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4"/>
  </p:sldMasterIdLst>
  <p:notesMasterIdLst>
    <p:notesMasterId r:id="rId39"/>
  </p:notesMasterIdLst>
  <p:handoutMasterIdLst>
    <p:handoutMasterId r:id="rId40"/>
  </p:handoutMasterIdLst>
  <p:sldIdLst>
    <p:sldId id="256" r:id="rId5"/>
    <p:sldId id="729" r:id="rId6"/>
    <p:sldId id="749" r:id="rId7"/>
    <p:sldId id="836" r:id="rId8"/>
    <p:sldId id="837" r:id="rId9"/>
    <p:sldId id="908" r:id="rId10"/>
    <p:sldId id="909" r:id="rId11"/>
    <p:sldId id="903" r:id="rId12"/>
    <p:sldId id="839" r:id="rId13"/>
    <p:sldId id="904" r:id="rId14"/>
    <p:sldId id="905" r:id="rId15"/>
    <p:sldId id="906" r:id="rId16"/>
    <p:sldId id="843" r:id="rId17"/>
    <p:sldId id="844" r:id="rId18"/>
    <p:sldId id="845" r:id="rId19"/>
    <p:sldId id="846" r:id="rId20"/>
    <p:sldId id="847" r:id="rId21"/>
    <p:sldId id="848" r:id="rId22"/>
    <p:sldId id="849" r:id="rId23"/>
    <p:sldId id="850" r:id="rId24"/>
    <p:sldId id="851" r:id="rId25"/>
    <p:sldId id="881" r:id="rId26"/>
    <p:sldId id="882" r:id="rId27"/>
    <p:sldId id="884" r:id="rId28"/>
    <p:sldId id="855" r:id="rId29"/>
    <p:sldId id="856" r:id="rId30"/>
    <p:sldId id="857" r:id="rId31"/>
    <p:sldId id="858" r:id="rId32"/>
    <p:sldId id="911" r:id="rId33"/>
    <p:sldId id="910" r:id="rId34"/>
    <p:sldId id="890" r:id="rId35"/>
    <p:sldId id="859" r:id="rId36"/>
    <p:sldId id="863" r:id="rId37"/>
    <p:sldId id="90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D036453-A250-4035-850E-086939306292}">
          <p14:sldIdLst>
            <p14:sldId id="256"/>
            <p14:sldId id="729"/>
            <p14:sldId id="749"/>
          </p14:sldIdLst>
        </p14:section>
        <p14:section name="Default Section" id="{072ABBF4-93B1-44E9-AA79-C9E5443176EE}">
          <p14:sldIdLst>
            <p14:sldId id="836"/>
            <p14:sldId id="837"/>
            <p14:sldId id="908"/>
            <p14:sldId id="909"/>
            <p14:sldId id="903"/>
            <p14:sldId id="839"/>
            <p14:sldId id="904"/>
            <p14:sldId id="905"/>
            <p14:sldId id="906"/>
            <p14:sldId id="843"/>
            <p14:sldId id="844"/>
            <p14:sldId id="845"/>
            <p14:sldId id="846"/>
            <p14:sldId id="847"/>
            <p14:sldId id="848"/>
            <p14:sldId id="849"/>
            <p14:sldId id="850"/>
            <p14:sldId id="851"/>
            <p14:sldId id="881"/>
            <p14:sldId id="882"/>
            <p14:sldId id="884"/>
            <p14:sldId id="855"/>
            <p14:sldId id="856"/>
            <p14:sldId id="857"/>
            <p14:sldId id="858"/>
            <p14:sldId id="911"/>
            <p14:sldId id="910"/>
            <p14:sldId id="890"/>
            <p14:sldId id="859"/>
            <p14:sldId id="863"/>
            <p14:sldId id="907"/>
          </p14:sldIdLst>
        </p14:section>
      </p14:sectionLst>
    </p:ext>
    <p:ext uri="{EFAFB233-063F-42B5-8137-9DF3F51BA10A}">
      <p15:sldGuideLst xmlns:p15="http://schemas.microsoft.com/office/powerpoint/2012/main">
        <p15:guide id="1" orient="horz" pos="3048" userDrawn="1">
          <p15:clr>
            <a:srgbClr val="A4A3A4"/>
          </p15:clr>
        </p15:guide>
        <p15:guide id="2" pos="38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87615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9" autoAdjust="0"/>
    <p:restoredTop sz="87356" autoAdjust="0"/>
  </p:normalViewPr>
  <p:slideViewPr>
    <p:cSldViewPr snapToGrid="0">
      <p:cViewPr varScale="1">
        <p:scale>
          <a:sx n="55" d="100"/>
          <a:sy n="55" d="100"/>
        </p:scale>
        <p:origin x="996" y="40"/>
      </p:cViewPr>
      <p:guideLst>
        <p:guide orient="horz" pos="3048"/>
        <p:guide pos="3888"/>
      </p:guideLst>
    </p:cSldViewPr>
  </p:slideViewPr>
  <p:notesTextViewPr>
    <p:cViewPr>
      <p:scale>
        <a:sx n="1" d="1"/>
        <a:sy n="1" d="1"/>
      </p:scale>
      <p:origin x="0" y="0"/>
    </p:cViewPr>
  </p:notesTextViewPr>
  <p:sorterViewPr>
    <p:cViewPr>
      <p:scale>
        <a:sx n="110" d="100"/>
        <a:sy n="110" d="100"/>
      </p:scale>
      <p:origin x="0" y="-10456"/>
    </p:cViewPr>
  </p:sorterViewPr>
  <p:notesViewPr>
    <p:cSldViewPr snapToGrid="0">
      <p:cViewPr varScale="1">
        <p:scale>
          <a:sx n="53" d="100"/>
          <a:sy n="53" d="100"/>
        </p:scale>
        <p:origin x="284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44646B-21C0-410B-BA17-64C59EB2927D}"/>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289392C-F5C5-4C38-94CE-455C7F402790}"/>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C7C4E2E-64C6-46E6-9EEF-ED611B6593D1}" type="datetime1">
              <a:rPr lang="en-US" smtClean="0"/>
              <a:t>11/28/2025</a:t>
            </a:fld>
            <a:endParaRPr lang="en-US" dirty="0"/>
          </a:p>
        </p:txBody>
      </p:sp>
      <p:sp>
        <p:nvSpPr>
          <p:cNvPr id="4" name="Footer Placeholder 3">
            <a:extLst>
              <a:ext uri="{FF2B5EF4-FFF2-40B4-BE49-F238E27FC236}">
                <a16:creationId xmlns:a16="http://schemas.microsoft.com/office/drawing/2014/main" id="{A62F3D2C-86D2-4CEA-B1B8-750885E16D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DR YASSER ELAWADY</a:t>
            </a:r>
            <a:endParaRPr lang="en-US" dirty="0"/>
          </a:p>
        </p:txBody>
      </p:sp>
      <p:sp>
        <p:nvSpPr>
          <p:cNvPr id="5" name="Slide Number Placeholder 4">
            <a:extLst>
              <a:ext uri="{FF2B5EF4-FFF2-40B4-BE49-F238E27FC236}">
                <a16:creationId xmlns:a16="http://schemas.microsoft.com/office/drawing/2014/main" id="{EA6D5F72-69F2-4B4B-A943-B04C4B1E36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BEBA49-8001-49C3-9348-74483362155A}" type="slidenum">
              <a:rPr lang="en-US" smtClean="0"/>
              <a:t>‹#›</a:t>
            </a:fld>
            <a:endParaRPr lang="en-US" dirty="0"/>
          </a:p>
        </p:txBody>
      </p:sp>
    </p:spTree>
    <p:extLst>
      <p:ext uri="{BB962C8B-B14F-4D97-AF65-F5344CB8AC3E}">
        <p14:creationId xmlns:p14="http://schemas.microsoft.com/office/powerpoint/2010/main" val="274790609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5E2890AD-4ACA-408F-94CA-F364FF72F1B8}" type="datetime1">
              <a:rPr lang="en-US" smtClean="0"/>
              <a:t>11/28/2025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DR YASSER ELAWADY</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F15BC-4AA1-41C4-8C26-91A7E3BB93DC}" type="slidenum">
              <a:rPr lang="en-US" smtClean="0"/>
              <a:t>‹#›</a:t>
            </a:fld>
            <a:endParaRPr lang="en-US" dirty="0"/>
          </a:p>
        </p:txBody>
      </p:sp>
    </p:spTree>
    <p:extLst>
      <p:ext uri="{BB962C8B-B14F-4D97-AF65-F5344CB8AC3E}">
        <p14:creationId xmlns:p14="http://schemas.microsoft.com/office/powerpoint/2010/main" val="141346768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a:t>
            </a:fld>
            <a:endParaRPr lang="en-US" dirty="0"/>
          </a:p>
        </p:txBody>
      </p:sp>
      <p:sp>
        <p:nvSpPr>
          <p:cNvPr id="6" name="Footer Placeholder 5"/>
          <p:cNvSpPr>
            <a:spLocks noGrp="1"/>
          </p:cNvSpPr>
          <p:nvPr>
            <p:ph type="ftr" sz="quarter" idx="11"/>
          </p:nvPr>
        </p:nvSpPr>
        <p:spPr/>
        <p:txBody>
          <a:bodyPr/>
          <a:lstStyle/>
          <a:p>
            <a:r>
              <a:rPr lang="en-US"/>
              <a:t>DR YASSER ELAWADY</a:t>
            </a:r>
            <a:endParaRPr lang="en-US" dirty="0"/>
          </a:p>
        </p:txBody>
      </p:sp>
    </p:spTree>
    <p:extLst>
      <p:ext uri="{BB962C8B-B14F-4D97-AF65-F5344CB8AC3E}">
        <p14:creationId xmlns:p14="http://schemas.microsoft.com/office/powerpoint/2010/main" val="415005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ChangeArrowheads="1" noTextEdit="1"/>
          </p:cNvSpPr>
          <p:nvPr>
            <p:ph type="sldImg"/>
          </p:nvPr>
        </p:nvSpPr>
        <p:spPr>
          <a:xfrm>
            <a:off x="217488" y="812800"/>
            <a:ext cx="7124700" cy="4008438"/>
          </a:xfrm>
          <a:ln/>
        </p:spPr>
        <p:txBody>
          <a:bodyPr/>
          <a:lstStyle/>
          <a:p>
            <a:endParaRPr lang="en-US"/>
          </a:p>
        </p:txBody>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2572440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15" name="Google Shape;11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448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t>Dereferencing a non initialized pointer may cause fatal runtime </a:t>
            </a:r>
            <a:r>
              <a:rPr lang="en-US" altLang="en-US" sz="1200" dirty="0">
                <a:solidFill>
                  <a:srgbClr val="FF0000"/>
                </a:solidFill>
              </a:rPr>
              <a:t>error</a:t>
            </a:r>
            <a:r>
              <a:rPr lang="en-US" altLang="en-US" sz="1200" dirty="0"/>
              <a:t> or </a:t>
            </a:r>
            <a:r>
              <a:rPr lang="en-US" altLang="en-US" sz="1200" dirty="0">
                <a:solidFill>
                  <a:srgbClr val="FF0000"/>
                </a:solidFill>
              </a:rPr>
              <a:t>modify</a:t>
            </a:r>
            <a:r>
              <a:rPr lang="en-US" altLang="en-US" sz="1200" dirty="0"/>
              <a:t> important data.</a:t>
            </a:r>
          </a:p>
          <a:p>
            <a:endParaRPr lang="en-US" dirty="0"/>
          </a:p>
        </p:txBody>
      </p:sp>
    </p:spTree>
    <p:extLst>
      <p:ext uri="{BB962C8B-B14F-4D97-AF65-F5344CB8AC3E}">
        <p14:creationId xmlns:p14="http://schemas.microsoft.com/office/powerpoint/2010/main" val="1790142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spect="1" noChangeArrowheads="1" noTextEdit="1"/>
          </p:cNvSpPr>
          <p:nvPr>
            <p:ph type="sldImg"/>
          </p:nvPr>
        </p:nvSpPr>
        <p:spPr>
          <a:ln cap="flat"/>
        </p:spPr>
      </p:sp>
      <p:sp>
        <p:nvSpPr>
          <p:cNvPr id="63492" name="Rectangle 3"/>
          <p:cNvSpPr>
            <a:spLocks noGrp="1" noChangeArrowheads="1"/>
          </p:cNvSpPr>
          <p:nvPr>
            <p:ph type="body" idx="1"/>
          </p:nvPr>
        </p:nvSpPr>
        <p:spPr>
          <a:noFill/>
          <a:ln/>
        </p:spPr>
        <p:txBody>
          <a:bodyPr lIns="95667" rIns="95667"/>
          <a:lstStyle/>
          <a:p>
            <a:endParaRPr lang="zh-TW" altLang="en-US"/>
          </a:p>
        </p:txBody>
      </p:sp>
    </p:spTree>
    <p:extLst>
      <p:ext uri="{BB962C8B-B14F-4D97-AF65-F5344CB8AC3E}">
        <p14:creationId xmlns:p14="http://schemas.microsoft.com/office/powerpoint/2010/main" val="585225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spect="1" noChangeArrowheads="1" noTextEdit="1"/>
          </p:cNvSpPr>
          <p:nvPr>
            <p:ph type="sldImg"/>
          </p:nvPr>
        </p:nvSpPr>
        <p:spPr>
          <a:ln cap="flat"/>
        </p:spPr>
      </p:sp>
      <p:sp>
        <p:nvSpPr>
          <p:cNvPr id="63492" name="Rectangle 3"/>
          <p:cNvSpPr>
            <a:spLocks noGrp="1" noChangeArrowheads="1"/>
          </p:cNvSpPr>
          <p:nvPr>
            <p:ph type="body" idx="1"/>
          </p:nvPr>
        </p:nvSpPr>
        <p:spPr>
          <a:noFill/>
          <a:ln/>
        </p:spPr>
        <p:txBody>
          <a:bodyPr lIns="95667" rIns="95667"/>
          <a:lstStyle/>
          <a:p>
            <a:endParaRPr lang="zh-TW" altLang="en-US"/>
          </a:p>
        </p:txBody>
      </p:sp>
    </p:spTree>
    <p:extLst>
      <p:ext uri="{BB962C8B-B14F-4D97-AF65-F5344CB8AC3E}">
        <p14:creationId xmlns:p14="http://schemas.microsoft.com/office/powerpoint/2010/main" val="1642308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34</a:t>
            </a:fld>
            <a:endParaRPr lang="en-US" dirty="0"/>
          </a:p>
        </p:txBody>
      </p:sp>
      <p:sp>
        <p:nvSpPr>
          <p:cNvPr id="6" name="Footer Placeholder 5"/>
          <p:cNvSpPr>
            <a:spLocks noGrp="1"/>
          </p:cNvSpPr>
          <p:nvPr>
            <p:ph type="ftr" sz="quarter" idx="11"/>
          </p:nvPr>
        </p:nvSpPr>
        <p:spPr/>
        <p:txBody>
          <a:bodyPr/>
          <a:lstStyle/>
          <a:p>
            <a:r>
              <a:rPr lang="en-US"/>
              <a:t>DR YASSER ELAWADY</a:t>
            </a:r>
            <a:endParaRPr lang="en-US" dirty="0"/>
          </a:p>
        </p:txBody>
      </p:sp>
    </p:spTree>
    <p:extLst>
      <p:ext uri="{BB962C8B-B14F-4D97-AF65-F5344CB8AC3E}">
        <p14:creationId xmlns:p14="http://schemas.microsoft.com/office/powerpoint/2010/main" val="3122064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3"/>
          <p:cNvSpPr>
            <a:spLocks noGrp="1"/>
          </p:cNvSpPr>
          <p:nvPr>
            <p:ph type="dt" sz="half" idx="2"/>
          </p:nvPr>
        </p:nvSpPr>
        <p:spPr>
          <a:xfrm>
            <a:off x="10123248" y="6492875"/>
            <a:ext cx="1064703" cy="365125"/>
          </a:xfrm>
          <a:prstGeom prst="rect">
            <a:avLst/>
          </a:prstGeom>
        </p:spPr>
        <p:txBody>
          <a:bodyPr vert="horz" lIns="91440" tIns="45720" rIns="91440" bIns="45720" rtlCol="0" anchor="ctr"/>
          <a:lstStyle>
            <a:lvl1pPr algn="ctr">
              <a:defRPr sz="1200" b="1">
                <a:solidFill>
                  <a:srgbClr val="FF0000"/>
                </a:solidFill>
              </a:defRPr>
            </a:lvl1pPr>
          </a:lstStyle>
          <a:p>
            <a:endParaRPr lang="en-US" dirty="0"/>
          </a:p>
        </p:txBody>
      </p:sp>
      <p:sp>
        <p:nvSpPr>
          <p:cNvPr id="9" name="Footer Placeholder 4"/>
          <p:cNvSpPr>
            <a:spLocks noGrp="1"/>
          </p:cNvSpPr>
          <p:nvPr>
            <p:ph type="ftr" sz="quarter" idx="3"/>
          </p:nvPr>
        </p:nvSpPr>
        <p:spPr>
          <a:xfrm>
            <a:off x="328479" y="6506323"/>
            <a:ext cx="2135114" cy="351678"/>
          </a:xfrm>
          <a:prstGeom prst="rect">
            <a:avLst/>
          </a:prstGeom>
        </p:spPr>
        <p:txBody>
          <a:bodyPr vert="horz" lIns="91440" tIns="45720" rIns="91440" bIns="45720" rtlCol="0" anchor="ctr"/>
          <a:lstStyle>
            <a:lvl1pPr algn="l">
              <a:defRPr sz="1200" b="1" cap="all">
                <a:solidFill>
                  <a:schemeClr val="accent2">
                    <a:lumMod val="50000"/>
                  </a:schemeClr>
                </a:solidFill>
              </a:defRPr>
            </a:lvl1pPr>
          </a:lstStyle>
          <a:p>
            <a:endParaRPr lang="en-US" dirty="0"/>
          </a:p>
        </p:txBody>
      </p:sp>
      <p:sp>
        <p:nvSpPr>
          <p:cNvPr id="10" name="Slide Number Placeholder 5"/>
          <p:cNvSpPr>
            <a:spLocks noGrp="1"/>
          </p:cNvSpPr>
          <p:nvPr>
            <p:ph type="sldNum" sz="quarter" idx="4"/>
          </p:nvPr>
        </p:nvSpPr>
        <p:spPr>
          <a:xfrm>
            <a:off x="11322610" y="6479426"/>
            <a:ext cx="422857" cy="365125"/>
          </a:xfrm>
          <a:prstGeom prst="rect">
            <a:avLst/>
          </a:prstGeom>
        </p:spPr>
        <p:txBody>
          <a:bodyPr vert="horz" lIns="91440" tIns="45720" rIns="91440" bIns="45720" rtlCol="0" anchor="ctr"/>
          <a:lstStyle>
            <a:lvl1pPr algn="r">
              <a:defRPr sz="1200" b="1">
                <a:solidFill>
                  <a:schemeClr val="accent2">
                    <a:lumMod val="50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endParaRPr lang="en-US" dirty="0"/>
          </a:p>
        </p:txBody>
      </p:sp>
      <p:sp>
        <p:nvSpPr>
          <p:cNvPr id="7" name="Footer Placeholder 6"/>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userDrawn="1"/>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Пустой слайд">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8F9B75C-8747-A145-88F3-BD0797C342E3}"/>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988CA58B-1202-27F5-4A00-14688F06C3E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AF85D18-B98F-4E7D-198E-2503991A6994}"/>
              </a:ext>
            </a:extLst>
          </p:cNvPr>
          <p:cNvSpPr>
            <a:spLocks noGrp="1"/>
          </p:cNvSpPr>
          <p:nvPr>
            <p:ph type="sldNum" sz="quarter" idx="12"/>
          </p:nvPr>
        </p:nvSpPr>
        <p:spPr/>
        <p:txBody>
          <a:bodyPr/>
          <a:lstStyle>
            <a:lvl1pPr>
              <a:defRPr sz="1400">
                <a:solidFill>
                  <a:srgbClr val="002060"/>
                </a:solidFill>
              </a:defRPr>
            </a:lvl1pPr>
          </a:lstStyle>
          <a:p>
            <a:fld id="{D57F1E4F-1CFF-5643-939E-217C01CDF565}" type="slidenum">
              <a:rPr lang="en-US" smtClean="0"/>
              <a:pPr/>
              <a:t>‹#›</a:t>
            </a:fld>
            <a:endParaRPr lang="en-US" dirty="0"/>
          </a:p>
        </p:txBody>
      </p:sp>
      <p:pic>
        <p:nvPicPr>
          <p:cNvPr id="2" name="Picture 1">
            <a:extLst>
              <a:ext uri="{FF2B5EF4-FFF2-40B4-BE49-F238E27FC236}">
                <a16:creationId xmlns:a16="http://schemas.microsoft.com/office/drawing/2014/main" id="{D143DF1A-F8AF-1860-C16C-1519FAB018F6}"/>
              </a:ext>
            </a:extLst>
          </p:cNvPr>
          <p:cNvPicPr>
            <a:picLocks noChangeAspect="1"/>
          </p:cNvPicPr>
          <p:nvPr userDrawn="1"/>
        </p:nvPicPr>
        <p:blipFill>
          <a:blip r:embed="rId2"/>
          <a:stretch>
            <a:fillRect/>
          </a:stretch>
        </p:blipFill>
        <p:spPr>
          <a:xfrm>
            <a:off x="9770192" y="134180"/>
            <a:ext cx="1975275" cy="755970"/>
          </a:xfrm>
          <a:prstGeom prst="rect">
            <a:avLst/>
          </a:prstGeom>
        </p:spPr>
      </p:pic>
    </p:spTree>
    <p:extLst>
      <p:ext uri="{BB962C8B-B14F-4D97-AF65-F5344CB8AC3E}">
        <p14:creationId xmlns:p14="http://schemas.microsoft.com/office/powerpoint/2010/main" val="935835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9"/>
            <a:ext cx="12192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4"/>
            <a:ext cx="12192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452763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Титульный слайд">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927351" y="5373689"/>
            <a:ext cx="7103533" cy="750887"/>
          </a:xfrm>
        </p:spPr>
        <p:txBody>
          <a:bodyPr/>
          <a:lstStyle>
            <a:lvl1pPr>
              <a:defRPr sz="2800" b="1"/>
            </a:lvl1pPr>
          </a:lstStyle>
          <a:p>
            <a:pPr lvl="0"/>
            <a:r>
              <a:rPr lang="en-US" noProof="0"/>
              <a:t>Click to edit Master title style</a:t>
            </a:r>
            <a:endParaRPr lang="ru-RU" noProof="0"/>
          </a:p>
        </p:txBody>
      </p:sp>
      <p:sp>
        <p:nvSpPr>
          <p:cNvPr id="5123" name="Rectangle 3"/>
          <p:cNvSpPr>
            <a:spLocks noGrp="1" noChangeArrowheads="1"/>
          </p:cNvSpPr>
          <p:nvPr>
            <p:ph type="subTitle" idx="1"/>
          </p:nvPr>
        </p:nvSpPr>
        <p:spPr>
          <a:xfrm>
            <a:off x="2927351" y="6094414"/>
            <a:ext cx="7103533" cy="503237"/>
          </a:xfrm>
          <a:extLs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lvl1pPr marL="0" indent="0">
              <a:buFontTx/>
              <a:buNone/>
              <a:defRPr sz="2400" b="1"/>
            </a:lvl1pPr>
          </a:lstStyle>
          <a:p>
            <a:pPr lvl="0"/>
            <a:r>
              <a:rPr lang="en-US" noProof="0"/>
              <a:t>Click to edit Master subtitle style</a:t>
            </a:r>
            <a:endParaRPr lang="ru-RU" noProof="0"/>
          </a:p>
        </p:txBody>
      </p:sp>
    </p:spTree>
    <p:extLst>
      <p:ext uri="{BB962C8B-B14F-4D97-AF65-F5344CB8AC3E}">
        <p14:creationId xmlns:p14="http://schemas.microsoft.com/office/powerpoint/2010/main" val="16822837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11476684" y="6492875"/>
            <a:ext cx="537564" cy="365125"/>
          </a:xfrm>
        </p:spPr>
        <p:txBody>
          <a:bodyPr/>
          <a:lstStyle>
            <a:lvl1pPr>
              <a:defRPr sz="1400" b="1">
                <a:solidFill>
                  <a:schemeClr val="tx1">
                    <a:lumMod val="85000"/>
                    <a:lumOff val="15000"/>
                  </a:schemeClr>
                </a:solidFill>
              </a:defRPr>
            </a:lvl1pPr>
          </a:lstStyle>
          <a:p>
            <a:fld id="{5C5AE351-457C-4431-A86D-BC5A5A7DDEB3}" type="slidenum">
              <a:rPr lang="en-US" altLang="en-US" smtClean="0"/>
              <a:pPr/>
              <a:t>‹#›</a:t>
            </a:fld>
            <a:endParaRPr lang="en-US" altLang="en-US" dirty="0"/>
          </a:p>
        </p:txBody>
      </p:sp>
      <p:pic>
        <p:nvPicPr>
          <p:cNvPr id="5" name="Picture 4">
            <a:extLst>
              <a:ext uri="{FF2B5EF4-FFF2-40B4-BE49-F238E27FC236}">
                <a16:creationId xmlns:a16="http://schemas.microsoft.com/office/drawing/2014/main" id="{1E114FCA-D669-9944-0F24-CD07B13AAA05}"/>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71886" y="169227"/>
            <a:ext cx="1973580" cy="758825"/>
          </a:xfrm>
          <a:prstGeom prst="rect">
            <a:avLst/>
          </a:prstGeom>
          <a:noFill/>
          <a:ln>
            <a:noFill/>
          </a:ln>
        </p:spPr>
      </p:pic>
    </p:spTree>
    <p:extLst>
      <p:ext uri="{BB962C8B-B14F-4D97-AF65-F5344CB8AC3E}">
        <p14:creationId xmlns:p14="http://schemas.microsoft.com/office/powerpoint/2010/main" val="3277924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endParaRPr lang="en-US" dirty="0"/>
          </a:p>
        </p:txBody>
      </p:sp>
      <p:sp>
        <p:nvSpPr>
          <p:cNvPr id="9" name="Footer Placeholder 8"/>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a:solidFill>
                  <a:srgbClr val="002060"/>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endParaRPr lang="en-US" dirty="0"/>
          </a:p>
        </p:txBody>
      </p:sp>
      <p:sp>
        <p:nvSpPr>
          <p:cNvPr id="12" name="Footer Placeholder 11"/>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fld id="{D57F1E4F-1CFF-5643-939E-217C01CDF565}" type="slidenum">
              <a:rPr lang="en-US" smtClean="0"/>
              <a:pPr/>
              <a:t>‹#›</a:t>
            </a:fld>
            <a:endParaRPr lang="en-US" dirty="0"/>
          </a:p>
        </p:txBody>
      </p:sp>
      <p:pic>
        <p:nvPicPr>
          <p:cNvPr id="4" name="Picture 3">
            <a:extLst>
              <a:ext uri="{FF2B5EF4-FFF2-40B4-BE49-F238E27FC236}">
                <a16:creationId xmlns:a16="http://schemas.microsoft.com/office/drawing/2014/main" id="{041ED4FA-EC91-9C84-A251-D83C2D432B95}"/>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71887" y="559061"/>
            <a:ext cx="1973580" cy="758825"/>
          </a:xfrm>
          <a:prstGeom prst="rect">
            <a:avLst/>
          </a:prstGeom>
          <a:noFill/>
          <a:ln>
            <a:noFill/>
          </a:ln>
        </p:spPr>
      </p:pic>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0"/>
          </p:nvPr>
        </p:nvSpPr>
        <p:spPr/>
        <p:txBody>
          <a:bodyPr/>
          <a:lstStyle/>
          <a:p>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endParaRPr lang="en-US" dirty="0"/>
          </a:p>
        </p:txBody>
      </p:sp>
      <p:sp>
        <p:nvSpPr>
          <p:cNvPr id="7" name="Footer Placeholder 6"/>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lvl1pPr>
              <a:defRPr>
                <a:solidFill>
                  <a:srgbClr val="002060"/>
                </a:solidFill>
              </a:defRPr>
            </a:lvl1pPr>
          </a:lstStyle>
          <a:p>
            <a:endParaRPr lang="en-US" dirty="0"/>
          </a:p>
        </p:txBody>
      </p:sp>
      <p:sp>
        <p:nvSpPr>
          <p:cNvPr id="11" name="Slide Number Placeholder 10"/>
          <p:cNvSpPr>
            <a:spLocks noGrp="1"/>
          </p:cNvSpPr>
          <p:nvPr>
            <p:ph type="sldNum" sz="quarter" idx="12"/>
          </p:nvPr>
        </p:nvSpPr>
        <p:spPr/>
        <p:txBody>
          <a:bodyPr/>
          <a:lstStyle>
            <a:lvl1pPr>
              <a:defRPr>
                <a:solidFill>
                  <a:srgbClr val="002060"/>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endParaRPr lang="en-US" dirty="0"/>
          </a:p>
        </p:txBody>
      </p:sp>
      <p:sp>
        <p:nvSpPr>
          <p:cNvPr id="16" name="Footer Placeholder 15"/>
          <p:cNvSpPr>
            <a:spLocks noGrp="1"/>
          </p:cNvSpPr>
          <p:nvPr>
            <p:ph type="ftr" sz="quarter" idx="11"/>
          </p:nvPr>
        </p:nvSpPr>
        <p:spPr/>
        <p:txBody>
          <a:bodyPr/>
          <a:lstStyle/>
          <a:p>
            <a:endParaRPr lang="en-US" dirty="0"/>
          </a:p>
        </p:txBody>
      </p:sp>
      <p:sp>
        <p:nvSpPr>
          <p:cNvPr id="17" name="Slide Number Placeholder 16"/>
          <p:cNvSpPr>
            <a:spLocks noGrp="1"/>
          </p:cNvSpPr>
          <p:nvPr>
            <p:ph type="sldNum" sz="quarter" idx="12"/>
          </p:nvPr>
        </p:nvSpPr>
        <p:spPr/>
        <p:txBody>
          <a:bodyPr/>
          <a:lstStyle/>
          <a:p>
            <a:fld id="{D57F1E4F-1CFF-5643-939E-217C01CDF565}" type="slidenum">
              <a:rPr lang="en-US" smtClean="0"/>
              <a:pPr/>
              <a:t>‹#›</a:t>
            </a:fld>
            <a:endParaRPr lang="en-US" dirty="0"/>
          </a:p>
        </p:txBody>
      </p:sp>
      <p:pic>
        <p:nvPicPr>
          <p:cNvPr id="5" name="Picture 4">
            <a:extLst>
              <a:ext uri="{FF2B5EF4-FFF2-40B4-BE49-F238E27FC236}">
                <a16:creationId xmlns:a16="http://schemas.microsoft.com/office/drawing/2014/main" id="{318CC2A3-61C6-9BC7-2349-53246792A5D2}"/>
              </a:ext>
            </a:extLst>
          </p:cNvPr>
          <p:cNvPicPr>
            <a:picLocks noChangeAspect="1"/>
          </p:cNvPicPr>
          <p:nvPr userDrawn="1"/>
        </p:nvPicPr>
        <p:blipFill>
          <a:blip r:embed="rId2"/>
          <a:stretch>
            <a:fillRect/>
          </a:stretch>
        </p:blipFill>
        <p:spPr>
          <a:xfrm>
            <a:off x="9765381" y="601200"/>
            <a:ext cx="1975275" cy="755970"/>
          </a:xfrm>
          <a:prstGeom prst="rect">
            <a:avLst/>
          </a:prstGeom>
        </p:spPr>
      </p:pic>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123248" y="6492875"/>
            <a:ext cx="1064703" cy="365125"/>
          </a:xfrm>
          <a:prstGeom prst="rect">
            <a:avLst/>
          </a:prstGeom>
        </p:spPr>
        <p:txBody>
          <a:bodyPr vert="horz" lIns="91440" tIns="45720" rIns="91440" bIns="45720" rtlCol="0" anchor="ctr"/>
          <a:lstStyle>
            <a:lvl1pPr algn="ctr">
              <a:defRPr sz="1200" b="1">
                <a:solidFill>
                  <a:srgbClr val="FF0000"/>
                </a:solidFill>
              </a:defRPr>
            </a:lvl1pPr>
          </a:lstStyle>
          <a:p>
            <a:endParaRPr lang="en-US" dirty="0"/>
          </a:p>
        </p:txBody>
      </p:sp>
      <p:sp>
        <p:nvSpPr>
          <p:cNvPr id="5" name="Footer Placeholder 4"/>
          <p:cNvSpPr>
            <a:spLocks noGrp="1"/>
          </p:cNvSpPr>
          <p:nvPr>
            <p:ph type="ftr" sz="quarter" idx="3"/>
          </p:nvPr>
        </p:nvSpPr>
        <p:spPr>
          <a:xfrm>
            <a:off x="328479" y="6506323"/>
            <a:ext cx="2135114" cy="351678"/>
          </a:xfrm>
          <a:prstGeom prst="rect">
            <a:avLst/>
          </a:prstGeom>
        </p:spPr>
        <p:txBody>
          <a:bodyPr vert="horz" lIns="91440" tIns="45720" rIns="91440" bIns="45720" rtlCol="0" anchor="ctr"/>
          <a:lstStyle>
            <a:lvl1pPr algn="l">
              <a:defRPr sz="1200" b="1" cap="all">
                <a:solidFill>
                  <a:schemeClr val="accent2">
                    <a:lumMod val="50000"/>
                  </a:schemeClr>
                </a:solidFill>
              </a:defRPr>
            </a:lvl1pPr>
          </a:lstStyle>
          <a:p>
            <a:endParaRPr lang="en-US" dirty="0"/>
          </a:p>
        </p:txBody>
      </p:sp>
      <p:sp>
        <p:nvSpPr>
          <p:cNvPr id="6" name="Slide Number Placeholder 5"/>
          <p:cNvSpPr>
            <a:spLocks noGrp="1"/>
          </p:cNvSpPr>
          <p:nvPr>
            <p:ph type="sldNum" sz="quarter" idx="4"/>
          </p:nvPr>
        </p:nvSpPr>
        <p:spPr>
          <a:xfrm>
            <a:off x="11322610" y="6479426"/>
            <a:ext cx="422857" cy="365125"/>
          </a:xfrm>
          <a:prstGeom prst="rect">
            <a:avLst/>
          </a:prstGeom>
        </p:spPr>
        <p:txBody>
          <a:bodyPr vert="horz" lIns="91440" tIns="45720" rIns="91440" bIns="45720" rtlCol="0" anchor="ctr"/>
          <a:lstStyle>
            <a:lvl1pPr algn="r">
              <a:defRPr sz="1200" b="1">
                <a:solidFill>
                  <a:schemeClr val="accent2">
                    <a:lumMod val="50000"/>
                  </a:schemeClr>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8" name="Straight Connector 7"/>
          <p:cNvCxnSpPr/>
          <p:nvPr userDrawn="1"/>
        </p:nvCxnSpPr>
        <p:spPr>
          <a:xfrm flipH="1">
            <a:off x="446534" y="6492873"/>
            <a:ext cx="11298934" cy="2"/>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5" r:id="rId12"/>
    <p:sldLayoutId id="2147483689" r:id="rId13"/>
    <p:sldLayoutId id="2147483695" r:id="rId14"/>
    <p:sldLayoutId id="2147483698" r:id="rId15"/>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5.xml"/><Relationship Id="rId5" Type="http://schemas.openxmlformats.org/officeDocument/2006/relationships/image" Target="../media/image15.sv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5.xml"/><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0.png"/><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02C5318-1A1E-49D0-B2E2-A4B0FA9E8A40}"/>
              </a:ext>
            </a:extLst>
          </p:cNvPr>
          <p:cNvSpPr>
            <a:spLocks noGrp="1"/>
          </p:cNvSpPr>
          <p:nvPr>
            <p:ph type="ctrTitle" idx="4294967295"/>
          </p:nvPr>
        </p:nvSpPr>
        <p:spPr>
          <a:xfrm>
            <a:off x="581191" y="4428067"/>
            <a:ext cx="11462472" cy="1372887"/>
          </a:xfrm>
        </p:spPr>
        <p:txBody>
          <a:bodyPr>
            <a:noAutofit/>
          </a:bodyPr>
          <a:lstStyle/>
          <a:p>
            <a:pPr marL="76200">
              <a:lnSpc>
                <a:spcPct val="150000"/>
              </a:lnSpc>
            </a:pPr>
            <a:r>
              <a:rPr lang="en-US" sz="3600" b="1" u="sng" dirty="0">
                <a:solidFill>
                  <a:srgbClr val="FFFFCC"/>
                </a:solidFill>
              </a:rPr>
              <a:t>Lectures 9</a:t>
            </a:r>
            <a:r>
              <a:rPr lang="en-US" sz="3600" b="1" dirty="0">
                <a:solidFill>
                  <a:srgbClr val="FFC000"/>
                </a:solidFill>
              </a:rPr>
              <a:t>  </a:t>
            </a:r>
            <a:r>
              <a:rPr lang="en-US" sz="3200" b="1" dirty="0">
                <a:solidFill>
                  <a:srgbClr val="FFFFCC"/>
                </a:solidFill>
              </a:rPr>
              <a:t>pointer</a:t>
            </a:r>
            <a:br>
              <a:rPr lang="en-US" sz="3200" b="1" dirty="0">
                <a:solidFill>
                  <a:srgbClr val="FFFFCC"/>
                </a:solidFill>
              </a:rPr>
            </a:br>
            <a:r>
              <a:rPr lang="en-US" sz="3200" b="1" dirty="0">
                <a:solidFill>
                  <a:srgbClr val="FFFFCC"/>
                </a:solidFill>
              </a:rPr>
              <a:t>                            Dynamic memory  </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795058" y="5822650"/>
            <a:ext cx="5737332" cy="484822"/>
          </a:xfrm>
        </p:spPr>
        <p:txBody>
          <a:bodyPr>
            <a:normAutofit/>
          </a:bodyPr>
          <a:lstStyle/>
          <a:p>
            <a:pPr algn="r"/>
            <a:r>
              <a:rPr lang="en-US" sz="1800" b="1" dirty="0">
                <a:solidFill>
                  <a:srgbClr val="FFFFCC"/>
                </a:solidFill>
              </a:rPr>
              <a:t>Fall (2025-2026)</a:t>
            </a:r>
          </a:p>
        </p:txBody>
      </p:sp>
      <p:sp>
        <p:nvSpPr>
          <p:cNvPr id="8" name="Rectangle 7"/>
          <p:cNvSpPr/>
          <p:nvPr/>
        </p:nvSpPr>
        <p:spPr>
          <a:xfrm>
            <a:off x="10799180" y="3704630"/>
            <a:ext cx="882080" cy="576262"/>
          </a:xfrm>
          <a:prstGeom prst="rect">
            <a:avLst/>
          </a:prstGeom>
          <a:solidFill>
            <a:srgbClr val="FF0000"/>
          </a:solidFill>
          <a:ln w="38100">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Times New Roman" panose="02020603050405020304" pitchFamily="18" charset="0"/>
                <a:cs typeface="Times New Roman" panose="02020603050405020304" pitchFamily="18" charset="0"/>
              </a:rPr>
              <a:t>9</a:t>
            </a:r>
          </a:p>
        </p:txBody>
      </p:sp>
      <p:sp>
        <p:nvSpPr>
          <p:cNvPr id="4" name="Rectangle 3">
            <a:extLst>
              <a:ext uri="{FF2B5EF4-FFF2-40B4-BE49-F238E27FC236}">
                <a16:creationId xmlns:a16="http://schemas.microsoft.com/office/drawing/2014/main" id="{B9BB89D2-1F78-CF8D-0CB0-7B85B5DC8A50}"/>
              </a:ext>
            </a:extLst>
          </p:cNvPr>
          <p:cNvSpPr/>
          <p:nvPr/>
        </p:nvSpPr>
        <p:spPr>
          <a:xfrm>
            <a:off x="581191" y="1206665"/>
            <a:ext cx="6533327" cy="1754326"/>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PROGRAMMING 1</a:t>
            </a:r>
          </a:p>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(CS 102)</a:t>
            </a:r>
          </a:p>
        </p:txBody>
      </p:sp>
      <p:sp>
        <p:nvSpPr>
          <p:cNvPr id="9" name="AutoShape 2" descr="Coding Clipart Guy In Glasses Computer Tech Cartoon Vector ...">
            <a:extLst>
              <a:ext uri="{FF2B5EF4-FFF2-40B4-BE49-F238E27FC236}">
                <a16:creationId xmlns:a16="http://schemas.microsoft.com/office/drawing/2014/main" id="{999E07D1-2798-6AFF-8297-F8D1DCEAE0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4F3DE7C-8F1F-F653-3407-7CF101E6D7F0}"/>
              </a:ext>
            </a:extLst>
          </p:cNvPr>
          <p:cNvPicPr>
            <a:picLocks noChangeAspect="1"/>
          </p:cNvPicPr>
          <p:nvPr/>
        </p:nvPicPr>
        <p:blipFill>
          <a:blip r:embed="rId3"/>
          <a:stretch>
            <a:fillRect/>
          </a:stretch>
        </p:blipFill>
        <p:spPr>
          <a:xfrm>
            <a:off x="6989902" y="1330692"/>
            <a:ext cx="3703320" cy="3703320"/>
          </a:xfrm>
          <a:prstGeom prst="rect">
            <a:avLst/>
          </a:prstGeom>
        </p:spPr>
      </p:pic>
      <p:pic>
        <p:nvPicPr>
          <p:cNvPr id="11" name="Picture 10">
            <a:extLst>
              <a:ext uri="{FF2B5EF4-FFF2-40B4-BE49-F238E27FC236}">
                <a16:creationId xmlns:a16="http://schemas.microsoft.com/office/drawing/2014/main" id="{AB090039-68EA-49BB-C111-B123F2C7348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707680" y="628458"/>
            <a:ext cx="1973580" cy="758825"/>
          </a:xfrm>
          <a:prstGeom prst="rect">
            <a:avLst/>
          </a:prstGeom>
          <a:noFill/>
          <a:ln>
            <a:noFill/>
          </a:ln>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1CD203C-4249-4C1D-A9FB-2DFFEC988227}" type="slidenum">
              <a:rPr lang="en-US" altLang="en-US" smtClean="0"/>
              <a:pPr/>
              <a:t>10</a:t>
            </a:fld>
            <a:endParaRPr lang="en-US" altLang="en-US" dirty="0"/>
          </a:p>
        </p:txBody>
      </p:sp>
      <p:sp>
        <p:nvSpPr>
          <p:cNvPr id="16386" name="Rectangle 2"/>
          <p:cNvSpPr>
            <a:spLocks noGrp="1" noChangeArrowheads="1"/>
          </p:cNvSpPr>
          <p:nvPr>
            <p:ph type="title" idx="4294967295"/>
          </p:nvPr>
        </p:nvSpPr>
        <p:spPr>
          <a:xfrm>
            <a:off x="446734" y="437515"/>
            <a:ext cx="11029950" cy="639445"/>
          </a:xfrm>
        </p:spPr>
        <p:txBody>
          <a:bodyPr>
            <a:normAutofit fontScale="90000"/>
          </a:bodyPr>
          <a:lstStyle/>
          <a:p>
            <a:pPr marL="12700" algn="ctr">
              <a:lnSpc>
                <a:spcPct val="100000"/>
              </a:lnSpc>
              <a:spcBef>
                <a:spcPts val="100"/>
              </a:spcBef>
            </a:pPr>
            <a:r>
              <a:rPr lang="en-US" altLang="zh-TW" sz="3600" b="1" spc="-10" dirty="0">
                <a:solidFill>
                  <a:srgbClr val="0070C0"/>
                </a:solidFill>
                <a:latin typeface="Arial"/>
                <a:cs typeface="Arial"/>
              </a:rPr>
              <a:t>Don’t get confused</a:t>
            </a:r>
          </a:p>
        </p:txBody>
      </p:sp>
      <p:sp>
        <p:nvSpPr>
          <p:cNvPr id="16387" name="Rectangle 3"/>
          <p:cNvSpPr>
            <a:spLocks noGrp="1" noChangeArrowheads="1"/>
          </p:cNvSpPr>
          <p:nvPr>
            <p:ph idx="4294967295"/>
          </p:nvPr>
        </p:nvSpPr>
        <p:spPr>
          <a:xfrm>
            <a:off x="581025" y="872250"/>
            <a:ext cx="11029950" cy="3678238"/>
          </a:xfrm>
        </p:spPr>
        <p:txBody>
          <a:bodyPr/>
          <a:lstStyle/>
          <a:p>
            <a:pPr marL="0" indent="0">
              <a:buNone/>
            </a:pPr>
            <a:r>
              <a:rPr lang="en-US" altLang="zh-TW" sz="2400" b="1" dirty="0">
                <a:solidFill>
                  <a:srgbClr val="C00000"/>
                </a:solidFill>
              </a:rPr>
              <a:t>Two different </a:t>
            </a:r>
            <a:r>
              <a:rPr lang="en-US" altLang="zh-TW" sz="2400" dirty="0"/>
              <a:t>tasks are represented with the same sign </a:t>
            </a:r>
            <a:r>
              <a:rPr lang="en-US" altLang="zh-TW" sz="2400" b="1" dirty="0">
                <a:solidFill>
                  <a:srgbClr val="C00000"/>
                </a:solidFill>
              </a:rPr>
              <a:t>(</a:t>
            </a:r>
            <a:r>
              <a:rPr lang="en-US" altLang="zh-TW" sz="2400" b="1" dirty="0">
                <a:solidFill>
                  <a:srgbClr val="C00000"/>
                </a:solidFill>
                <a:latin typeface="Consolas" panose="020B0609020204030204" pitchFamily="49" charset="0"/>
              </a:rPr>
              <a:t>*</a:t>
            </a:r>
            <a:r>
              <a:rPr lang="en-US" altLang="zh-TW" sz="2400" b="1" dirty="0">
                <a:solidFill>
                  <a:srgbClr val="C00000"/>
                </a:solidFill>
              </a:rPr>
              <a:t>)</a:t>
            </a:r>
          </a:p>
          <a:p>
            <a:pPr marL="0" indent="0">
              <a:buNone/>
            </a:pPr>
            <a:endParaRPr lang="en-US" altLang="zh-TW" sz="2400" dirty="0"/>
          </a:p>
          <a:p>
            <a:r>
              <a:rPr lang="en-US" altLang="zh-TW" sz="2400" b="1" dirty="0">
                <a:solidFill>
                  <a:srgbClr val="C00000"/>
                </a:solidFill>
                <a:highlight>
                  <a:srgbClr val="00FF00"/>
                </a:highlight>
                <a:ea typeface="新細明體" pitchFamily="18" charset="-120"/>
              </a:rPr>
              <a:t>Declaring</a:t>
            </a:r>
            <a:r>
              <a:rPr lang="en-US" altLang="zh-TW" sz="2400" dirty="0">
                <a:ea typeface="新細明體" pitchFamily="18" charset="-120"/>
              </a:rPr>
              <a:t> a pointer: </a:t>
            </a:r>
            <a:r>
              <a:rPr lang="en-US" sz="2400" kern="0" dirty="0">
                <a:solidFill>
                  <a:srgbClr val="0000FF"/>
                </a:solidFill>
                <a:latin typeface="Consolas" panose="020B0609020204030204" pitchFamily="49" charset="0"/>
              </a:rPr>
              <a:t>int</a:t>
            </a:r>
            <a:r>
              <a:rPr lang="en-US" sz="2400" kern="0" dirty="0">
                <a:solidFill>
                  <a:srgbClr val="000000"/>
                </a:solidFill>
                <a:latin typeface="Consolas" panose="020B0609020204030204" pitchFamily="49" charset="0"/>
              </a:rPr>
              <a:t> </a:t>
            </a:r>
            <a:r>
              <a:rPr lang="en-US" sz="2400" b="1" kern="0" dirty="0">
                <a:solidFill>
                  <a:srgbClr val="C00000"/>
                </a:solidFill>
                <a:latin typeface="Consolas" panose="020B0609020204030204" pitchFamily="49" charset="0"/>
              </a:rPr>
              <a:t>*p</a:t>
            </a:r>
            <a:r>
              <a:rPr lang="en-US" sz="2400" kern="0" dirty="0">
                <a:solidFill>
                  <a:srgbClr val="000000"/>
                </a:solidFill>
                <a:latin typeface="Consolas" panose="020B0609020204030204" pitchFamily="49" charset="0"/>
              </a:rPr>
              <a:t> = &amp;a;</a:t>
            </a:r>
            <a:endParaRPr lang="en-US" altLang="zh-TW" sz="2400" dirty="0">
              <a:latin typeface="Courier New" pitchFamily="49" charset="0"/>
              <a:ea typeface="新細明體" pitchFamily="18" charset="-120"/>
            </a:endParaRPr>
          </a:p>
          <a:p>
            <a:pPr marL="228600" lvl="2">
              <a:spcBef>
                <a:spcPts val="1000"/>
              </a:spcBef>
            </a:pPr>
            <a:r>
              <a:rPr lang="en-US" altLang="zh-TW" sz="2400" b="1" dirty="0">
                <a:solidFill>
                  <a:srgbClr val="C00000"/>
                </a:solidFill>
                <a:highlight>
                  <a:srgbClr val="00FF00"/>
                </a:highlight>
                <a:ea typeface="新細明體" pitchFamily="18" charset="-120"/>
              </a:rPr>
              <a:t>Dereferencing</a:t>
            </a:r>
            <a:r>
              <a:rPr lang="en-US" altLang="zh-TW" sz="2400" dirty="0">
                <a:ea typeface="新細明體" pitchFamily="18" charset="-120"/>
              </a:rPr>
              <a:t> a pointer: </a:t>
            </a:r>
            <a:r>
              <a:rPr lang="en-US" sz="2400" kern="0" dirty="0">
                <a:solidFill>
                  <a:srgbClr val="000000"/>
                </a:solidFill>
                <a:latin typeface="Consolas" panose="020B0609020204030204" pitchFamily="49" charset="0"/>
              </a:rPr>
              <a:t>cout </a:t>
            </a:r>
            <a:r>
              <a:rPr lang="en-US" sz="2400" kern="0" dirty="0">
                <a:solidFill>
                  <a:srgbClr val="008080"/>
                </a:solidFill>
                <a:latin typeface="Consolas" panose="020B0609020204030204" pitchFamily="49" charset="0"/>
              </a:rPr>
              <a:t>&lt;&lt;</a:t>
            </a:r>
            <a:r>
              <a:rPr lang="en-US" sz="2400" kern="0" dirty="0">
                <a:solidFill>
                  <a:srgbClr val="000000"/>
                </a:solidFill>
                <a:latin typeface="Consolas" panose="020B0609020204030204" pitchFamily="49" charset="0"/>
              </a:rPr>
              <a:t> </a:t>
            </a:r>
            <a:r>
              <a:rPr lang="en-US" sz="2400" b="1" kern="0" dirty="0">
                <a:solidFill>
                  <a:srgbClr val="C00000"/>
                </a:solidFill>
                <a:latin typeface="Consolas" panose="020B0609020204030204" pitchFamily="49" charset="0"/>
              </a:rPr>
              <a:t>(*p)</a:t>
            </a:r>
            <a:r>
              <a:rPr lang="en-US" sz="2400" kern="0"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a:t>
            </a:r>
            <a:r>
              <a:rPr lang="en-US" sz="1800" dirty="0">
                <a:solidFill>
                  <a:srgbClr val="008000"/>
                </a:solidFill>
                <a:latin typeface="Consolas" panose="020B0609020204030204" pitchFamily="49" charset="0"/>
              </a:rPr>
              <a:t>// the value pointed to by </a:t>
            </a:r>
            <a:r>
              <a:rPr lang="en-US" sz="1800" b="1" dirty="0">
                <a:solidFill>
                  <a:srgbClr val="008000"/>
                </a:solidFill>
                <a:latin typeface="Consolas" panose="020B0609020204030204" pitchFamily="49" charset="0"/>
              </a:rPr>
              <a:t>p</a:t>
            </a:r>
          </a:p>
          <a:p>
            <a:endParaRPr lang="en-US" altLang="zh-TW" sz="2400" dirty="0">
              <a:latin typeface="Courier New" pitchFamily="49" charset="0"/>
              <a:ea typeface="新細明體" pitchFamily="18" charset="-120"/>
            </a:endParaRPr>
          </a:p>
        </p:txBody>
      </p:sp>
      <p:pic>
        <p:nvPicPr>
          <p:cNvPr id="3" name="Picture 2">
            <a:extLst>
              <a:ext uri="{FF2B5EF4-FFF2-40B4-BE49-F238E27FC236}">
                <a16:creationId xmlns:a16="http://schemas.microsoft.com/office/drawing/2014/main" id="{02CC7623-ECF0-8CB5-40E5-F29A04459D5B}"/>
              </a:ext>
            </a:extLst>
          </p:cNvPr>
          <p:cNvPicPr>
            <a:picLocks noChangeAspect="1"/>
          </p:cNvPicPr>
          <p:nvPr/>
        </p:nvPicPr>
        <p:blipFill>
          <a:blip r:embed="rId2"/>
          <a:stretch>
            <a:fillRect/>
          </a:stretch>
        </p:blipFill>
        <p:spPr>
          <a:xfrm>
            <a:off x="6313146" y="3730091"/>
            <a:ext cx="3768404" cy="2510263"/>
          </a:xfrm>
          <a:prstGeom prst="rect">
            <a:avLst/>
          </a:prstGeom>
        </p:spPr>
      </p:pic>
    </p:spTree>
    <p:extLst>
      <p:ext uri="{BB962C8B-B14F-4D97-AF65-F5344CB8AC3E}">
        <p14:creationId xmlns:p14="http://schemas.microsoft.com/office/powerpoint/2010/main" val="2464827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CC4587BC-8F19-40F4-B582-8D835E2690DB}"/>
                  </a:ext>
                </a:extLst>
              </p:cNvPr>
              <p:cNvGraphicFramePr>
                <a:graphicFrameLocks noGrp="1"/>
              </p:cNvGraphicFramePr>
              <p:nvPr/>
            </p:nvGraphicFramePr>
            <p:xfrm>
              <a:off x="5686032" y="1924931"/>
              <a:ext cx="3207362" cy="3307080"/>
            </p:xfrm>
            <a:graphic>
              <a:graphicData uri="http://schemas.openxmlformats.org/drawingml/2006/table">
                <a:tbl>
                  <a:tblPr firstRow="1" bandRow="1"/>
                  <a:tblGrid>
                    <a:gridCol w="391142">
                      <a:extLst>
                        <a:ext uri="{9D8B030D-6E8A-4147-A177-3AD203B41FA5}">
                          <a16:colId xmlns:a16="http://schemas.microsoft.com/office/drawing/2014/main" val="4021510994"/>
                        </a:ext>
                      </a:extLst>
                    </a:gridCol>
                    <a:gridCol w="1408110">
                      <a:extLst>
                        <a:ext uri="{9D8B030D-6E8A-4147-A177-3AD203B41FA5}">
                          <a16:colId xmlns:a16="http://schemas.microsoft.com/office/drawing/2014/main" val="1773972314"/>
                        </a:ext>
                      </a:extLst>
                    </a:gridCol>
                    <a:gridCol w="1408110">
                      <a:extLst>
                        <a:ext uri="{9D8B030D-6E8A-4147-A177-3AD203B41FA5}">
                          <a16:colId xmlns:a16="http://schemas.microsoft.com/office/drawing/2014/main" val="2531777213"/>
                        </a:ext>
                      </a:extLst>
                    </a:gridCol>
                  </a:tblGrid>
                  <a:tr h="5486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0933001"/>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TW" dirty="0">
                              <a:latin typeface="Consolas" panose="020B0609020204030204" pitchFamily="49" charset="0"/>
                            </a:rPr>
                            <a:t>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Consolas" panose="020B0609020204030204" pitchFamily="49" charset="0"/>
                            </a:rPr>
                            <a:t>010FF798</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8762186"/>
                      </a:ext>
                    </a:extLst>
                  </a:tr>
                  <a:tr h="5486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45366477"/>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TW" dirty="0">
                              <a:latin typeface="Consolas" panose="020B0609020204030204" pitchFamily="49" charset="0"/>
                            </a:rPr>
                            <a:t>p</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Consolas" panose="020B0609020204030204" pitchFamily="49" charset="0"/>
                            </a:rPr>
                            <a:t>010FF78C</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79940685"/>
                      </a:ext>
                    </a:extLst>
                  </a:tr>
                  <a:tr h="5486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2543411"/>
                      </a:ext>
                    </a:extLst>
                  </a:tr>
                  <a:tr h="370840">
                    <a:tc>
                      <a:txBody>
                        <a:bodyPr/>
                        <a:lstStyle/>
                        <a:p>
                          <a:pPr algn="r"/>
                          <a:r>
                            <a:rPr lang="en-US" dirty="0">
                              <a:latin typeface="Consolas" panose="020B0609020204030204" pitchFamily="49" charset="0"/>
                            </a:rPr>
                            <a:t>q</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altLang="zh-TW" dirty="0">
                              <a:latin typeface="Consolas" panose="020B0609020204030204" pitchFamily="49" charset="0"/>
                            </a:rPr>
                            <a:t>010FF780</a:t>
                          </a:r>
                          <a:endParaRPr 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705012499"/>
                      </a:ext>
                    </a:extLst>
                  </a:tr>
                  <a:tr h="5486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07800697"/>
                      </a:ext>
                    </a:extLst>
                  </a:tr>
                </a:tbl>
              </a:graphicData>
            </a:graphic>
          </p:graphicFrame>
        </mc:Choice>
        <mc:Fallback xmlns="">
          <p:graphicFrame>
            <p:nvGraphicFramePr>
              <p:cNvPr id="7" name="Table 7">
                <a:extLst>
                  <a:ext uri="{FF2B5EF4-FFF2-40B4-BE49-F238E27FC236}">
                    <a16:creationId xmlns:a16="http://schemas.microsoft.com/office/drawing/2014/main" id="{CC4587BC-8F19-40F4-B582-8D835E2690DB}"/>
                  </a:ext>
                </a:extLst>
              </p:cNvPr>
              <p:cNvGraphicFramePr>
                <a:graphicFrameLocks noGrp="1"/>
              </p:cNvGraphicFramePr>
              <p:nvPr>
                <p:extLst>
                  <p:ext uri="{D42A27DB-BD31-4B8C-83A1-F6EECF244321}">
                    <p14:modId xmlns:p14="http://schemas.microsoft.com/office/powerpoint/2010/main" val="1430670031"/>
                  </p:ext>
                </p:extLst>
              </p:nvPr>
            </p:nvGraphicFramePr>
            <p:xfrm>
              <a:off x="5686032" y="1924931"/>
              <a:ext cx="3207362" cy="3307080"/>
            </p:xfrm>
            <a:graphic>
              <a:graphicData uri="http://schemas.openxmlformats.org/drawingml/2006/table">
                <a:tbl>
                  <a:tblPr firstRow="1" bandRow="1"/>
                  <a:tblGrid>
                    <a:gridCol w="391142">
                      <a:extLst>
                        <a:ext uri="{9D8B030D-6E8A-4147-A177-3AD203B41FA5}">
                          <a16:colId xmlns:a16="http://schemas.microsoft.com/office/drawing/2014/main" val="4021510994"/>
                        </a:ext>
                      </a:extLst>
                    </a:gridCol>
                    <a:gridCol w="1408110">
                      <a:extLst>
                        <a:ext uri="{9D8B030D-6E8A-4147-A177-3AD203B41FA5}">
                          <a16:colId xmlns:a16="http://schemas.microsoft.com/office/drawing/2014/main" val="1773972314"/>
                        </a:ext>
                      </a:extLst>
                    </a:gridCol>
                    <a:gridCol w="1408110">
                      <a:extLst>
                        <a:ext uri="{9D8B030D-6E8A-4147-A177-3AD203B41FA5}">
                          <a16:colId xmlns:a16="http://schemas.microsoft.com/office/drawing/2014/main" val="2531777213"/>
                        </a:ext>
                      </a:extLst>
                    </a:gridCol>
                  </a:tblGrid>
                  <a:tr h="5486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2"/>
                          <a:stretch>
                            <a:fillRect l="-27586" t="-1111" r="-99569" b="-506667"/>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0933001"/>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TW" dirty="0">
                              <a:latin typeface="Consolas" panose="020B0609020204030204" pitchFamily="49" charset="0"/>
                            </a:rPr>
                            <a:t>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Consolas" panose="020B0609020204030204" pitchFamily="49" charset="0"/>
                            </a:rPr>
                            <a:t>010FF798</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8762186"/>
                      </a:ext>
                    </a:extLst>
                  </a:tr>
                  <a:tr h="5486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2"/>
                          <a:stretch>
                            <a:fillRect l="-27586" t="-168889" r="-99569" b="-33888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45366477"/>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TW" dirty="0">
                              <a:latin typeface="Consolas" panose="020B0609020204030204" pitchFamily="49" charset="0"/>
                            </a:rPr>
                            <a:t>p</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Consolas" panose="020B0609020204030204" pitchFamily="49" charset="0"/>
                            </a:rPr>
                            <a:t>010FF78C</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79940685"/>
                      </a:ext>
                    </a:extLst>
                  </a:tr>
                  <a:tr h="5486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2"/>
                          <a:stretch>
                            <a:fillRect l="-27586" t="-337778" r="-99569" b="-170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2543411"/>
                      </a:ext>
                    </a:extLst>
                  </a:tr>
                  <a:tr h="370840">
                    <a:tc>
                      <a:txBody>
                        <a:bodyPr/>
                        <a:lstStyle/>
                        <a:p>
                          <a:pPr algn="r"/>
                          <a:r>
                            <a:rPr lang="en-US" dirty="0">
                              <a:latin typeface="Consolas" panose="020B0609020204030204" pitchFamily="49" charset="0"/>
                            </a:rPr>
                            <a:t>q</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altLang="zh-TW" dirty="0">
                              <a:latin typeface="Consolas" panose="020B0609020204030204" pitchFamily="49" charset="0"/>
                            </a:rPr>
                            <a:t>010FF780</a:t>
                          </a:r>
                          <a:endParaRPr 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705012499"/>
                      </a:ext>
                    </a:extLst>
                  </a:tr>
                  <a:tr h="5486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2"/>
                          <a:stretch>
                            <a:fillRect l="-27586" t="-505556" r="-99569" b="-222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0780069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7">
                <a:extLst>
                  <a:ext uri="{FF2B5EF4-FFF2-40B4-BE49-F238E27FC236}">
                    <a16:creationId xmlns:a16="http://schemas.microsoft.com/office/drawing/2014/main" id="{3193A473-9C02-449D-8BBF-5B364C935622}"/>
                  </a:ext>
                </a:extLst>
              </p:cNvPr>
              <p:cNvGraphicFramePr>
                <a:graphicFrameLocks noGrp="1"/>
              </p:cNvGraphicFramePr>
              <p:nvPr/>
            </p:nvGraphicFramePr>
            <p:xfrm>
              <a:off x="5686032" y="1919606"/>
              <a:ext cx="3207362" cy="3307080"/>
            </p:xfrm>
            <a:graphic>
              <a:graphicData uri="http://schemas.openxmlformats.org/drawingml/2006/table">
                <a:tbl>
                  <a:tblPr firstRow="1" bandRow="1"/>
                  <a:tblGrid>
                    <a:gridCol w="391142">
                      <a:extLst>
                        <a:ext uri="{9D8B030D-6E8A-4147-A177-3AD203B41FA5}">
                          <a16:colId xmlns:a16="http://schemas.microsoft.com/office/drawing/2014/main" val="4021510994"/>
                        </a:ext>
                      </a:extLst>
                    </a:gridCol>
                    <a:gridCol w="1408110">
                      <a:extLst>
                        <a:ext uri="{9D8B030D-6E8A-4147-A177-3AD203B41FA5}">
                          <a16:colId xmlns:a16="http://schemas.microsoft.com/office/drawing/2014/main" val="1773972314"/>
                        </a:ext>
                      </a:extLst>
                    </a:gridCol>
                    <a:gridCol w="1408110">
                      <a:extLst>
                        <a:ext uri="{9D8B030D-6E8A-4147-A177-3AD203B41FA5}">
                          <a16:colId xmlns:a16="http://schemas.microsoft.com/office/drawing/2014/main" val="2531777213"/>
                        </a:ext>
                      </a:extLst>
                    </a:gridCol>
                  </a:tblGrid>
                  <a:tr h="5486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0933001"/>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TW" dirty="0">
                              <a:latin typeface="Consolas" panose="020B0609020204030204" pitchFamily="49" charset="0"/>
                            </a:rPr>
                            <a:t>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US" dirty="0">
                              <a:latin typeface="Consolas" panose="020B0609020204030204" pitchFamily="49" charset="0"/>
                            </a:rPr>
                            <a:t>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ighlight>
                                <a:srgbClr val="FFFF00"/>
                              </a:highlight>
                              <a:latin typeface="Consolas" panose="020B0609020204030204" pitchFamily="49" charset="0"/>
                            </a:rPr>
                            <a:t>010FF798</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88762186"/>
                      </a:ext>
                    </a:extLst>
                  </a:tr>
                  <a:tr h="5486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645366477"/>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TW" dirty="0">
                              <a:latin typeface="Consolas" panose="020B0609020204030204" pitchFamily="49" charset="0"/>
                            </a:rPr>
                            <a:t>p</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ighlight>
                                <a:srgbClr val="FFFF00"/>
                              </a:highlight>
                              <a:latin typeface="Consolas" panose="020B0609020204030204" pitchFamily="49" charset="0"/>
                            </a:rPr>
                            <a:t>010FF798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ighlight>
                                <a:srgbClr val="00FF00"/>
                              </a:highlight>
                              <a:latin typeface="Consolas" panose="020B0609020204030204" pitchFamily="49" charset="0"/>
                            </a:rPr>
                            <a:t>010FF78C</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279940685"/>
                      </a:ext>
                    </a:extLst>
                  </a:tr>
                  <a:tr h="5486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12543411"/>
                      </a:ext>
                    </a:extLst>
                  </a:tr>
                  <a:tr h="370840">
                    <a:tc>
                      <a:txBody>
                        <a:bodyPr/>
                        <a:lstStyle/>
                        <a:p>
                          <a:pPr algn="r"/>
                          <a:r>
                            <a:rPr lang="en-US" dirty="0">
                              <a:latin typeface="Consolas" panose="020B0609020204030204" pitchFamily="49" charset="0"/>
                            </a:rPr>
                            <a:t>q</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ighlight>
                                <a:srgbClr val="00FF00"/>
                              </a:highlight>
                              <a:latin typeface="Consolas" panose="020B0609020204030204" pitchFamily="49" charset="0"/>
                            </a:rPr>
                            <a:t>010FF78C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en-US" altLang="zh-TW" dirty="0">
                              <a:latin typeface="Consolas" panose="020B0609020204030204" pitchFamily="49" charset="0"/>
                            </a:rPr>
                            <a:t>010FF780</a:t>
                          </a:r>
                          <a:endParaRPr 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012499"/>
                      </a:ext>
                    </a:extLst>
                  </a:tr>
                  <a:tr h="5486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07800697"/>
                      </a:ext>
                    </a:extLst>
                  </a:tr>
                </a:tbl>
              </a:graphicData>
            </a:graphic>
          </p:graphicFrame>
        </mc:Choice>
        <mc:Fallback xmlns="">
          <p:graphicFrame>
            <p:nvGraphicFramePr>
              <p:cNvPr id="16" name="Table 7">
                <a:extLst>
                  <a:ext uri="{FF2B5EF4-FFF2-40B4-BE49-F238E27FC236}">
                    <a16:creationId xmlns:a16="http://schemas.microsoft.com/office/drawing/2014/main" id="{3193A473-9C02-449D-8BBF-5B364C935622}"/>
                  </a:ext>
                </a:extLst>
              </p:cNvPr>
              <p:cNvGraphicFramePr>
                <a:graphicFrameLocks noGrp="1"/>
              </p:cNvGraphicFramePr>
              <p:nvPr>
                <p:extLst>
                  <p:ext uri="{D42A27DB-BD31-4B8C-83A1-F6EECF244321}">
                    <p14:modId xmlns:p14="http://schemas.microsoft.com/office/powerpoint/2010/main" val="3663324858"/>
                  </p:ext>
                </p:extLst>
              </p:nvPr>
            </p:nvGraphicFramePr>
            <p:xfrm>
              <a:off x="5686032" y="1919606"/>
              <a:ext cx="3207362" cy="3307080"/>
            </p:xfrm>
            <a:graphic>
              <a:graphicData uri="http://schemas.openxmlformats.org/drawingml/2006/table">
                <a:tbl>
                  <a:tblPr firstRow="1" bandRow="1"/>
                  <a:tblGrid>
                    <a:gridCol w="391142">
                      <a:extLst>
                        <a:ext uri="{9D8B030D-6E8A-4147-A177-3AD203B41FA5}">
                          <a16:colId xmlns:a16="http://schemas.microsoft.com/office/drawing/2014/main" val="4021510994"/>
                        </a:ext>
                      </a:extLst>
                    </a:gridCol>
                    <a:gridCol w="1408110">
                      <a:extLst>
                        <a:ext uri="{9D8B030D-6E8A-4147-A177-3AD203B41FA5}">
                          <a16:colId xmlns:a16="http://schemas.microsoft.com/office/drawing/2014/main" val="1773972314"/>
                        </a:ext>
                      </a:extLst>
                    </a:gridCol>
                    <a:gridCol w="1408110">
                      <a:extLst>
                        <a:ext uri="{9D8B030D-6E8A-4147-A177-3AD203B41FA5}">
                          <a16:colId xmlns:a16="http://schemas.microsoft.com/office/drawing/2014/main" val="2531777213"/>
                        </a:ext>
                      </a:extLst>
                    </a:gridCol>
                  </a:tblGrid>
                  <a:tr h="5486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3"/>
                          <a:stretch>
                            <a:fillRect l="-27586" t="-1111" r="-99569" b="-506667"/>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0933001"/>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TW" dirty="0">
                              <a:latin typeface="Consolas" panose="020B0609020204030204" pitchFamily="49" charset="0"/>
                            </a:rPr>
                            <a:t>a</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US" dirty="0">
                              <a:latin typeface="Consolas" panose="020B0609020204030204" pitchFamily="49" charset="0"/>
                            </a:rPr>
                            <a:t>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ighlight>
                                <a:srgbClr val="FFFF00"/>
                              </a:highlight>
                              <a:latin typeface="Consolas" panose="020B0609020204030204" pitchFamily="49" charset="0"/>
                            </a:rPr>
                            <a:t>010FF798</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88762186"/>
                      </a:ext>
                    </a:extLst>
                  </a:tr>
                  <a:tr h="5486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3"/>
                          <a:stretch>
                            <a:fillRect l="-27586" t="-168889" r="-99569" b="-33888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645366477"/>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TW" dirty="0">
                              <a:latin typeface="Consolas" panose="020B0609020204030204" pitchFamily="49" charset="0"/>
                            </a:rPr>
                            <a:t>p</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ighlight>
                                <a:srgbClr val="FFFF00"/>
                              </a:highlight>
                              <a:latin typeface="Consolas" panose="020B0609020204030204" pitchFamily="49" charset="0"/>
                            </a:rPr>
                            <a:t>010FF798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ighlight>
                                <a:srgbClr val="00FF00"/>
                              </a:highlight>
                              <a:latin typeface="Consolas" panose="020B0609020204030204" pitchFamily="49" charset="0"/>
                            </a:rPr>
                            <a:t>010FF78C</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279940685"/>
                      </a:ext>
                    </a:extLst>
                  </a:tr>
                  <a:tr h="5486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3"/>
                          <a:stretch>
                            <a:fillRect l="-27586" t="-337778" r="-99569" b="-170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12543411"/>
                      </a:ext>
                    </a:extLst>
                  </a:tr>
                  <a:tr h="370840">
                    <a:tc>
                      <a:txBody>
                        <a:bodyPr/>
                        <a:lstStyle/>
                        <a:p>
                          <a:pPr algn="r"/>
                          <a:r>
                            <a:rPr lang="en-US" dirty="0">
                              <a:latin typeface="Consolas" panose="020B0609020204030204" pitchFamily="49" charset="0"/>
                            </a:rPr>
                            <a:t>q</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ighlight>
                                <a:srgbClr val="00FF00"/>
                              </a:highlight>
                              <a:latin typeface="Consolas" panose="020B0609020204030204" pitchFamily="49" charset="0"/>
                            </a:rPr>
                            <a:t>010FF78C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en-US" altLang="zh-TW" dirty="0">
                              <a:latin typeface="Consolas" panose="020B0609020204030204" pitchFamily="49" charset="0"/>
                            </a:rPr>
                            <a:t>010FF780</a:t>
                          </a:r>
                          <a:endParaRPr 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012499"/>
                      </a:ext>
                    </a:extLst>
                  </a:tr>
                  <a:tr h="5486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3"/>
                          <a:stretch>
                            <a:fillRect l="-27586" t="-505556" r="-99569" b="-222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07800697"/>
                      </a:ext>
                    </a:extLst>
                  </a:tr>
                </a:tbl>
              </a:graphicData>
            </a:graphic>
          </p:graphicFrame>
        </mc:Fallback>
      </mc:AlternateContent>
      <p:sp>
        <p:nvSpPr>
          <p:cNvPr id="2" name="Slide Number Placeholder 1"/>
          <p:cNvSpPr>
            <a:spLocks noGrp="1"/>
          </p:cNvSpPr>
          <p:nvPr>
            <p:ph type="sldNum" sz="quarter" idx="12"/>
          </p:nvPr>
        </p:nvSpPr>
        <p:spPr/>
        <p:txBody>
          <a:bodyPr/>
          <a:lstStyle/>
          <a:p>
            <a:fld id="{F1CD203C-4249-4C1D-A9FB-2DFFEC988227}" type="slidenum">
              <a:rPr lang="en-US" altLang="en-US" smtClean="0"/>
              <a:pPr/>
              <a:t>11</a:t>
            </a:fld>
            <a:endParaRPr lang="en-US" altLang="en-US" dirty="0"/>
          </a:p>
        </p:txBody>
      </p:sp>
      <p:sp>
        <p:nvSpPr>
          <p:cNvPr id="14338" name="Rectangle 2"/>
          <p:cNvSpPr>
            <a:spLocks noGrp="1" noChangeArrowheads="1"/>
          </p:cNvSpPr>
          <p:nvPr>
            <p:ph type="title" idx="4294967295"/>
          </p:nvPr>
        </p:nvSpPr>
        <p:spPr>
          <a:xfrm>
            <a:off x="3458421" y="-205061"/>
            <a:ext cx="7886700" cy="768350"/>
          </a:xfrm>
        </p:spPr>
        <p:txBody>
          <a:bodyPr>
            <a:normAutofit/>
          </a:bodyPr>
          <a:lstStyle/>
          <a:p>
            <a:pPr marL="12700" fontAlgn="base">
              <a:lnSpc>
                <a:spcPct val="100000"/>
              </a:lnSpc>
              <a:spcBef>
                <a:spcPts val="100"/>
              </a:spcBef>
              <a:spcAft>
                <a:spcPct val="0"/>
              </a:spcAft>
            </a:pPr>
            <a:r>
              <a:rPr lang="en-US" altLang="zh-TW" sz="3600" b="1" spc="-10" dirty="0">
                <a:solidFill>
                  <a:srgbClr val="0070C0"/>
                </a:solidFill>
                <a:latin typeface="Arial"/>
                <a:cs typeface="Arial"/>
              </a:rPr>
              <a:t>Pointer to Pointer</a:t>
            </a:r>
          </a:p>
        </p:txBody>
      </p:sp>
      <p:sp>
        <p:nvSpPr>
          <p:cNvPr id="11" name="Content Placeholder 10">
            <a:extLst>
              <a:ext uri="{FF2B5EF4-FFF2-40B4-BE49-F238E27FC236}">
                <a16:creationId xmlns:a16="http://schemas.microsoft.com/office/drawing/2014/main" id="{F1C41B21-E4EE-4E6C-8154-878AE042EBF9}"/>
              </a:ext>
            </a:extLst>
          </p:cNvPr>
          <p:cNvSpPr>
            <a:spLocks noGrp="1"/>
          </p:cNvSpPr>
          <p:nvPr>
            <p:ph idx="4294967295"/>
          </p:nvPr>
        </p:nvSpPr>
        <p:spPr>
          <a:xfrm>
            <a:off x="589280" y="827564"/>
            <a:ext cx="7886700" cy="5491163"/>
          </a:xfrm>
        </p:spPr>
        <p:txBody>
          <a:bodyPr>
            <a:normAutofit fontScale="85000" lnSpcReduction="20000"/>
          </a:bodyPr>
          <a:lstStyle/>
          <a:p>
            <a:pPr marL="0" indent="0">
              <a:spcBef>
                <a:spcPct val="0"/>
              </a:spcBef>
              <a:buNone/>
            </a:pP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a:t>
            </a:r>
            <a:r>
              <a:rPr lang="en-US" sz="2400" dirty="0">
                <a:solidFill>
                  <a:srgbClr val="008000"/>
                </a:solidFill>
                <a:latin typeface="Consolas" panose="020B0609020204030204" pitchFamily="49" charset="0"/>
              </a:rPr>
              <a:t>//Integer</a:t>
            </a:r>
            <a:endParaRPr lang="en-US" sz="2400" dirty="0">
              <a:solidFill>
                <a:srgbClr val="000000"/>
              </a:solidFill>
              <a:latin typeface="Consolas" panose="020B0609020204030204" pitchFamily="49" charset="0"/>
            </a:endParaRPr>
          </a:p>
          <a:p>
            <a:pPr marL="0" indent="0">
              <a:spcBef>
                <a:spcPct val="0"/>
              </a:spcBef>
              <a:buNone/>
            </a:pP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p;</a:t>
            </a:r>
            <a:r>
              <a:rPr lang="en-US" sz="2400" dirty="0">
                <a:solidFill>
                  <a:srgbClr val="008000"/>
                </a:solidFill>
                <a:latin typeface="Consolas" panose="020B0609020204030204" pitchFamily="49" charset="0"/>
              </a:rPr>
              <a:t>//Pointer</a:t>
            </a:r>
          </a:p>
          <a:p>
            <a:pPr marL="0" indent="0">
              <a:spcBef>
                <a:spcPct val="0"/>
              </a:spcBef>
              <a:buNone/>
            </a:pP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q;</a:t>
            </a:r>
            <a:r>
              <a:rPr lang="en-US" sz="2400" dirty="0">
                <a:solidFill>
                  <a:srgbClr val="008000"/>
                </a:solidFill>
                <a:latin typeface="Consolas" panose="020B0609020204030204" pitchFamily="49" charset="0"/>
              </a:rPr>
              <a:t>//Pointer to Pointer</a:t>
            </a:r>
            <a:endParaRPr lang="en-US" sz="2400" dirty="0">
              <a:solidFill>
                <a:prstClr val="black"/>
              </a:solidFill>
              <a:latin typeface="Times New Roman" panose="02020603050405020304" pitchFamily="18" charset="0"/>
            </a:endParaRPr>
          </a:p>
          <a:p>
            <a:pPr marL="0" indent="0">
              <a:spcBef>
                <a:spcPct val="0"/>
              </a:spcBef>
              <a:buNone/>
            </a:pPr>
            <a:endParaRPr lang="en-US" sz="2400" dirty="0">
              <a:solidFill>
                <a:srgbClr val="000000"/>
              </a:solidFill>
              <a:latin typeface="Consolas" panose="020B0609020204030204" pitchFamily="49" charset="0"/>
            </a:endParaRPr>
          </a:p>
          <a:p>
            <a:pPr marL="0" indent="0">
              <a:spcBef>
                <a:spcPct val="0"/>
              </a:spcBef>
              <a:buNone/>
            </a:pPr>
            <a:r>
              <a:rPr lang="en-US" sz="2400" b="1" dirty="0">
                <a:solidFill>
                  <a:srgbClr val="000000"/>
                </a:solidFill>
                <a:latin typeface="Consolas" panose="020B0609020204030204" pitchFamily="49" charset="0"/>
              </a:rPr>
              <a:t>a = 58;</a:t>
            </a:r>
          </a:p>
          <a:p>
            <a:pPr marL="0" indent="0">
              <a:spcBef>
                <a:spcPct val="0"/>
              </a:spcBef>
              <a:buNone/>
            </a:pPr>
            <a:r>
              <a:rPr lang="en-US" sz="2400" b="1" dirty="0">
                <a:solidFill>
                  <a:srgbClr val="000000"/>
                </a:solidFill>
                <a:latin typeface="Consolas" panose="020B0609020204030204" pitchFamily="49" charset="0"/>
              </a:rPr>
              <a:t>p = &amp;a;</a:t>
            </a:r>
          </a:p>
          <a:p>
            <a:pPr marL="0" indent="0">
              <a:spcBef>
                <a:spcPct val="0"/>
              </a:spcBef>
              <a:buNone/>
            </a:pPr>
            <a:r>
              <a:rPr lang="en-US" sz="2400" b="1" dirty="0">
                <a:solidFill>
                  <a:srgbClr val="000000"/>
                </a:solidFill>
                <a:latin typeface="Consolas" panose="020B0609020204030204" pitchFamily="49" charset="0"/>
              </a:rPr>
              <a:t>q = &amp;p;</a:t>
            </a:r>
          </a:p>
          <a:p>
            <a:pPr marL="0" indent="0">
              <a:spcBef>
                <a:spcPct val="0"/>
              </a:spcBef>
              <a:buNone/>
            </a:pPr>
            <a:endParaRPr lang="en-US" sz="2400" dirty="0">
              <a:solidFill>
                <a:srgbClr val="000000"/>
              </a:solidFill>
              <a:latin typeface="Consolas" panose="020B0609020204030204" pitchFamily="49" charset="0"/>
            </a:endParaRPr>
          </a:p>
          <a:p>
            <a:pPr marL="0" indent="0">
              <a:spcBef>
                <a:spcPts val="600"/>
              </a:spcBef>
              <a:buNone/>
            </a:pPr>
            <a:r>
              <a:rPr lang="en-US" sz="2400" b="1" dirty="0" err="1">
                <a:solidFill>
                  <a:srgbClr val="000000"/>
                </a:solidFill>
                <a:latin typeface="Consolas" panose="020B0609020204030204" pitchFamily="49" charset="0"/>
              </a:rPr>
              <a:t>cout</a:t>
            </a:r>
            <a:r>
              <a:rPr lang="en-US" sz="2400" b="1" dirty="0">
                <a:solidFill>
                  <a:srgbClr val="000000"/>
                </a:solidFill>
                <a:latin typeface="Consolas" panose="020B0609020204030204" pitchFamily="49" charset="0"/>
              </a:rPr>
              <a:t> </a:t>
            </a:r>
            <a:r>
              <a:rPr lang="en-US" sz="2400" b="1" dirty="0">
                <a:solidFill>
                  <a:srgbClr val="008080"/>
                </a:solidFill>
                <a:latin typeface="Consolas" panose="020B0609020204030204" pitchFamily="49" charset="0"/>
              </a:rPr>
              <a:t>&lt;&lt;</a:t>
            </a:r>
            <a:r>
              <a:rPr lang="en-US" sz="2400" b="1" dirty="0">
                <a:solidFill>
                  <a:srgbClr val="000000"/>
                </a:solidFill>
                <a:latin typeface="Consolas" panose="020B0609020204030204" pitchFamily="49" charset="0"/>
              </a:rPr>
              <a:t> a </a:t>
            </a:r>
            <a:r>
              <a:rPr lang="en-US" sz="2400" b="1" dirty="0">
                <a:solidFill>
                  <a:srgbClr val="008080"/>
                </a:solidFill>
                <a:latin typeface="Consolas" panose="020B0609020204030204" pitchFamily="49" charset="0"/>
              </a:rPr>
              <a:t>&lt;&lt;</a:t>
            </a:r>
            <a:r>
              <a:rPr lang="en-US" sz="2400" b="1" dirty="0">
                <a:solidFill>
                  <a:srgbClr val="000000"/>
                </a:solidFill>
                <a:latin typeface="Consolas" panose="020B0609020204030204" pitchFamily="49" charset="0"/>
              </a:rPr>
              <a:t> endl;</a:t>
            </a:r>
          </a:p>
          <a:p>
            <a:pPr marL="0" indent="0">
              <a:spcBef>
                <a:spcPts val="600"/>
              </a:spcBef>
              <a:buNone/>
            </a:pPr>
            <a:r>
              <a:rPr lang="en-US" sz="2400" b="1" dirty="0" err="1">
                <a:solidFill>
                  <a:srgbClr val="000000"/>
                </a:solidFill>
                <a:latin typeface="Consolas" panose="020B0609020204030204" pitchFamily="49" charset="0"/>
              </a:rPr>
              <a:t>cout</a:t>
            </a:r>
            <a:r>
              <a:rPr lang="en-US" sz="2400" b="1" dirty="0">
                <a:solidFill>
                  <a:srgbClr val="000000"/>
                </a:solidFill>
                <a:latin typeface="Consolas" panose="020B0609020204030204" pitchFamily="49" charset="0"/>
              </a:rPr>
              <a:t> </a:t>
            </a:r>
            <a:r>
              <a:rPr lang="en-US" sz="2400" b="1" dirty="0">
                <a:solidFill>
                  <a:srgbClr val="008080"/>
                </a:solidFill>
                <a:latin typeface="Consolas" panose="020B0609020204030204" pitchFamily="49" charset="0"/>
              </a:rPr>
              <a:t>&lt;&lt;</a:t>
            </a:r>
            <a:r>
              <a:rPr lang="en-US" sz="2400" b="1" dirty="0">
                <a:solidFill>
                  <a:srgbClr val="000000"/>
                </a:solidFill>
                <a:latin typeface="Consolas" panose="020B0609020204030204" pitchFamily="49" charset="0"/>
              </a:rPr>
              <a:t> p </a:t>
            </a:r>
            <a:r>
              <a:rPr lang="en-US" sz="2400" b="1" dirty="0">
                <a:solidFill>
                  <a:srgbClr val="008080"/>
                </a:solidFill>
                <a:latin typeface="Consolas" panose="020B0609020204030204" pitchFamily="49" charset="0"/>
              </a:rPr>
              <a:t>&lt;&lt;</a:t>
            </a:r>
            <a:r>
              <a:rPr lang="en-US" sz="2400" b="1" dirty="0">
                <a:solidFill>
                  <a:srgbClr val="000000"/>
                </a:solidFill>
                <a:latin typeface="Consolas" panose="020B0609020204030204" pitchFamily="49" charset="0"/>
              </a:rPr>
              <a:t> endl;</a:t>
            </a:r>
          </a:p>
          <a:p>
            <a:pPr marL="0" indent="0">
              <a:spcBef>
                <a:spcPts val="600"/>
              </a:spcBef>
              <a:buNone/>
            </a:pPr>
            <a:r>
              <a:rPr lang="en-US" sz="2400" b="1" dirty="0" err="1">
                <a:solidFill>
                  <a:srgbClr val="000000"/>
                </a:solidFill>
                <a:latin typeface="Consolas" panose="020B0609020204030204" pitchFamily="49" charset="0"/>
              </a:rPr>
              <a:t>cout</a:t>
            </a:r>
            <a:r>
              <a:rPr lang="en-US" sz="2400" b="1" dirty="0">
                <a:solidFill>
                  <a:srgbClr val="000000"/>
                </a:solidFill>
                <a:latin typeface="Consolas" panose="020B0609020204030204" pitchFamily="49" charset="0"/>
              </a:rPr>
              <a:t> </a:t>
            </a:r>
            <a:r>
              <a:rPr lang="en-US" sz="2400" b="1" dirty="0">
                <a:solidFill>
                  <a:srgbClr val="008080"/>
                </a:solidFill>
                <a:latin typeface="Consolas" panose="020B0609020204030204" pitchFamily="49" charset="0"/>
              </a:rPr>
              <a:t>&lt;&lt;</a:t>
            </a:r>
            <a:r>
              <a:rPr lang="en-US" sz="2400" b="1" dirty="0">
                <a:solidFill>
                  <a:srgbClr val="000000"/>
                </a:solidFill>
                <a:latin typeface="Consolas" panose="020B0609020204030204" pitchFamily="49" charset="0"/>
              </a:rPr>
              <a:t> *p </a:t>
            </a:r>
            <a:r>
              <a:rPr lang="en-US" sz="2400" b="1" dirty="0">
                <a:solidFill>
                  <a:srgbClr val="008080"/>
                </a:solidFill>
                <a:latin typeface="Consolas" panose="020B0609020204030204" pitchFamily="49" charset="0"/>
              </a:rPr>
              <a:t>&lt;&lt;</a:t>
            </a:r>
            <a:r>
              <a:rPr lang="en-US" sz="2400" b="1" dirty="0">
                <a:solidFill>
                  <a:srgbClr val="000000"/>
                </a:solidFill>
                <a:latin typeface="Consolas" panose="020B0609020204030204" pitchFamily="49" charset="0"/>
              </a:rPr>
              <a:t> endl;</a:t>
            </a:r>
          </a:p>
          <a:p>
            <a:pPr marL="0" indent="0">
              <a:spcBef>
                <a:spcPts val="600"/>
              </a:spcBef>
              <a:buNone/>
            </a:pPr>
            <a:r>
              <a:rPr lang="en-US" sz="2400" b="1" dirty="0" err="1">
                <a:solidFill>
                  <a:srgbClr val="000000"/>
                </a:solidFill>
                <a:latin typeface="Consolas" panose="020B0609020204030204" pitchFamily="49" charset="0"/>
              </a:rPr>
              <a:t>cout</a:t>
            </a:r>
            <a:r>
              <a:rPr lang="en-US" sz="2400" b="1" dirty="0">
                <a:solidFill>
                  <a:srgbClr val="000000"/>
                </a:solidFill>
                <a:latin typeface="Consolas" panose="020B0609020204030204" pitchFamily="49" charset="0"/>
              </a:rPr>
              <a:t> </a:t>
            </a:r>
            <a:r>
              <a:rPr lang="en-US" sz="2400" b="1" dirty="0">
                <a:solidFill>
                  <a:srgbClr val="008080"/>
                </a:solidFill>
                <a:latin typeface="Consolas" panose="020B0609020204030204" pitchFamily="49" charset="0"/>
              </a:rPr>
              <a:t>&lt;&lt;</a:t>
            </a:r>
            <a:r>
              <a:rPr lang="en-US" sz="2400" b="1" dirty="0">
                <a:solidFill>
                  <a:srgbClr val="000000"/>
                </a:solidFill>
                <a:latin typeface="Consolas" panose="020B0609020204030204" pitchFamily="49" charset="0"/>
              </a:rPr>
              <a:t> q </a:t>
            </a:r>
            <a:r>
              <a:rPr lang="en-US" sz="2400" b="1" dirty="0">
                <a:solidFill>
                  <a:srgbClr val="008080"/>
                </a:solidFill>
                <a:latin typeface="Consolas" panose="020B0609020204030204" pitchFamily="49" charset="0"/>
              </a:rPr>
              <a:t>&lt;&lt;</a:t>
            </a:r>
            <a:r>
              <a:rPr lang="en-US" sz="2400" b="1" dirty="0">
                <a:solidFill>
                  <a:srgbClr val="000000"/>
                </a:solidFill>
                <a:latin typeface="Consolas" panose="020B0609020204030204" pitchFamily="49" charset="0"/>
              </a:rPr>
              <a:t> endl;</a:t>
            </a:r>
          </a:p>
          <a:p>
            <a:pPr marL="0" indent="0">
              <a:spcBef>
                <a:spcPts val="600"/>
              </a:spcBef>
              <a:buNone/>
            </a:pPr>
            <a:r>
              <a:rPr lang="en-US" sz="2400" b="1" dirty="0" err="1">
                <a:solidFill>
                  <a:srgbClr val="000000"/>
                </a:solidFill>
                <a:latin typeface="Consolas" panose="020B0609020204030204" pitchFamily="49" charset="0"/>
              </a:rPr>
              <a:t>cout</a:t>
            </a:r>
            <a:r>
              <a:rPr lang="en-US" sz="2400" b="1" dirty="0">
                <a:solidFill>
                  <a:srgbClr val="000000"/>
                </a:solidFill>
                <a:latin typeface="Consolas" panose="020B0609020204030204" pitchFamily="49" charset="0"/>
              </a:rPr>
              <a:t> </a:t>
            </a:r>
            <a:r>
              <a:rPr lang="en-US" sz="2400" b="1" dirty="0">
                <a:solidFill>
                  <a:srgbClr val="008080"/>
                </a:solidFill>
                <a:latin typeface="Consolas" panose="020B0609020204030204" pitchFamily="49" charset="0"/>
              </a:rPr>
              <a:t>&lt;&lt;</a:t>
            </a:r>
            <a:r>
              <a:rPr lang="en-US" sz="2400" b="1" dirty="0">
                <a:solidFill>
                  <a:srgbClr val="000000"/>
                </a:solidFill>
                <a:latin typeface="Consolas" panose="020B0609020204030204" pitchFamily="49" charset="0"/>
              </a:rPr>
              <a:t> *q </a:t>
            </a:r>
            <a:r>
              <a:rPr lang="en-US" sz="2400" b="1" dirty="0">
                <a:solidFill>
                  <a:srgbClr val="008080"/>
                </a:solidFill>
                <a:latin typeface="Consolas" panose="020B0609020204030204" pitchFamily="49" charset="0"/>
              </a:rPr>
              <a:t>&lt;&lt;</a:t>
            </a:r>
            <a:r>
              <a:rPr lang="en-US" sz="2400" b="1" dirty="0">
                <a:solidFill>
                  <a:srgbClr val="000000"/>
                </a:solidFill>
                <a:latin typeface="Consolas" panose="020B0609020204030204" pitchFamily="49" charset="0"/>
              </a:rPr>
              <a:t> endl;</a:t>
            </a:r>
          </a:p>
          <a:p>
            <a:pPr marL="0" indent="0">
              <a:spcBef>
                <a:spcPts val="600"/>
              </a:spcBef>
              <a:buNone/>
            </a:pPr>
            <a:r>
              <a:rPr lang="en-US" sz="2400" b="1" dirty="0" err="1">
                <a:solidFill>
                  <a:srgbClr val="000000"/>
                </a:solidFill>
                <a:latin typeface="Consolas" panose="020B0609020204030204" pitchFamily="49" charset="0"/>
              </a:rPr>
              <a:t>cout</a:t>
            </a:r>
            <a:r>
              <a:rPr lang="en-US" sz="2400" b="1" dirty="0">
                <a:solidFill>
                  <a:srgbClr val="000000"/>
                </a:solidFill>
                <a:latin typeface="Consolas" panose="020B0609020204030204" pitchFamily="49" charset="0"/>
              </a:rPr>
              <a:t> </a:t>
            </a:r>
            <a:r>
              <a:rPr lang="en-US" sz="2400" b="1" dirty="0">
                <a:solidFill>
                  <a:srgbClr val="008080"/>
                </a:solidFill>
                <a:latin typeface="Consolas" panose="020B0609020204030204" pitchFamily="49" charset="0"/>
              </a:rPr>
              <a:t>&lt;&lt;</a:t>
            </a:r>
            <a:r>
              <a:rPr lang="en-US" sz="2400" b="1" dirty="0">
                <a:solidFill>
                  <a:srgbClr val="000000"/>
                </a:solidFill>
                <a:latin typeface="Consolas" panose="020B0609020204030204" pitchFamily="49" charset="0"/>
              </a:rPr>
              <a:t> **q </a:t>
            </a:r>
            <a:r>
              <a:rPr lang="en-US" sz="2400" b="1" dirty="0">
                <a:solidFill>
                  <a:srgbClr val="008080"/>
                </a:solidFill>
                <a:latin typeface="Consolas" panose="020B0609020204030204" pitchFamily="49" charset="0"/>
              </a:rPr>
              <a:t>&lt;&lt;</a:t>
            </a:r>
            <a:r>
              <a:rPr lang="en-US" sz="2400" b="1" dirty="0">
                <a:solidFill>
                  <a:srgbClr val="000000"/>
                </a:solidFill>
                <a:latin typeface="Consolas" panose="020B0609020204030204" pitchFamily="49" charset="0"/>
              </a:rPr>
              <a:t> endl;</a:t>
            </a:r>
          </a:p>
          <a:p>
            <a:pPr marL="0" indent="0">
              <a:spcBef>
                <a:spcPts val="600"/>
              </a:spcBef>
              <a:buNone/>
            </a:pPr>
            <a:r>
              <a:rPr lang="en-US" sz="2400" b="1" dirty="0" err="1">
                <a:solidFill>
                  <a:srgbClr val="000000"/>
                </a:solidFill>
                <a:latin typeface="Consolas" panose="020B0609020204030204" pitchFamily="49" charset="0"/>
              </a:rPr>
              <a:t>cout</a:t>
            </a:r>
            <a:r>
              <a:rPr lang="en-US" sz="2400" b="1" dirty="0">
                <a:solidFill>
                  <a:srgbClr val="000000"/>
                </a:solidFill>
                <a:latin typeface="Consolas" panose="020B0609020204030204" pitchFamily="49" charset="0"/>
              </a:rPr>
              <a:t> </a:t>
            </a:r>
            <a:r>
              <a:rPr lang="en-US" sz="2400" b="1" dirty="0">
                <a:solidFill>
                  <a:srgbClr val="008080"/>
                </a:solidFill>
                <a:latin typeface="Consolas" panose="020B0609020204030204" pitchFamily="49" charset="0"/>
              </a:rPr>
              <a:t>&lt;&lt;</a:t>
            </a:r>
            <a:r>
              <a:rPr lang="en-US" sz="2400" b="1" dirty="0">
                <a:solidFill>
                  <a:srgbClr val="000000"/>
                </a:solidFill>
                <a:latin typeface="Consolas" panose="020B0609020204030204" pitchFamily="49" charset="0"/>
              </a:rPr>
              <a:t> &amp;q </a:t>
            </a:r>
            <a:r>
              <a:rPr lang="en-US" sz="2400" b="1" dirty="0">
                <a:solidFill>
                  <a:srgbClr val="008080"/>
                </a:solidFill>
                <a:latin typeface="Consolas" panose="020B0609020204030204" pitchFamily="49" charset="0"/>
              </a:rPr>
              <a:t>&lt;&lt;</a:t>
            </a:r>
            <a:r>
              <a:rPr lang="en-US" sz="2400" b="1" dirty="0">
                <a:solidFill>
                  <a:srgbClr val="000000"/>
                </a:solidFill>
                <a:latin typeface="Consolas" panose="020B0609020204030204" pitchFamily="49" charset="0"/>
              </a:rPr>
              <a:t> endl;</a:t>
            </a:r>
          </a:p>
        </p:txBody>
      </p:sp>
      <p:sp>
        <p:nvSpPr>
          <p:cNvPr id="6" name="Text Box 22">
            <a:extLst>
              <a:ext uri="{FF2B5EF4-FFF2-40B4-BE49-F238E27FC236}">
                <a16:creationId xmlns:a16="http://schemas.microsoft.com/office/drawing/2014/main" id="{8205B647-F141-4252-8EE4-A68D2F5CF30A}"/>
              </a:ext>
            </a:extLst>
          </p:cNvPr>
          <p:cNvSpPr txBox="1">
            <a:spLocks noChangeArrowheads="1"/>
          </p:cNvSpPr>
          <p:nvPr/>
        </p:nvSpPr>
        <p:spPr bwMode="auto">
          <a:xfrm>
            <a:off x="9484113" y="2549030"/>
            <a:ext cx="2367774" cy="2677656"/>
          </a:xfrm>
          <a:prstGeom prst="rect">
            <a:avLst/>
          </a:prstGeom>
          <a:solidFill>
            <a:schemeClr val="tx1"/>
          </a:solidFill>
        </p:spPr>
        <p:txBody>
          <a:bodyPr wrap="square">
            <a:spAutoFit/>
          </a:bodyPr>
          <a:lstStyle>
            <a:defPPr>
              <a:defRPr lang="en-US"/>
            </a:defPPr>
            <a:lvl1pPr>
              <a:defRPr sz="2000">
                <a:solidFill>
                  <a:srgbClr val="00EC00"/>
                </a:solidFill>
                <a:latin typeface="Consolas" panose="020B0609020204030204" pitchFamily="49" charset="0"/>
              </a:defRPr>
            </a:lvl1pPr>
            <a:lvl2pPr>
              <a:spcBef>
                <a:spcPct val="0"/>
              </a:spcBef>
              <a:defRPr sz="2400"/>
            </a:lvl2pPr>
            <a:lvl3pPr>
              <a:spcBef>
                <a:spcPct val="0"/>
              </a:spcBef>
              <a:defRPr sz="2400"/>
            </a:lvl3pPr>
            <a:lvl4pPr>
              <a:spcBef>
                <a:spcPct val="0"/>
              </a:spcBef>
              <a:defRPr sz="2400"/>
            </a:lvl4pPr>
            <a:lvl5pPr>
              <a:spcBef>
                <a:spcPct val="0"/>
              </a:spcBef>
              <a:defRPr sz="2400"/>
            </a:lvl5pPr>
            <a:lvl6pPr>
              <a:defRPr sz="2400"/>
            </a:lvl6pPr>
            <a:lvl7pPr>
              <a:defRPr sz="2400"/>
            </a:lvl7pPr>
            <a:lvl8pPr>
              <a:defRPr sz="2400"/>
            </a:lvl8pPr>
            <a:lvl9pPr>
              <a:defRPr sz="2400"/>
            </a:lvl9pPr>
          </a:lstStyle>
          <a:p>
            <a:pPr>
              <a:defRPr/>
            </a:pPr>
            <a:r>
              <a:rPr lang="en-US" altLang="zh-TW" sz="2400" dirty="0">
                <a:ea typeface="新細明體" panose="02020500000000000000"/>
              </a:rPr>
              <a:t>58</a:t>
            </a:r>
          </a:p>
          <a:p>
            <a:pPr>
              <a:defRPr/>
            </a:pPr>
            <a:r>
              <a:rPr lang="en-US" altLang="zh-TW" sz="2400" dirty="0">
                <a:ea typeface="新細明體" panose="02020500000000000000"/>
              </a:rPr>
              <a:t>010FF798</a:t>
            </a:r>
          </a:p>
          <a:p>
            <a:pPr>
              <a:defRPr/>
            </a:pPr>
            <a:r>
              <a:rPr lang="en-US" altLang="zh-TW" sz="2400" dirty="0">
                <a:ea typeface="新細明體" panose="02020500000000000000"/>
              </a:rPr>
              <a:t>58</a:t>
            </a:r>
          </a:p>
          <a:p>
            <a:pPr>
              <a:defRPr/>
            </a:pPr>
            <a:r>
              <a:rPr lang="en-US" altLang="zh-TW" sz="2400" dirty="0">
                <a:ea typeface="新細明體" panose="02020500000000000000"/>
              </a:rPr>
              <a:t>010FF78C</a:t>
            </a:r>
          </a:p>
          <a:p>
            <a:pPr>
              <a:defRPr/>
            </a:pPr>
            <a:r>
              <a:rPr lang="en-US" altLang="zh-TW" sz="2400" dirty="0">
                <a:ea typeface="新細明體" panose="02020500000000000000"/>
              </a:rPr>
              <a:t>010FF798</a:t>
            </a:r>
          </a:p>
          <a:p>
            <a:pPr>
              <a:defRPr/>
            </a:pPr>
            <a:r>
              <a:rPr lang="en-US" altLang="zh-TW" sz="2400" dirty="0">
                <a:ea typeface="新細明體" panose="02020500000000000000"/>
              </a:rPr>
              <a:t>58</a:t>
            </a:r>
          </a:p>
          <a:p>
            <a:pPr>
              <a:defRPr/>
            </a:pPr>
            <a:r>
              <a:rPr lang="en-US" altLang="zh-TW" sz="2400" dirty="0">
                <a:ea typeface="新細明體" panose="02020500000000000000"/>
              </a:rPr>
              <a:t>010FF780</a:t>
            </a:r>
          </a:p>
        </p:txBody>
      </p:sp>
      <p:sp>
        <p:nvSpPr>
          <p:cNvPr id="12" name="Left Bracket 11">
            <a:extLst>
              <a:ext uri="{FF2B5EF4-FFF2-40B4-BE49-F238E27FC236}">
                <a16:creationId xmlns:a16="http://schemas.microsoft.com/office/drawing/2014/main" id="{34A7770A-1656-4122-9A66-2864A5B7AC57}"/>
              </a:ext>
            </a:extLst>
          </p:cNvPr>
          <p:cNvSpPr/>
          <p:nvPr/>
        </p:nvSpPr>
        <p:spPr>
          <a:xfrm>
            <a:off x="5547976" y="2693031"/>
            <a:ext cx="268835" cy="921721"/>
          </a:xfrm>
          <a:prstGeom prst="leftBracket">
            <a:avLst>
              <a:gd name="adj" fmla="val 61829"/>
            </a:avLst>
          </a:prstGeom>
          <a:ln w="127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sz="2400">
              <a:solidFill>
                <a:prstClr val="black"/>
              </a:solidFill>
              <a:latin typeface="Calibri" panose="020F0502020204030204"/>
            </a:endParaRPr>
          </a:p>
        </p:txBody>
      </p:sp>
      <p:sp>
        <p:nvSpPr>
          <p:cNvPr id="18" name="Left Bracket 17">
            <a:extLst>
              <a:ext uri="{FF2B5EF4-FFF2-40B4-BE49-F238E27FC236}">
                <a16:creationId xmlns:a16="http://schemas.microsoft.com/office/drawing/2014/main" id="{0ECAF2A5-F912-4A3C-94B3-804FB4EB19B4}"/>
              </a:ext>
            </a:extLst>
          </p:cNvPr>
          <p:cNvSpPr/>
          <p:nvPr/>
        </p:nvSpPr>
        <p:spPr>
          <a:xfrm>
            <a:off x="5547976" y="3688728"/>
            <a:ext cx="268835" cy="921721"/>
          </a:xfrm>
          <a:prstGeom prst="leftBracket">
            <a:avLst>
              <a:gd name="adj" fmla="val 61829"/>
            </a:avLst>
          </a:prstGeom>
          <a:ln w="127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sz="2400">
              <a:solidFill>
                <a:prstClr val="black"/>
              </a:solidFill>
              <a:latin typeface="Calibri" panose="020F0502020204030204"/>
            </a:endParaRPr>
          </a:p>
        </p:txBody>
      </p:sp>
    </p:spTree>
    <p:extLst>
      <p:ext uri="{BB962C8B-B14F-4D97-AF65-F5344CB8AC3E}">
        <p14:creationId xmlns:p14="http://schemas.microsoft.com/office/powerpoint/2010/main" val="68962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12"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1CD203C-4249-4C1D-A9FB-2DFFEC988227}" type="slidenum">
              <a:rPr lang="en-US" altLang="en-US" smtClean="0"/>
              <a:pPr/>
              <a:t>12</a:t>
            </a:fld>
            <a:endParaRPr lang="en-US" altLang="en-US" dirty="0"/>
          </a:p>
        </p:txBody>
      </p:sp>
      <p:sp>
        <p:nvSpPr>
          <p:cNvPr id="2" name="Title 1">
            <a:extLst>
              <a:ext uri="{FF2B5EF4-FFF2-40B4-BE49-F238E27FC236}">
                <a16:creationId xmlns:a16="http://schemas.microsoft.com/office/drawing/2014/main" id="{0589E881-E188-4170-9F27-8B03786A5DF8}"/>
              </a:ext>
            </a:extLst>
          </p:cNvPr>
          <p:cNvSpPr>
            <a:spLocks noGrp="1"/>
          </p:cNvSpPr>
          <p:nvPr>
            <p:ph type="title" idx="4294967295"/>
          </p:nvPr>
        </p:nvSpPr>
        <p:spPr>
          <a:xfrm>
            <a:off x="731520" y="-774542"/>
            <a:ext cx="10515600" cy="1325563"/>
          </a:xfrm>
        </p:spPr>
        <p:txBody>
          <a:bodyPr>
            <a:normAutofit/>
          </a:bodyPr>
          <a:lstStyle/>
          <a:p>
            <a:pPr marL="12700" algn="ctr">
              <a:lnSpc>
                <a:spcPct val="100000"/>
              </a:lnSpc>
              <a:spcBef>
                <a:spcPts val="100"/>
              </a:spcBef>
            </a:pPr>
            <a:r>
              <a:rPr lang="en-US" sz="3600" b="1" spc="-10" dirty="0">
                <a:solidFill>
                  <a:srgbClr val="0070C0"/>
                </a:solidFill>
                <a:latin typeface="Arial"/>
                <a:cs typeface="Arial"/>
              </a:rPr>
              <a:t>Using pointers</a:t>
            </a:r>
          </a:p>
        </p:txBody>
      </p:sp>
      <p:sp>
        <p:nvSpPr>
          <p:cNvPr id="10" name="Content Placeholder 9">
            <a:extLst>
              <a:ext uri="{FF2B5EF4-FFF2-40B4-BE49-F238E27FC236}">
                <a16:creationId xmlns:a16="http://schemas.microsoft.com/office/drawing/2014/main" id="{05DDEE49-C88A-4A60-9FCD-E4CDF9A0FF9A}"/>
              </a:ext>
            </a:extLst>
          </p:cNvPr>
          <p:cNvSpPr>
            <a:spLocks noGrp="1"/>
          </p:cNvSpPr>
          <p:nvPr>
            <p:ph idx="4294967295"/>
          </p:nvPr>
        </p:nvSpPr>
        <p:spPr>
          <a:xfrm>
            <a:off x="505307" y="754062"/>
            <a:ext cx="11240159" cy="5349875"/>
          </a:xfrm>
        </p:spPr>
        <p:txBody>
          <a:bodyPr>
            <a:noAutofit/>
          </a:bodyPr>
          <a:lstStyle/>
          <a:p>
            <a:pPr>
              <a:lnSpc>
                <a:spcPct val="160000"/>
              </a:lnSpc>
            </a:pPr>
            <a:r>
              <a:rPr lang="en-US" altLang="en-US" sz="2200" dirty="0"/>
              <a:t>It is a </a:t>
            </a:r>
            <a:r>
              <a:rPr lang="en-US" altLang="en-US" sz="2200" b="1" dirty="0">
                <a:solidFill>
                  <a:srgbClr val="C00000"/>
                </a:solidFill>
              </a:rPr>
              <a:t>syntax error </a:t>
            </a:r>
            <a:r>
              <a:rPr lang="en-US" altLang="en-US" sz="2200" dirty="0"/>
              <a:t>if the </a:t>
            </a:r>
            <a:r>
              <a:rPr lang="en-US" altLang="en-US" sz="2200" b="1" dirty="0"/>
              <a:t>type of the variable </a:t>
            </a:r>
            <a:r>
              <a:rPr lang="en-US" altLang="en-US" sz="2200" b="1" i="1" dirty="0">
                <a:solidFill>
                  <a:srgbClr val="C00000"/>
                </a:solidFill>
              </a:rPr>
              <a:t>does not match </a:t>
            </a:r>
            <a:r>
              <a:rPr lang="en-US" altLang="en-US" sz="2200" dirty="0"/>
              <a:t>the </a:t>
            </a:r>
            <a:r>
              <a:rPr lang="en-US" altLang="en-US" sz="2200" b="1" dirty="0"/>
              <a:t>type of the pointer</a:t>
            </a:r>
            <a:r>
              <a:rPr lang="en-US" altLang="en-US" sz="2200" dirty="0"/>
              <a:t>.</a:t>
            </a:r>
          </a:p>
          <a:p>
            <a:pPr marL="457200" lvl="1" indent="0">
              <a:buNone/>
            </a:pPr>
            <a:r>
              <a:rPr lang="en-US" sz="2200" dirty="0">
                <a:solidFill>
                  <a:srgbClr val="0000FF"/>
                </a:solidFill>
                <a:highlight>
                  <a:srgbClr val="FFFF00"/>
                </a:highlight>
                <a:latin typeface="Consolas" panose="020B0609020204030204" pitchFamily="49" charset="0"/>
              </a:rPr>
              <a:t>int</a:t>
            </a:r>
            <a:r>
              <a:rPr lang="en-US" sz="2200" dirty="0">
                <a:solidFill>
                  <a:srgbClr val="000000"/>
                </a:solidFill>
                <a:latin typeface="Consolas" panose="020B0609020204030204" pitchFamily="49" charset="0"/>
              </a:rPr>
              <a:t> area = 1;</a:t>
            </a:r>
          </a:p>
          <a:p>
            <a:pPr marL="457200" lvl="1" indent="0">
              <a:buNone/>
            </a:pPr>
            <a:r>
              <a:rPr lang="en-US" sz="2200" dirty="0">
                <a:solidFill>
                  <a:srgbClr val="0000FF"/>
                </a:solidFill>
                <a:highlight>
                  <a:srgbClr val="00FFFF"/>
                </a:highlight>
                <a:latin typeface="Consolas" panose="020B0609020204030204" pitchFamily="49" charset="0"/>
              </a:rPr>
              <a:t>double</a:t>
            </a:r>
            <a:r>
              <a:rPr lang="en-US" sz="2200" dirty="0">
                <a:solidFill>
                  <a:srgbClr val="000000"/>
                </a:solidFill>
                <a:latin typeface="Consolas" panose="020B0609020204030204" pitchFamily="49" charset="0"/>
              </a:rPr>
              <a:t>* </a:t>
            </a:r>
            <a:r>
              <a:rPr lang="en-US" sz="2200" dirty="0" err="1">
                <a:solidFill>
                  <a:srgbClr val="000000"/>
                </a:solidFill>
                <a:latin typeface="Consolas" panose="020B0609020204030204" pitchFamily="49" charset="0"/>
              </a:rPr>
              <a:t>pArea</a:t>
            </a:r>
            <a:r>
              <a:rPr lang="en-US" sz="2200" dirty="0">
                <a:solidFill>
                  <a:srgbClr val="000000"/>
                </a:solidFill>
                <a:latin typeface="Consolas" panose="020B0609020204030204" pitchFamily="49" charset="0"/>
              </a:rPr>
              <a:t> = &amp;area; </a:t>
            </a:r>
            <a:endParaRPr lang="en-US" sz="2200" dirty="0">
              <a:solidFill>
                <a:srgbClr val="008000"/>
              </a:solidFill>
              <a:latin typeface="Consolas" panose="020B0609020204030204" pitchFamily="49" charset="0"/>
            </a:endParaRPr>
          </a:p>
          <a:p>
            <a:pPr marL="228600" lvl="1">
              <a:spcBef>
                <a:spcPts val="1000"/>
              </a:spcBef>
            </a:pPr>
            <a:r>
              <a:rPr lang="en-US" altLang="en-US" sz="2200" dirty="0"/>
              <a:t>To prevent errors, you should always initialize pointers. An uninitialized pointer (a "wild pointer") points to a random memory address, which can lead to dangerous bugs.</a:t>
            </a:r>
          </a:p>
          <a:p>
            <a:pPr marL="457200" lvl="2" indent="0">
              <a:spcBef>
                <a:spcPts val="1000"/>
              </a:spcBef>
              <a:buNone/>
            </a:pPr>
            <a:r>
              <a:rPr lang="en-US" sz="2200" dirty="0">
                <a:solidFill>
                  <a:srgbClr val="0000FF"/>
                </a:solidFill>
                <a:latin typeface="Consolas" panose="020B0609020204030204" pitchFamily="49" charset="0"/>
              </a:rPr>
              <a:t>double</a:t>
            </a:r>
            <a:r>
              <a:rPr lang="en-US" sz="2200" dirty="0">
                <a:solidFill>
                  <a:srgbClr val="000000"/>
                </a:solidFill>
                <a:latin typeface="Consolas" panose="020B0609020204030204" pitchFamily="49" charset="0"/>
              </a:rPr>
              <a:t>* </a:t>
            </a:r>
            <a:r>
              <a:rPr lang="en-US" sz="2200" dirty="0" err="1">
                <a:solidFill>
                  <a:srgbClr val="000000"/>
                </a:solidFill>
                <a:latin typeface="Consolas" panose="020B0609020204030204" pitchFamily="49" charset="0"/>
              </a:rPr>
              <a:t>pArea</a:t>
            </a:r>
            <a:r>
              <a:rPr lang="en-US" sz="2200" dirty="0">
                <a:solidFill>
                  <a:srgbClr val="000000"/>
                </a:solidFill>
                <a:latin typeface="Consolas" panose="020B0609020204030204" pitchFamily="49" charset="0"/>
              </a:rPr>
              <a:t> = 0;</a:t>
            </a:r>
          </a:p>
          <a:p>
            <a:pPr marL="457200" lvl="2" indent="0">
              <a:spcBef>
                <a:spcPts val="1000"/>
              </a:spcBef>
              <a:buNone/>
            </a:pPr>
            <a:r>
              <a:rPr lang="en-US" sz="2200" dirty="0">
                <a:solidFill>
                  <a:srgbClr val="0000FF"/>
                </a:solidFill>
                <a:latin typeface="Consolas" panose="020B0609020204030204" pitchFamily="49" charset="0"/>
              </a:rPr>
              <a:t>double</a:t>
            </a:r>
            <a:r>
              <a:rPr lang="en-US" sz="2200" dirty="0">
                <a:solidFill>
                  <a:srgbClr val="000000"/>
                </a:solidFill>
                <a:latin typeface="Consolas" panose="020B0609020204030204" pitchFamily="49" charset="0"/>
              </a:rPr>
              <a:t>* </a:t>
            </a:r>
            <a:r>
              <a:rPr lang="en-US" sz="2200" dirty="0" err="1">
                <a:solidFill>
                  <a:srgbClr val="000000"/>
                </a:solidFill>
                <a:latin typeface="Consolas" panose="020B0609020204030204" pitchFamily="49" charset="0"/>
              </a:rPr>
              <a:t>pArea</a:t>
            </a:r>
            <a:r>
              <a:rPr lang="en-US" sz="2200" dirty="0">
                <a:solidFill>
                  <a:srgbClr val="000000"/>
                </a:solidFill>
                <a:latin typeface="Consolas" panose="020B0609020204030204" pitchFamily="49" charset="0"/>
              </a:rPr>
              <a:t> = </a:t>
            </a:r>
            <a:r>
              <a:rPr lang="en-US" sz="2200" dirty="0">
                <a:solidFill>
                  <a:srgbClr val="6F008A"/>
                </a:solidFill>
                <a:latin typeface="Consolas" panose="020B0609020204030204" pitchFamily="49" charset="0"/>
              </a:rPr>
              <a:t>NULL</a:t>
            </a:r>
            <a:r>
              <a:rPr lang="en-US" sz="2200" dirty="0">
                <a:solidFill>
                  <a:srgbClr val="000000"/>
                </a:solidFill>
                <a:latin typeface="Consolas" panose="020B0609020204030204" pitchFamily="49" charset="0"/>
              </a:rPr>
              <a:t>;    </a:t>
            </a:r>
            <a:r>
              <a:rPr lang="en-US" sz="2200" dirty="0">
                <a:solidFill>
                  <a:srgbClr val="008000"/>
                </a:solidFill>
                <a:latin typeface="Consolas" panose="020B0609020204030204" pitchFamily="49" charset="0"/>
              </a:rPr>
              <a:t>// </a:t>
            </a:r>
            <a:r>
              <a:rPr lang="en-US" sz="2000" dirty="0">
                <a:solidFill>
                  <a:srgbClr val="008000"/>
                </a:solidFill>
                <a:latin typeface="Consolas" panose="020B0609020204030204" pitchFamily="49" charset="0"/>
              </a:rPr>
              <a:t>#define NULL 0</a:t>
            </a:r>
          </a:p>
          <a:p>
            <a:pPr marL="457200" lvl="2" indent="0">
              <a:spcBef>
                <a:spcPts val="1000"/>
              </a:spcBef>
              <a:buNone/>
            </a:pPr>
            <a:r>
              <a:rPr lang="en-US" sz="2200" dirty="0">
                <a:solidFill>
                  <a:srgbClr val="0000FF"/>
                </a:solidFill>
                <a:latin typeface="Consolas" panose="020B0609020204030204" pitchFamily="49" charset="0"/>
              </a:rPr>
              <a:t>double</a:t>
            </a:r>
            <a:r>
              <a:rPr lang="en-US" sz="2200" dirty="0">
                <a:solidFill>
                  <a:srgbClr val="000000"/>
                </a:solidFill>
                <a:latin typeface="Consolas" panose="020B0609020204030204" pitchFamily="49" charset="0"/>
              </a:rPr>
              <a:t>* </a:t>
            </a:r>
            <a:r>
              <a:rPr lang="en-US" sz="2200" dirty="0" err="1">
                <a:solidFill>
                  <a:srgbClr val="000000"/>
                </a:solidFill>
                <a:latin typeface="Consolas" panose="020B0609020204030204" pitchFamily="49" charset="0"/>
              </a:rPr>
              <a:t>pArea</a:t>
            </a:r>
            <a:r>
              <a:rPr lang="en-US" sz="2200" dirty="0">
                <a:solidFill>
                  <a:srgbClr val="000000"/>
                </a:solidFill>
                <a:latin typeface="Consolas" panose="020B0609020204030204" pitchFamily="49" charset="0"/>
              </a:rPr>
              <a:t> = </a:t>
            </a:r>
            <a:r>
              <a:rPr lang="en-US" sz="2200" dirty="0" err="1">
                <a:solidFill>
                  <a:srgbClr val="0000FF"/>
                </a:solidFill>
                <a:latin typeface="Consolas" panose="020B0609020204030204" pitchFamily="49" charset="0"/>
              </a:rPr>
              <a:t>nullptr</a:t>
            </a:r>
            <a:r>
              <a:rPr lang="en-US" sz="2200" dirty="0">
                <a:solidFill>
                  <a:srgbClr val="000000"/>
                </a:solidFill>
                <a:latin typeface="Consolas" panose="020B0609020204030204" pitchFamily="49" charset="0"/>
              </a:rPr>
              <a:t>; </a:t>
            </a:r>
            <a:r>
              <a:rPr lang="en-US" sz="2200" dirty="0">
                <a:solidFill>
                  <a:srgbClr val="008000"/>
                </a:solidFill>
                <a:latin typeface="Consolas" panose="020B0609020204030204" pitchFamily="49" charset="0"/>
              </a:rPr>
              <a:t>// </a:t>
            </a:r>
            <a:r>
              <a:rPr lang="en-US" sz="2000" dirty="0">
                <a:solidFill>
                  <a:srgbClr val="008000"/>
                </a:solidFill>
                <a:latin typeface="Consolas" panose="020B0609020204030204" pitchFamily="49" charset="0"/>
              </a:rPr>
              <a:t>reserved pointer that does not point </a:t>
            </a:r>
          </a:p>
          <a:p>
            <a:pPr marL="457200" lvl="2" indent="0">
              <a:spcBef>
                <a:spcPts val="1000"/>
              </a:spcBef>
              <a:buNone/>
            </a:pPr>
            <a:r>
              <a:rPr lang="en-US" sz="2000" dirty="0">
                <a:solidFill>
                  <a:srgbClr val="008000"/>
                </a:solidFill>
                <a:latin typeface="Consolas" panose="020B0609020204030204" pitchFamily="49" charset="0"/>
              </a:rPr>
              <a:t>                                to any valid memory location</a:t>
            </a:r>
          </a:p>
          <a:p>
            <a:pPr marL="457200" lvl="2" indent="0">
              <a:spcBef>
                <a:spcPts val="1000"/>
              </a:spcBef>
              <a:buNone/>
            </a:pPr>
            <a:r>
              <a:rPr lang="en-US" sz="2200" dirty="0">
                <a:solidFill>
                  <a:srgbClr val="0000FF"/>
                </a:solidFill>
                <a:latin typeface="Consolas" panose="020B0609020204030204" pitchFamily="49" charset="0"/>
              </a:rPr>
              <a:t>if</a:t>
            </a:r>
            <a:r>
              <a:rPr lang="en-US" sz="2200" dirty="0">
                <a:solidFill>
                  <a:srgbClr val="000000"/>
                </a:solidFill>
                <a:latin typeface="Consolas" panose="020B0609020204030204" pitchFamily="49" charset="0"/>
              </a:rPr>
              <a:t> (!</a:t>
            </a:r>
            <a:r>
              <a:rPr lang="en-US" sz="2200" dirty="0" err="1">
                <a:solidFill>
                  <a:srgbClr val="000000"/>
                </a:solidFill>
                <a:latin typeface="Consolas" panose="020B0609020204030204" pitchFamily="49" charset="0"/>
              </a:rPr>
              <a:t>pArea</a:t>
            </a:r>
            <a:r>
              <a:rPr lang="en-US" sz="2200" dirty="0">
                <a:solidFill>
                  <a:srgbClr val="000000"/>
                </a:solidFill>
                <a:latin typeface="Consolas" panose="020B0609020204030204" pitchFamily="49" charset="0"/>
              </a:rPr>
              <a:t>) {...        </a:t>
            </a:r>
            <a:r>
              <a:rPr lang="en-US" sz="2200" dirty="0">
                <a:solidFill>
                  <a:srgbClr val="008000"/>
                </a:solidFill>
                <a:latin typeface="Consolas" panose="020B0609020204030204" pitchFamily="49" charset="0"/>
              </a:rPr>
              <a:t>// </a:t>
            </a:r>
            <a:r>
              <a:rPr lang="en-US" sz="2000" dirty="0">
                <a:solidFill>
                  <a:srgbClr val="008000"/>
                </a:solidFill>
                <a:latin typeface="Consolas" panose="020B0609020204030204" pitchFamily="49" charset="0"/>
              </a:rPr>
              <a:t>This block will be executed if </a:t>
            </a:r>
            <a:r>
              <a:rPr lang="en-US" sz="2000" dirty="0" err="1">
                <a:solidFill>
                  <a:srgbClr val="008000"/>
                </a:solidFill>
                <a:latin typeface="Consolas" panose="020B0609020204030204" pitchFamily="49" charset="0"/>
              </a:rPr>
              <a:t>pArea</a:t>
            </a:r>
            <a:r>
              <a:rPr lang="en-US" sz="2000" dirty="0">
                <a:solidFill>
                  <a:srgbClr val="008000"/>
                </a:solidFill>
                <a:latin typeface="Consolas" panose="020B0609020204030204" pitchFamily="49" charset="0"/>
              </a:rPr>
              <a:t> is null</a:t>
            </a:r>
            <a:endParaRPr lang="en-US" sz="2200" dirty="0">
              <a:solidFill>
                <a:srgbClr val="008000"/>
              </a:solidFill>
              <a:latin typeface="Consolas" panose="020B0609020204030204" pitchFamily="49" charset="0"/>
            </a:endParaRPr>
          </a:p>
        </p:txBody>
      </p:sp>
      <p:grpSp>
        <p:nvGrpSpPr>
          <p:cNvPr id="13" name="Group 12">
            <a:extLst>
              <a:ext uri="{FF2B5EF4-FFF2-40B4-BE49-F238E27FC236}">
                <a16:creationId xmlns:a16="http://schemas.microsoft.com/office/drawing/2014/main" id="{B5ED8FF7-B48F-4735-9089-6482D2E2CC79}"/>
              </a:ext>
            </a:extLst>
          </p:cNvPr>
          <p:cNvGrpSpPr/>
          <p:nvPr/>
        </p:nvGrpSpPr>
        <p:grpSpPr>
          <a:xfrm>
            <a:off x="4848172" y="2036505"/>
            <a:ext cx="378246" cy="378246"/>
            <a:chOff x="5717754" y="2409021"/>
            <a:chExt cx="378246" cy="378246"/>
          </a:xfrm>
        </p:grpSpPr>
        <p:sp>
          <p:nvSpPr>
            <p:cNvPr id="14" name="Oval 13">
              <a:extLst>
                <a:ext uri="{FF2B5EF4-FFF2-40B4-BE49-F238E27FC236}">
                  <a16:creationId xmlns:a16="http://schemas.microsoft.com/office/drawing/2014/main" id="{B325E3BC-5D20-4C93-9A5B-52624FEBE7AB}"/>
                </a:ext>
              </a:extLst>
            </p:cNvPr>
            <p:cNvSpPr/>
            <p:nvPr/>
          </p:nvSpPr>
          <p:spPr>
            <a:xfrm>
              <a:off x="5717754" y="2409021"/>
              <a:ext cx="378246" cy="37824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2400" dirty="0">
                <a:solidFill>
                  <a:prstClr val="white"/>
                </a:solidFill>
                <a:latin typeface="Calibri" panose="020F0502020204030204"/>
              </a:endParaRPr>
            </a:p>
          </p:txBody>
        </p:sp>
        <p:grpSp>
          <p:nvGrpSpPr>
            <p:cNvPr id="15" name="Group 14">
              <a:extLst>
                <a:ext uri="{FF2B5EF4-FFF2-40B4-BE49-F238E27FC236}">
                  <a16:creationId xmlns:a16="http://schemas.microsoft.com/office/drawing/2014/main" id="{649794FB-6209-4B57-9383-95C0AE3E7899}"/>
                </a:ext>
              </a:extLst>
            </p:cNvPr>
            <p:cNvGrpSpPr/>
            <p:nvPr/>
          </p:nvGrpSpPr>
          <p:grpSpPr>
            <a:xfrm>
              <a:off x="5808241" y="2499508"/>
              <a:ext cx="197272" cy="197272"/>
              <a:chOff x="5694851" y="2413428"/>
              <a:chExt cx="424049" cy="369435"/>
            </a:xfrm>
          </p:grpSpPr>
          <p:cxnSp>
            <p:nvCxnSpPr>
              <p:cNvPr id="16" name="Straight Connector 15">
                <a:extLst>
                  <a:ext uri="{FF2B5EF4-FFF2-40B4-BE49-F238E27FC236}">
                    <a16:creationId xmlns:a16="http://schemas.microsoft.com/office/drawing/2014/main" id="{FA54C867-7D14-4ECB-B5B0-547B38B9964E}"/>
                  </a:ext>
                </a:extLst>
              </p:cNvPr>
              <p:cNvCxnSpPr>
                <a:cxnSpLocks/>
                <a:stCxn id="14" idx="1"/>
                <a:endCxn id="14" idx="5"/>
              </p:cNvCxnSpPr>
              <p:nvPr/>
            </p:nvCxnSpPr>
            <p:spPr>
              <a:xfrm>
                <a:off x="5694851" y="2413428"/>
                <a:ext cx="424049" cy="369435"/>
              </a:xfrm>
              <a:prstGeom prst="line">
                <a:avLst/>
              </a:prstGeom>
              <a:ln w="50800" cap="rnd">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974AC35-3574-4878-81CA-F1B5B8280273}"/>
                  </a:ext>
                </a:extLst>
              </p:cNvPr>
              <p:cNvCxnSpPr>
                <a:cxnSpLocks/>
                <a:stCxn id="14" idx="7"/>
                <a:endCxn id="14" idx="3"/>
              </p:cNvCxnSpPr>
              <p:nvPr/>
            </p:nvCxnSpPr>
            <p:spPr>
              <a:xfrm flipH="1">
                <a:off x="5694851" y="2413428"/>
                <a:ext cx="424049" cy="369435"/>
              </a:xfrm>
              <a:prstGeom prst="line">
                <a:avLst/>
              </a:prstGeom>
              <a:ln w="50800" cap="rnd">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9216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1CD203C-4249-4C1D-A9FB-2DFFEC988227}" type="slidenum">
              <a:rPr lang="en-US" altLang="en-US" smtClean="0"/>
              <a:pPr/>
              <a:t>13</a:t>
            </a:fld>
            <a:endParaRPr lang="en-US" altLang="en-US" dirty="0"/>
          </a:p>
        </p:txBody>
      </p:sp>
      <p:sp>
        <p:nvSpPr>
          <p:cNvPr id="2" name="Title 1">
            <a:extLst>
              <a:ext uri="{FF2B5EF4-FFF2-40B4-BE49-F238E27FC236}">
                <a16:creationId xmlns:a16="http://schemas.microsoft.com/office/drawing/2014/main" id="{0589E881-E188-4170-9F27-8B03786A5DF8}"/>
              </a:ext>
            </a:extLst>
          </p:cNvPr>
          <p:cNvSpPr>
            <a:spLocks noGrp="1"/>
          </p:cNvSpPr>
          <p:nvPr>
            <p:ph type="title" idx="4294967295"/>
          </p:nvPr>
        </p:nvSpPr>
        <p:spPr>
          <a:xfrm>
            <a:off x="695196" y="-456407"/>
            <a:ext cx="11029950" cy="1014413"/>
          </a:xfrm>
        </p:spPr>
        <p:txBody>
          <a:bodyPr>
            <a:normAutofit/>
          </a:bodyPr>
          <a:lstStyle/>
          <a:p>
            <a:pPr marL="12700" algn="ctr">
              <a:lnSpc>
                <a:spcPct val="100000"/>
              </a:lnSpc>
              <a:spcBef>
                <a:spcPts val="100"/>
              </a:spcBef>
            </a:pPr>
            <a:r>
              <a:rPr lang="en-US" sz="3600" b="1" spc="-10" dirty="0">
                <a:solidFill>
                  <a:srgbClr val="0070C0"/>
                </a:solidFill>
                <a:latin typeface="Arial"/>
                <a:cs typeface="Arial"/>
              </a:rPr>
              <a:t>Using pointers</a:t>
            </a:r>
          </a:p>
        </p:txBody>
      </p:sp>
      <p:sp>
        <p:nvSpPr>
          <p:cNvPr id="10" name="Content Placeholder 9">
            <a:extLst>
              <a:ext uri="{FF2B5EF4-FFF2-40B4-BE49-F238E27FC236}">
                <a16:creationId xmlns:a16="http://schemas.microsoft.com/office/drawing/2014/main" id="{05DDEE49-C88A-4A60-9FCD-E4CDF9A0FF9A}"/>
              </a:ext>
            </a:extLst>
          </p:cNvPr>
          <p:cNvSpPr>
            <a:spLocks noGrp="1"/>
          </p:cNvSpPr>
          <p:nvPr>
            <p:ph idx="4294967295"/>
          </p:nvPr>
        </p:nvSpPr>
        <p:spPr>
          <a:xfrm>
            <a:off x="695196" y="1253331"/>
            <a:ext cx="10488926" cy="4351338"/>
          </a:xfrm>
        </p:spPr>
        <p:txBody>
          <a:bodyPr>
            <a:normAutofit/>
          </a:bodyPr>
          <a:lstStyle/>
          <a:p>
            <a:pPr marL="228600" lvl="1">
              <a:spcBef>
                <a:spcPts val="1000"/>
              </a:spcBef>
            </a:pPr>
            <a:r>
              <a:rPr lang="en-US" sz="2400" b="1" dirty="0">
                <a:solidFill>
                  <a:srgbClr val="C00000"/>
                </a:solidFill>
              </a:rPr>
              <a:t>Declaring a pointer</a:t>
            </a:r>
          </a:p>
          <a:p>
            <a:pPr marL="461963" indent="0">
              <a:spcBef>
                <a:spcPct val="0"/>
              </a:spcBef>
              <a:buNone/>
            </a:pPr>
            <a:r>
              <a:rPr lang="en-US" sz="2400" dirty="0">
                <a:solidFill>
                  <a:srgbClr val="0000FF"/>
                </a:solidFill>
                <a:latin typeface="Consolas" panose="020B0609020204030204" pitchFamily="49" charset="0"/>
              </a:rPr>
              <a:t>double</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pArea</a:t>
            </a:r>
            <a:r>
              <a:rPr lang="en-US" sz="2400" dirty="0">
                <a:solidFill>
                  <a:srgbClr val="000000"/>
                </a:solidFill>
                <a:latin typeface="Consolas" panose="020B0609020204030204" pitchFamily="49" charset="0"/>
              </a:rPr>
              <a:t>;</a:t>
            </a:r>
          </a:p>
          <a:p>
            <a:pPr marL="461963" indent="0">
              <a:spcBef>
                <a:spcPct val="0"/>
              </a:spcBef>
              <a:buNone/>
            </a:pPr>
            <a:r>
              <a:rPr lang="en-US" sz="2400" dirty="0">
                <a:solidFill>
                  <a:srgbClr val="0000FF"/>
                </a:solidFill>
                <a:latin typeface="Consolas" panose="020B0609020204030204" pitchFamily="49" charset="0"/>
              </a:rPr>
              <a:t>double  </a:t>
            </a:r>
            <a:r>
              <a:rPr lang="en-US" sz="2400" dirty="0">
                <a:solidFill>
                  <a:srgbClr val="000000"/>
                </a:solidFill>
                <a:latin typeface="Consolas" panose="020B0609020204030204" pitchFamily="49" charset="0"/>
              </a:rPr>
              <a:t>*</a:t>
            </a:r>
            <a:r>
              <a:rPr lang="en-US" sz="2400" dirty="0" err="1">
                <a:solidFill>
                  <a:srgbClr val="000000"/>
                </a:solidFill>
                <a:latin typeface="Consolas" panose="020B0609020204030204" pitchFamily="49" charset="0"/>
              </a:rPr>
              <a:t>pArea</a:t>
            </a:r>
            <a:r>
              <a:rPr lang="en-US" sz="2400" dirty="0">
                <a:solidFill>
                  <a:srgbClr val="000000"/>
                </a:solidFill>
                <a:latin typeface="Consolas" panose="020B0609020204030204" pitchFamily="49" charset="0"/>
              </a:rPr>
              <a:t>;</a:t>
            </a:r>
          </a:p>
          <a:p>
            <a:pPr marL="461963" indent="0">
              <a:spcBef>
                <a:spcPct val="0"/>
              </a:spcBef>
              <a:buNone/>
            </a:pPr>
            <a:r>
              <a:rPr lang="en-US" sz="2400" dirty="0">
                <a:solidFill>
                  <a:srgbClr val="0000FF"/>
                </a:solidFill>
                <a:latin typeface="Consolas" panose="020B0609020204030204" pitchFamily="49" charset="0"/>
              </a:rPr>
              <a:t>double </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pArea</a:t>
            </a:r>
            <a:r>
              <a:rPr lang="en-US" sz="2400" dirty="0">
                <a:solidFill>
                  <a:srgbClr val="000000"/>
                </a:solidFill>
                <a:latin typeface="Consolas" panose="020B0609020204030204" pitchFamily="49" charset="0"/>
              </a:rPr>
              <a:t>;</a:t>
            </a:r>
            <a:endParaRPr lang="en-US" sz="2400" dirty="0">
              <a:solidFill>
                <a:prstClr val="black"/>
              </a:solidFill>
              <a:latin typeface="Times New Roman" panose="02020603050405020304" pitchFamily="18" charset="0"/>
            </a:endParaRPr>
          </a:p>
          <a:p>
            <a:pPr marL="457200" lvl="2" indent="0">
              <a:spcBef>
                <a:spcPts val="1000"/>
              </a:spcBef>
              <a:buNone/>
            </a:pPr>
            <a:endParaRPr lang="en-US" sz="2400" dirty="0"/>
          </a:p>
          <a:p>
            <a:pPr marL="228600" lvl="1">
              <a:spcBef>
                <a:spcPts val="1000"/>
              </a:spcBef>
            </a:pPr>
            <a:r>
              <a:rPr lang="en-US" sz="2400" b="1" dirty="0">
                <a:solidFill>
                  <a:srgbClr val="C00000"/>
                </a:solidFill>
              </a:rPr>
              <a:t>Declaring more than one pointer in one line</a:t>
            </a:r>
          </a:p>
          <a:p>
            <a:pPr marL="457200" lvl="1" indent="0">
              <a:buNone/>
            </a:pPr>
            <a:r>
              <a:rPr lang="en-US" sz="2400" dirty="0">
                <a:solidFill>
                  <a:srgbClr val="0000FF"/>
                </a:solidFill>
                <a:latin typeface="Consolas" panose="020B0609020204030204" pitchFamily="49" charset="0"/>
              </a:rPr>
              <a:t>double</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pArea</a:t>
            </a:r>
            <a:r>
              <a:rPr lang="en-US" sz="2400" dirty="0">
                <a:solidFill>
                  <a:srgbClr val="000000"/>
                </a:solidFill>
                <a:latin typeface="Consolas" panose="020B0609020204030204" pitchFamily="49" charset="0"/>
              </a:rPr>
              <a:t>, area;  </a:t>
            </a:r>
            <a:r>
              <a:rPr lang="en-US" sz="2400" dirty="0">
                <a:solidFill>
                  <a:srgbClr val="008000"/>
                </a:solidFill>
                <a:latin typeface="Consolas" panose="020B0609020204030204" pitchFamily="49" charset="0"/>
              </a:rPr>
              <a:t>// A pointer and a double</a:t>
            </a:r>
          </a:p>
          <a:p>
            <a:pPr marL="457200" lvl="1" indent="0">
              <a:buNone/>
            </a:pPr>
            <a:r>
              <a:rPr lang="en-US" sz="2400" dirty="0">
                <a:solidFill>
                  <a:srgbClr val="0000FF"/>
                </a:solidFill>
                <a:latin typeface="Consolas" panose="020B0609020204030204" pitchFamily="49" charset="0"/>
              </a:rPr>
              <a:t>double</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pArea</a:t>
            </a:r>
            <a:r>
              <a:rPr lang="en-US" sz="2400" dirty="0">
                <a:solidFill>
                  <a:srgbClr val="000000"/>
                </a:solidFill>
                <a:latin typeface="Consolas" panose="020B0609020204030204" pitchFamily="49" charset="0"/>
              </a:rPr>
              <a:t>, *area; </a:t>
            </a:r>
            <a:r>
              <a:rPr lang="en-US" sz="2400" dirty="0">
                <a:solidFill>
                  <a:srgbClr val="008000"/>
                </a:solidFill>
                <a:latin typeface="Consolas" panose="020B0609020204030204" pitchFamily="49" charset="0"/>
              </a:rPr>
              <a:t>// Two pointers</a:t>
            </a:r>
          </a:p>
          <a:p>
            <a:pPr marL="457200" lvl="1" indent="0">
              <a:buNone/>
            </a:pPr>
            <a:endParaRPr lang="en-US" sz="2400" dirty="0">
              <a:solidFill>
                <a:srgbClr val="008000"/>
              </a:solidFill>
              <a:latin typeface="Consolas" panose="020B0609020204030204" pitchFamily="49" charset="0"/>
            </a:endParaRPr>
          </a:p>
        </p:txBody>
      </p:sp>
      <p:grpSp>
        <p:nvGrpSpPr>
          <p:cNvPr id="7" name="Group 6">
            <a:extLst>
              <a:ext uri="{FF2B5EF4-FFF2-40B4-BE49-F238E27FC236}">
                <a16:creationId xmlns:a16="http://schemas.microsoft.com/office/drawing/2014/main" id="{9F9564C4-4044-481F-93D6-12483745A646}"/>
              </a:ext>
            </a:extLst>
          </p:cNvPr>
          <p:cNvGrpSpPr/>
          <p:nvPr/>
        </p:nvGrpSpPr>
        <p:grpSpPr>
          <a:xfrm>
            <a:off x="568921" y="4100027"/>
            <a:ext cx="457490" cy="410052"/>
            <a:chOff x="6835676" y="2394284"/>
            <a:chExt cx="1129229" cy="1012139"/>
          </a:xfrm>
        </p:grpSpPr>
        <p:sp>
          <p:nvSpPr>
            <p:cNvPr id="8" name="Isosceles Triangle 7">
              <a:extLst>
                <a:ext uri="{FF2B5EF4-FFF2-40B4-BE49-F238E27FC236}">
                  <a16:creationId xmlns:a16="http://schemas.microsoft.com/office/drawing/2014/main" id="{572A0DB8-43F7-4B43-83F5-B374623C8AB0}"/>
                </a:ext>
              </a:extLst>
            </p:cNvPr>
            <p:cNvSpPr/>
            <p:nvPr/>
          </p:nvSpPr>
          <p:spPr>
            <a:xfrm>
              <a:off x="6835676" y="2394284"/>
              <a:ext cx="1129229" cy="97347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700">
                <a:solidFill>
                  <a:prstClr val="white"/>
                </a:solidFill>
                <a:latin typeface="Calibri" panose="020F0502020204030204"/>
              </a:endParaRPr>
            </a:p>
          </p:txBody>
        </p:sp>
        <p:sp>
          <p:nvSpPr>
            <p:cNvPr id="13" name="TextBox 12">
              <a:extLst>
                <a:ext uri="{FF2B5EF4-FFF2-40B4-BE49-F238E27FC236}">
                  <a16:creationId xmlns:a16="http://schemas.microsoft.com/office/drawing/2014/main" id="{0830A1D6-CB38-441B-AC14-6B1003FC842C}"/>
                </a:ext>
              </a:extLst>
            </p:cNvPr>
            <p:cNvSpPr txBox="1"/>
            <p:nvPr/>
          </p:nvSpPr>
          <p:spPr>
            <a:xfrm>
              <a:off x="7273666" y="2494794"/>
              <a:ext cx="253229" cy="911629"/>
            </a:xfrm>
            <a:prstGeom prst="rect">
              <a:avLst/>
            </a:prstGeom>
            <a:noFill/>
          </p:spPr>
          <p:txBody>
            <a:bodyPr wrap="none" lIns="0" tIns="0" rIns="0" bIns="0" rtlCol="0" anchor="ctr">
              <a:spAutoFit/>
            </a:bodyPr>
            <a:lstStyle/>
            <a:p>
              <a:pPr algn="ctr">
                <a:defRPr/>
              </a:pPr>
              <a:r>
                <a:rPr lang="en-US" sz="2400" b="1" dirty="0">
                  <a:solidFill>
                    <a:prstClr val="black"/>
                  </a:solidFill>
                  <a:latin typeface="Arial Rounded MT Bold" panose="020F0704030504030204" pitchFamily="34" charset="0"/>
                  <a:cs typeface="Arial" panose="020B0604020202020204" pitchFamily="34" charset="0"/>
                </a:rPr>
                <a:t>!</a:t>
              </a:r>
            </a:p>
          </p:txBody>
        </p:sp>
      </p:grpSp>
      <p:pic>
        <p:nvPicPr>
          <p:cNvPr id="4" name="Picture 3">
            <a:extLst>
              <a:ext uri="{FF2B5EF4-FFF2-40B4-BE49-F238E27FC236}">
                <a16:creationId xmlns:a16="http://schemas.microsoft.com/office/drawing/2014/main" id="{CC91082F-4B57-61F7-90E2-2DDD0299626D}"/>
              </a:ext>
            </a:extLst>
          </p:cNvPr>
          <p:cNvPicPr>
            <a:picLocks noChangeAspect="1"/>
          </p:cNvPicPr>
          <p:nvPr/>
        </p:nvPicPr>
        <p:blipFill>
          <a:blip r:embed="rId2"/>
          <a:stretch>
            <a:fillRect/>
          </a:stretch>
        </p:blipFill>
        <p:spPr>
          <a:xfrm>
            <a:off x="7665321" y="1269646"/>
            <a:ext cx="3239031" cy="2159354"/>
          </a:xfrm>
          <a:prstGeom prst="rect">
            <a:avLst/>
          </a:prstGeom>
        </p:spPr>
      </p:pic>
    </p:spTree>
    <p:extLst>
      <p:ext uri="{BB962C8B-B14F-4D97-AF65-F5344CB8AC3E}">
        <p14:creationId xmlns:p14="http://schemas.microsoft.com/office/powerpoint/2010/main" val="152947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DD8EBB4-A8E0-487C-92B6-D103C95E7724}" type="slidenum">
              <a:rPr lang="en-US" altLang="en-US" smtClean="0"/>
              <a:pPr/>
              <a:t>14</a:t>
            </a:fld>
            <a:endParaRPr lang="en-US" altLang="en-US"/>
          </a:p>
        </p:txBody>
      </p:sp>
      <p:sp>
        <p:nvSpPr>
          <p:cNvPr id="14339" name="Rectangle 2">
            <a:extLst>
              <a:ext uri="{FF2B5EF4-FFF2-40B4-BE49-F238E27FC236}">
                <a16:creationId xmlns:a16="http://schemas.microsoft.com/office/drawing/2014/main" id="{93FD0EBE-E356-4E70-9576-6B64746567C3}"/>
              </a:ext>
            </a:extLst>
          </p:cNvPr>
          <p:cNvSpPr>
            <a:spLocks noGrp="1" noChangeArrowheads="1"/>
          </p:cNvSpPr>
          <p:nvPr>
            <p:ph type="title" idx="4294967295"/>
          </p:nvPr>
        </p:nvSpPr>
        <p:spPr>
          <a:xfrm>
            <a:off x="446734" y="187324"/>
            <a:ext cx="11029950" cy="987425"/>
          </a:xfrm>
        </p:spPr>
        <p:txBody>
          <a:bodyPr>
            <a:normAutofit/>
          </a:bodyPr>
          <a:lstStyle/>
          <a:p>
            <a:pPr marL="12700" algn="ctr">
              <a:lnSpc>
                <a:spcPct val="100000"/>
              </a:lnSpc>
              <a:spcBef>
                <a:spcPts val="100"/>
              </a:spcBef>
            </a:pPr>
            <a:r>
              <a:rPr lang="en-US" altLang="en-US" sz="4000" b="1" spc="-10" dirty="0">
                <a:solidFill>
                  <a:srgbClr val="0070C0"/>
                </a:solidFill>
                <a:latin typeface="Arial"/>
                <a:cs typeface="Arial"/>
              </a:rPr>
              <a:t>What is the difference?</a:t>
            </a:r>
          </a:p>
        </p:txBody>
      </p:sp>
      <p:sp>
        <p:nvSpPr>
          <p:cNvPr id="4" name="Content Placeholder 3">
            <a:extLst>
              <a:ext uri="{FF2B5EF4-FFF2-40B4-BE49-F238E27FC236}">
                <a16:creationId xmlns:a16="http://schemas.microsoft.com/office/drawing/2014/main" id="{B4687EC1-C01B-45B0-BD3A-B8EA0F9B5C5B}"/>
              </a:ext>
            </a:extLst>
          </p:cNvPr>
          <p:cNvSpPr>
            <a:spLocks noGrp="1"/>
          </p:cNvSpPr>
          <p:nvPr>
            <p:ph sz="half" idx="4294967295"/>
          </p:nvPr>
        </p:nvSpPr>
        <p:spPr>
          <a:xfrm>
            <a:off x="1422400" y="1459865"/>
            <a:ext cx="3670300" cy="4351338"/>
          </a:xfrm>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x = 5;</a:t>
            </a:r>
          </a:p>
          <a:p>
            <a:pPr marL="0" indent="0">
              <a:buNone/>
            </a:pP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y = 6;</a:t>
            </a:r>
          </a:p>
          <a:p>
            <a:pPr marL="0" indent="0">
              <a:buNone/>
            </a:pP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pX</a:t>
            </a:r>
            <a:r>
              <a:rPr lang="en-US" sz="2000" dirty="0">
                <a:solidFill>
                  <a:srgbClr val="000000"/>
                </a:solidFill>
                <a:latin typeface="Consolas" panose="020B0609020204030204" pitchFamily="49" charset="0"/>
              </a:rPr>
              <a:t> = &amp;x;</a:t>
            </a:r>
          </a:p>
          <a:p>
            <a:pPr marL="0" indent="0">
              <a:buNone/>
            </a:pP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pY</a:t>
            </a:r>
            <a:r>
              <a:rPr lang="en-US" sz="2000" dirty="0">
                <a:solidFill>
                  <a:srgbClr val="000000"/>
                </a:solidFill>
                <a:latin typeface="Consolas" panose="020B0609020204030204" pitchFamily="49" charset="0"/>
              </a:rPr>
              <a:t> = &amp;y;</a:t>
            </a:r>
          </a:p>
          <a:p>
            <a:pPr marL="0" indent="0">
              <a:buNone/>
            </a:pPr>
            <a:endParaRPr lang="en-US" sz="2000" dirty="0">
              <a:solidFill>
                <a:srgbClr val="000000"/>
              </a:solidFill>
              <a:latin typeface="Consolas" panose="020B0609020204030204" pitchFamily="49" charset="0"/>
            </a:endParaRPr>
          </a:p>
          <a:p>
            <a:pPr marL="0" indent="0" algn="ctr">
              <a:buNone/>
            </a:pPr>
            <a:r>
              <a:rPr lang="en-US" sz="2000" dirty="0" err="1">
                <a:solidFill>
                  <a:srgbClr val="000000"/>
                </a:solidFill>
                <a:highlight>
                  <a:srgbClr val="FFFF00"/>
                </a:highlight>
                <a:latin typeface="Consolas" panose="020B0609020204030204" pitchFamily="49" charset="0"/>
              </a:rPr>
              <a:t>pX</a:t>
            </a:r>
            <a:r>
              <a:rPr lang="en-US" sz="2000" dirty="0">
                <a:solidFill>
                  <a:srgbClr val="000000"/>
                </a:solidFill>
                <a:highlight>
                  <a:srgbClr val="FFFF00"/>
                </a:highlight>
                <a:latin typeface="Consolas" panose="020B0609020204030204" pitchFamily="49" charset="0"/>
              </a:rPr>
              <a:t> = </a:t>
            </a:r>
            <a:r>
              <a:rPr lang="en-US" sz="2000" dirty="0" err="1">
                <a:solidFill>
                  <a:srgbClr val="000000"/>
                </a:solidFill>
                <a:highlight>
                  <a:srgbClr val="FFFF00"/>
                </a:highlight>
                <a:latin typeface="Consolas" panose="020B0609020204030204" pitchFamily="49" charset="0"/>
              </a:rPr>
              <a:t>pY</a:t>
            </a:r>
            <a:r>
              <a:rPr lang="en-US" sz="2000" dirty="0">
                <a:solidFill>
                  <a:srgbClr val="000000"/>
                </a:solidFill>
                <a:highlight>
                  <a:srgbClr val="FFFF00"/>
                </a:highlight>
                <a:latin typeface="Consolas" panose="020B0609020204030204" pitchFamily="49" charset="0"/>
              </a:rPr>
              <a:t>;</a:t>
            </a:r>
            <a:endParaRPr lang="en-US" sz="2000" dirty="0">
              <a:highlight>
                <a:srgbClr val="FFFF00"/>
              </a:highlight>
            </a:endParaRPr>
          </a:p>
        </p:txBody>
      </p:sp>
      <p:sp>
        <p:nvSpPr>
          <p:cNvPr id="2" name="Content Placeholder 1">
            <a:extLst>
              <a:ext uri="{FF2B5EF4-FFF2-40B4-BE49-F238E27FC236}">
                <a16:creationId xmlns:a16="http://schemas.microsoft.com/office/drawing/2014/main" id="{14963016-931C-4776-8791-1F4BD20FA2E2}"/>
              </a:ext>
            </a:extLst>
          </p:cNvPr>
          <p:cNvSpPr>
            <a:spLocks noGrp="1"/>
          </p:cNvSpPr>
          <p:nvPr>
            <p:ph sz="half" idx="4294967295"/>
          </p:nvPr>
        </p:nvSpPr>
        <p:spPr>
          <a:xfrm>
            <a:off x="6805930" y="1459865"/>
            <a:ext cx="3790950" cy="4351338"/>
          </a:xfrm>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x = 5;</a:t>
            </a:r>
          </a:p>
          <a:p>
            <a:pPr marL="0" indent="0">
              <a:buNone/>
            </a:pP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y = 6;</a:t>
            </a:r>
          </a:p>
          <a:p>
            <a:pPr marL="0" indent="0">
              <a:buNone/>
            </a:pP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pX</a:t>
            </a:r>
            <a:r>
              <a:rPr lang="en-US" sz="2000" dirty="0">
                <a:solidFill>
                  <a:srgbClr val="000000"/>
                </a:solidFill>
                <a:latin typeface="Consolas" panose="020B0609020204030204" pitchFamily="49" charset="0"/>
              </a:rPr>
              <a:t> = &amp;x;</a:t>
            </a:r>
          </a:p>
          <a:p>
            <a:pPr marL="0" indent="0">
              <a:buNone/>
            </a:pP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pY</a:t>
            </a:r>
            <a:r>
              <a:rPr lang="en-US" sz="2000" dirty="0">
                <a:solidFill>
                  <a:srgbClr val="000000"/>
                </a:solidFill>
                <a:latin typeface="Consolas" panose="020B0609020204030204" pitchFamily="49" charset="0"/>
              </a:rPr>
              <a:t> = &amp;y;</a:t>
            </a:r>
          </a:p>
          <a:p>
            <a:pPr marL="0" indent="0">
              <a:buNone/>
            </a:pPr>
            <a:endParaRPr lang="en-US" sz="2000" dirty="0">
              <a:solidFill>
                <a:srgbClr val="000000"/>
              </a:solidFill>
              <a:latin typeface="Consolas" panose="020B0609020204030204" pitchFamily="49" charset="0"/>
            </a:endParaRPr>
          </a:p>
          <a:p>
            <a:pPr marL="0" indent="0" algn="ctr">
              <a:buNone/>
            </a:pPr>
            <a:r>
              <a:rPr lang="en-US" sz="2000" dirty="0">
                <a:solidFill>
                  <a:srgbClr val="000000"/>
                </a:solidFill>
                <a:highlight>
                  <a:srgbClr val="FFFF00"/>
                </a:highlight>
                <a:latin typeface="Consolas" panose="020B0609020204030204" pitchFamily="49" charset="0"/>
              </a:rPr>
              <a:t>*</a:t>
            </a:r>
            <a:r>
              <a:rPr lang="en-US" sz="2000" dirty="0" err="1">
                <a:solidFill>
                  <a:srgbClr val="000000"/>
                </a:solidFill>
                <a:highlight>
                  <a:srgbClr val="FFFF00"/>
                </a:highlight>
                <a:latin typeface="Consolas" panose="020B0609020204030204" pitchFamily="49" charset="0"/>
              </a:rPr>
              <a:t>pX</a:t>
            </a:r>
            <a:r>
              <a:rPr lang="en-US" sz="2000" dirty="0">
                <a:solidFill>
                  <a:srgbClr val="000000"/>
                </a:solidFill>
                <a:highlight>
                  <a:srgbClr val="FFFF00"/>
                </a:highlight>
                <a:latin typeface="Consolas" panose="020B0609020204030204" pitchFamily="49" charset="0"/>
              </a:rPr>
              <a:t> = *</a:t>
            </a:r>
            <a:r>
              <a:rPr lang="en-US" sz="2000" dirty="0" err="1">
                <a:solidFill>
                  <a:srgbClr val="000000"/>
                </a:solidFill>
                <a:highlight>
                  <a:srgbClr val="FFFF00"/>
                </a:highlight>
                <a:latin typeface="Consolas" panose="020B0609020204030204" pitchFamily="49" charset="0"/>
              </a:rPr>
              <a:t>pY</a:t>
            </a:r>
            <a:r>
              <a:rPr lang="en-US" sz="2000" dirty="0">
                <a:solidFill>
                  <a:srgbClr val="000000"/>
                </a:solidFill>
                <a:highlight>
                  <a:srgbClr val="FFFF00"/>
                </a:highlight>
                <a:latin typeface="Consolas" panose="020B0609020204030204" pitchFamily="49" charset="0"/>
              </a:rPr>
              <a:t>;</a:t>
            </a:r>
            <a:endParaRPr lang="en-US" sz="2000" dirty="0">
              <a:highlight>
                <a:srgbClr val="FFFF00"/>
              </a:highlight>
            </a:endParaRPr>
          </a:p>
        </p:txBody>
      </p:sp>
    </p:spTree>
    <p:extLst>
      <p:ext uri="{BB962C8B-B14F-4D97-AF65-F5344CB8AC3E}">
        <p14:creationId xmlns:p14="http://schemas.microsoft.com/office/powerpoint/2010/main" val="9800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1000"/>
                                        <p:tgtEl>
                                          <p:spTgt spid="4">
                                            <p:txEl>
                                              <p:pRg st="5" end="5"/>
                                            </p:txEl>
                                          </p:spTgt>
                                        </p:tgtEl>
                                      </p:cBhvr>
                                    </p:animEffect>
                                    <p:anim calcmode="lin" valueType="num">
                                      <p:cBhvr>
                                        <p:cTn id="2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
                                            <p:txEl>
                                              <p:pRg st="0" end="0"/>
                                            </p:txEl>
                                          </p:spTgt>
                                        </p:tgtEl>
                                        <p:attrNameLst>
                                          <p:attrName>style.visibility</p:attrName>
                                        </p:attrNameLst>
                                      </p:cBhvr>
                                      <p:to>
                                        <p:strVal val="visible"/>
                                      </p:to>
                                    </p:set>
                                    <p:animEffect transition="in" filter="fade">
                                      <p:cBhvr>
                                        <p:cTn id="34" dur="1000"/>
                                        <p:tgtEl>
                                          <p:spTgt spid="2">
                                            <p:txEl>
                                              <p:pRg st="0" end="0"/>
                                            </p:txEl>
                                          </p:spTgt>
                                        </p:tgtEl>
                                      </p:cBhvr>
                                    </p:animEffect>
                                    <p:anim calcmode="lin" valueType="num">
                                      <p:cBhvr>
                                        <p:cTn id="3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
                                            <p:txEl>
                                              <p:pRg st="1" end="1"/>
                                            </p:txEl>
                                          </p:spTgt>
                                        </p:tgtEl>
                                        <p:attrNameLst>
                                          <p:attrName>style.visibility</p:attrName>
                                        </p:attrNameLst>
                                      </p:cBhvr>
                                      <p:to>
                                        <p:strVal val="visible"/>
                                      </p:to>
                                    </p:set>
                                    <p:animEffect transition="in" filter="fade">
                                      <p:cBhvr>
                                        <p:cTn id="39" dur="1000"/>
                                        <p:tgtEl>
                                          <p:spTgt spid="2">
                                            <p:txEl>
                                              <p:pRg st="1" end="1"/>
                                            </p:txEl>
                                          </p:spTgt>
                                        </p:tgtEl>
                                      </p:cBhvr>
                                    </p:animEffect>
                                    <p:anim calcmode="lin" valueType="num">
                                      <p:cBhvr>
                                        <p:cTn id="40"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1" end="1"/>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
                                            <p:txEl>
                                              <p:pRg st="2" end="2"/>
                                            </p:txEl>
                                          </p:spTgt>
                                        </p:tgtEl>
                                        <p:attrNameLst>
                                          <p:attrName>style.visibility</p:attrName>
                                        </p:attrNameLst>
                                      </p:cBhvr>
                                      <p:to>
                                        <p:strVal val="visible"/>
                                      </p:to>
                                    </p:set>
                                    <p:animEffect transition="in" filter="fade">
                                      <p:cBhvr>
                                        <p:cTn id="44" dur="1000"/>
                                        <p:tgtEl>
                                          <p:spTgt spid="2">
                                            <p:txEl>
                                              <p:pRg st="2" end="2"/>
                                            </p:txEl>
                                          </p:spTgt>
                                        </p:tgtEl>
                                      </p:cBhvr>
                                    </p:animEffect>
                                    <p:anim calcmode="lin" valueType="num">
                                      <p:cBhvr>
                                        <p:cTn id="4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46" dur="1000" fill="hold"/>
                                        <p:tgtEl>
                                          <p:spTgt spid="2">
                                            <p:txEl>
                                              <p:pRg st="2" end="2"/>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
                                            <p:txEl>
                                              <p:pRg st="3" end="3"/>
                                            </p:txEl>
                                          </p:spTgt>
                                        </p:tgtEl>
                                        <p:attrNameLst>
                                          <p:attrName>style.visibility</p:attrName>
                                        </p:attrNameLst>
                                      </p:cBhvr>
                                      <p:to>
                                        <p:strVal val="visible"/>
                                      </p:to>
                                    </p:set>
                                    <p:animEffect transition="in" filter="fade">
                                      <p:cBhvr>
                                        <p:cTn id="49" dur="1000"/>
                                        <p:tgtEl>
                                          <p:spTgt spid="2">
                                            <p:txEl>
                                              <p:pRg st="3" end="3"/>
                                            </p:txEl>
                                          </p:spTgt>
                                        </p:tgtEl>
                                      </p:cBhvr>
                                    </p:animEffect>
                                    <p:anim calcmode="lin" valueType="num">
                                      <p:cBhvr>
                                        <p:cTn id="5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3" end="3"/>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
                                            <p:txEl>
                                              <p:pRg st="5" end="5"/>
                                            </p:txEl>
                                          </p:spTgt>
                                        </p:tgtEl>
                                        <p:attrNameLst>
                                          <p:attrName>style.visibility</p:attrName>
                                        </p:attrNameLst>
                                      </p:cBhvr>
                                      <p:to>
                                        <p:strVal val="visible"/>
                                      </p:to>
                                    </p:set>
                                    <p:animEffect transition="in" filter="fade">
                                      <p:cBhvr>
                                        <p:cTn id="54" dur="1000"/>
                                        <p:tgtEl>
                                          <p:spTgt spid="2">
                                            <p:txEl>
                                              <p:pRg st="5" end="5"/>
                                            </p:txEl>
                                          </p:spTgt>
                                        </p:tgtEl>
                                      </p:cBhvr>
                                    </p:animEffect>
                                    <p:anim calcmode="lin" valueType="num">
                                      <p:cBhvr>
                                        <p:cTn id="5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56"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1CD203C-4249-4C1D-A9FB-2DFFEC988227}" type="slidenum">
              <a:rPr lang="en-US" altLang="en-US" smtClean="0"/>
              <a:pPr/>
              <a:t>15</a:t>
            </a:fld>
            <a:endParaRPr lang="en-US" altLang="en-US" dirty="0"/>
          </a:p>
        </p:txBody>
      </p:sp>
      <p:pic>
        <p:nvPicPr>
          <p:cNvPr id="4" name="Content Placeholder 3">
            <a:extLst>
              <a:ext uri="{FF2B5EF4-FFF2-40B4-BE49-F238E27FC236}">
                <a16:creationId xmlns:a16="http://schemas.microsoft.com/office/drawing/2014/main" id="{63E887E1-0648-4815-ABF6-38A6058EAB5B}"/>
              </a:ext>
            </a:extLst>
          </p:cNvPr>
          <p:cNvPicPr>
            <a:picLocks noGrp="1" noChangeAspect="1"/>
          </p:cNvPicPr>
          <p:nvPr>
            <p:ph idx="4294967295"/>
          </p:nvPr>
        </p:nvPicPr>
        <p:blipFill>
          <a:blip r:embed="rId2"/>
          <a:stretch>
            <a:fillRect/>
          </a:stretch>
        </p:blipFill>
        <p:spPr>
          <a:xfrm>
            <a:off x="735764" y="557797"/>
            <a:ext cx="7992745" cy="5742405"/>
          </a:xfrm>
          <a:prstGeom prst="rect">
            <a:avLst/>
          </a:prstGeom>
        </p:spPr>
      </p:pic>
      <p:pic>
        <p:nvPicPr>
          <p:cNvPr id="9" name="Content Placeholder 3">
            <a:extLst>
              <a:ext uri="{FF2B5EF4-FFF2-40B4-BE49-F238E27FC236}">
                <a16:creationId xmlns:a16="http://schemas.microsoft.com/office/drawing/2014/main" id="{233DD8B4-9F80-4978-A861-699E3367DA2C}"/>
              </a:ext>
            </a:extLst>
          </p:cNvPr>
          <p:cNvPicPr>
            <a:picLocks noChangeAspect="1"/>
          </p:cNvPicPr>
          <p:nvPr/>
        </p:nvPicPr>
        <p:blipFill rotWithShape="1">
          <a:blip r:embed="rId2"/>
          <a:srcRect l="2984" t="85385" r="85029" b="10122"/>
          <a:stretch/>
        </p:blipFill>
        <p:spPr>
          <a:xfrm>
            <a:off x="2540769" y="4551267"/>
            <a:ext cx="998530" cy="268836"/>
          </a:xfrm>
          <a:prstGeom prst="rect">
            <a:avLst/>
          </a:prstGeom>
        </p:spPr>
      </p:pic>
      <p:sp>
        <p:nvSpPr>
          <p:cNvPr id="7" name="Rectangle 6">
            <a:extLst>
              <a:ext uri="{FF2B5EF4-FFF2-40B4-BE49-F238E27FC236}">
                <a16:creationId xmlns:a16="http://schemas.microsoft.com/office/drawing/2014/main" id="{F65DDAA8-7A60-4ADC-9A93-B1901C0E6521}"/>
              </a:ext>
            </a:extLst>
          </p:cNvPr>
          <p:cNvSpPr/>
          <p:nvPr/>
        </p:nvSpPr>
        <p:spPr>
          <a:xfrm>
            <a:off x="2473069" y="2871113"/>
            <a:ext cx="1313180" cy="400110"/>
          </a:xfrm>
          <a:prstGeom prst="rect">
            <a:avLst/>
          </a:prstGeom>
        </p:spPr>
        <p:txBody>
          <a:bodyPr wrap="none">
            <a:spAutoFit/>
          </a:bodyPr>
          <a:lstStyle/>
          <a:p>
            <a:pPr>
              <a:defRPr/>
            </a:pPr>
            <a:r>
              <a:rPr lang="en-US" sz="2000" dirty="0" err="1">
                <a:solidFill>
                  <a:srgbClr val="000000"/>
                </a:solidFill>
                <a:highlight>
                  <a:srgbClr val="FFFF00"/>
                </a:highlight>
                <a:latin typeface="Consolas" panose="020B0609020204030204" pitchFamily="49" charset="0"/>
              </a:rPr>
              <a:t>pX</a:t>
            </a:r>
            <a:r>
              <a:rPr lang="en-US" sz="2000" dirty="0">
                <a:solidFill>
                  <a:srgbClr val="000000"/>
                </a:solidFill>
                <a:highlight>
                  <a:srgbClr val="FFFF00"/>
                </a:highlight>
                <a:latin typeface="Consolas" panose="020B0609020204030204" pitchFamily="49" charset="0"/>
              </a:rPr>
              <a:t> = </a:t>
            </a:r>
            <a:r>
              <a:rPr lang="en-US" sz="2000" dirty="0" err="1">
                <a:solidFill>
                  <a:srgbClr val="000000"/>
                </a:solidFill>
                <a:highlight>
                  <a:srgbClr val="FFFF00"/>
                </a:highlight>
                <a:latin typeface="Consolas" panose="020B0609020204030204" pitchFamily="49" charset="0"/>
              </a:rPr>
              <a:t>pY</a:t>
            </a:r>
            <a:r>
              <a:rPr lang="en-US" sz="2000" dirty="0">
                <a:solidFill>
                  <a:srgbClr val="000000"/>
                </a:solidFill>
                <a:highlight>
                  <a:srgbClr val="FFFF00"/>
                </a:highlight>
                <a:latin typeface="Consolas" panose="020B0609020204030204" pitchFamily="49" charset="0"/>
              </a:rPr>
              <a:t>;</a:t>
            </a:r>
            <a:endParaRPr lang="en-US" sz="2000" dirty="0">
              <a:solidFill>
                <a:prstClr val="black"/>
              </a:solidFill>
            </a:endParaRPr>
          </a:p>
        </p:txBody>
      </p:sp>
      <p:sp>
        <p:nvSpPr>
          <p:cNvPr id="8" name="Rectangle 7">
            <a:extLst>
              <a:ext uri="{FF2B5EF4-FFF2-40B4-BE49-F238E27FC236}">
                <a16:creationId xmlns:a16="http://schemas.microsoft.com/office/drawing/2014/main" id="{30F0E327-D6EA-4E3A-B45B-E1C23C11404F}"/>
              </a:ext>
            </a:extLst>
          </p:cNvPr>
          <p:cNvSpPr/>
          <p:nvPr/>
        </p:nvSpPr>
        <p:spPr>
          <a:xfrm>
            <a:off x="5459724" y="2871113"/>
            <a:ext cx="1595309" cy="400110"/>
          </a:xfrm>
          <a:prstGeom prst="rect">
            <a:avLst/>
          </a:prstGeom>
        </p:spPr>
        <p:txBody>
          <a:bodyPr wrap="none">
            <a:spAutoFit/>
          </a:bodyPr>
          <a:lstStyle/>
          <a:p>
            <a:pPr>
              <a:defRPr/>
            </a:pPr>
            <a:r>
              <a:rPr lang="en-US" sz="2000" dirty="0">
                <a:solidFill>
                  <a:srgbClr val="000000"/>
                </a:solidFill>
                <a:highlight>
                  <a:srgbClr val="FFFF00"/>
                </a:highlight>
                <a:latin typeface="Consolas" panose="020B0609020204030204" pitchFamily="49" charset="0"/>
              </a:rPr>
              <a:t>*</a:t>
            </a:r>
            <a:r>
              <a:rPr lang="en-US" sz="2000" dirty="0" err="1">
                <a:solidFill>
                  <a:srgbClr val="000000"/>
                </a:solidFill>
                <a:highlight>
                  <a:srgbClr val="FFFF00"/>
                </a:highlight>
                <a:latin typeface="Consolas" panose="020B0609020204030204" pitchFamily="49" charset="0"/>
              </a:rPr>
              <a:t>pX</a:t>
            </a:r>
            <a:r>
              <a:rPr lang="en-US" sz="2000" dirty="0">
                <a:solidFill>
                  <a:srgbClr val="000000"/>
                </a:solidFill>
                <a:highlight>
                  <a:srgbClr val="FFFF00"/>
                </a:highlight>
                <a:latin typeface="Consolas" panose="020B0609020204030204" pitchFamily="49" charset="0"/>
              </a:rPr>
              <a:t> = *</a:t>
            </a:r>
            <a:r>
              <a:rPr lang="en-US" sz="2000" dirty="0" err="1">
                <a:solidFill>
                  <a:srgbClr val="000000"/>
                </a:solidFill>
                <a:highlight>
                  <a:srgbClr val="FFFF00"/>
                </a:highlight>
                <a:latin typeface="Consolas" panose="020B0609020204030204" pitchFamily="49" charset="0"/>
              </a:rPr>
              <a:t>pY</a:t>
            </a:r>
            <a:r>
              <a:rPr lang="en-US" sz="2000" dirty="0">
                <a:solidFill>
                  <a:srgbClr val="000000"/>
                </a:solidFill>
                <a:highlight>
                  <a:srgbClr val="FFFF00"/>
                </a:highlight>
                <a:latin typeface="Consolas" panose="020B0609020204030204" pitchFamily="49" charset="0"/>
              </a:rPr>
              <a:t>;</a:t>
            </a:r>
            <a:endParaRPr lang="en-US" sz="2000" dirty="0">
              <a:solidFill>
                <a:prstClr val="black"/>
              </a:solidFill>
            </a:endParaRPr>
          </a:p>
        </p:txBody>
      </p:sp>
      <p:pic>
        <p:nvPicPr>
          <p:cNvPr id="3" name="Picture 2">
            <a:extLst>
              <a:ext uri="{FF2B5EF4-FFF2-40B4-BE49-F238E27FC236}">
                <a16:creationId xmlns:a16="http://schemas.microsoft.com/office/drawing/2014/main" id="{23C3AF34-42CA-F246-1959-09050CAFA97F}"/>
              </a:ext>
            </a:extLst>
          </p:cNvPr>
          <p:cNvPicPr>
            <a:picLocks noChangeAspect="1"/>
          </p:cNvPicPr>
          <p:nvPr/>
        </p:nvPicPr>
        <p:blipFill>
          <a:blip r:embed="rId3"/>
          <a:stretch>
            <a:fillRect/>
          </a:stretch>
        </p:blipFill>
        <p:spPr>
          <a:xfrm>
            <a:off x="8872486" y="1354238"/>
            <a:ext cx="2715362" cy="4842782"/>
          </a:xfrm>
          <a:prstGeom prst="rect">
            <a:avLst/>
          </a:prstGeom>
        </p:spPr>
      </p:pic>
    </p:spTree>
    <p:extLst>
      <p:ext uri="{BB962C8B-B14F-4D97-AF65-F5344CB8AC3E}">
        <p14:creationId xmlns:p14="http://schemas.microsoft.com/office/powerpoint/2010/main" val="862767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D7F4B327-83D9-46D5-95D4-B7DE81DF1A37}"/>
              </a:ext>
            </a:extLst>
          </p:cNvPr>
          <p:cNvSpPr txBox="1">
            <a:spLocks noChangeArrowheads="1"/>
          </p:cNvSpPr>
          <p:nvPr/>
        </p:nvSpPr>
        <p:spPr bwMode="auto">
          <a:xfrm>
            <a:off x="608569" y="692808"/>
            <a:ext cx="8305800" cy="5105400"/>
          </a:xfrm>
          <a:prstGeom prst="rect">
            <a:avLst/>
          </a:prstGeom>
          <a:solidFill>
            <a:srgbClr val="FFFFFF"/>
          </a:solidFill>
          <a:ln w="9525">
            <a:solidFill>
              <a:srgbClr val="000000">
                <a:lumMod val="50000"/>
                <a:lumOff val="50000"/>
              </a:srgbClr>
            </a:solid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75000"/>
              <a:buFont typeface="Monotype Sort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0000"/>
              <a:buFont typeface="Monotype Sorts"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80000"/>
              <a:buFont typeface="Wingdings" pitchFamily="2" charset="2"/>
              <a:buChar char="1"/>
              <a:defRPr sz="2000">
                <a:solidFill>
                  <a:schemeClr val="tx1"/>
                </a:solidFill>
                <a:latin typeface="+mn-lt"/>
              </a:defRPr>
            </a:lvl3pPr>
            <a:lvl4pPr marL="1600200" indent="-228600" algn="l" rtl="0" eaLnBrk="0" fontAlgn="base" hangingPunct="0">
              <a:spcBef>
                <a:spcPct val="20000"/>
              </a:spcBef>
              <a:spcAft>
                <a:spcPct val="0"/>
              </a:spcAft>
              <a:buClr>
                <a:schemeClr val="tx2"/>
              </a:buClr>
              <a:buSzPct val="65000"/>
              <a:buFont typeface="Monotype Sorts" pitchFamily="2" charset="2"/>
              <a:buChar char="l"/>
              <a:defRPr sz="2000">
                <a:solidFill>
                  <a:schemeClr val="tx1"/>
                </a:solidFill>
                <a:latin typeface="+mn-lt"/>
              </a:defRPr>
            </a:lvl4pPr>
            <a:lvl5pPr marL="2057400" indent="-228600" algn="l" rtl="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mn-lt"/>
              </a:defRPr>
            </a:lvl9pPr>
          </a:lstStyle>
          <a:p>
            <a:pPr marL="0" indent="0">
              <a:buClr>
                <a:srgbClr val="FFCCFF"/>
              </a:buClr>
              <a:buNone/>
              <a:defRPr/>
            </a:pPr>
            <a:r>
              <a:rPr lang="en-US" sz="2000" kern="0" dirty="0">
                <a:solidFill>
                  <a:srgbClr val="0000FF"/>
                </a:solidFill>
                <a:latin typeface="Consolas" panose="020B0609020204030204" pitchFamily="49" charset="0"/>
              </a:rPr>
              <a:t>int</a:t>
            </a:r>
            <a:r>
              <a:rPr lang="en-US" sz="2000" kern="0" dirty="0">
                <a:solidFill>
                  <a:srgbClr val="000000"/>
                </a:solidFill>
                <a:latin typeface="Consolas" panose="020B0609020204030204" pitchFamily="49" charset="0"/>
              </a:rPr>
              <a:t> main()</a:t>
            </a:r>
          </a:p>
          <a:p>
            <a:pPr marL="0" indent="0">
              <a:buClr>
                <a:srgbClr val="FFCCFF"/>
              </a:buClr>
              <a:buNone/>
              <a:defRPr/>
            </a:pPr>
            <a:r>
              <a:rPr lang="en-US" sz="2000" kern="0" dirty="0">
                <a:solidFill>
                  <a:srgbClr val="000000"/>
                </a:solidFill>
                <a:latin typeface="Consolas" panose="020B0609020204030204" pitchFamily="49" charset="0"/>
              </a:rPr>
              <a:t>{</a:t>
            </a:r>
          </a:p>
          <a:p>
            <a:pPr marL="341313" indent="0">
              <a:buClr>
                <a:srgbClr val="FFCCFF"/>
              </a:buClr>
              <a:buNone/>
              <a:defRPr/>
            </a:pPr>
            <a:r>
              <a:rPr lang="en-US" sz="2000" kern="0" dirty="0">
                <a:solidFill>
                  <a:srgbClr val="0000FF"/>
                </a:solidFill>
                <a:latin typeface="Consolas" panose="020B0609020204030204" pitchFamily="49" charset="0"/>
              </a:rPr>
              <a:t>int</a:t>
            </a:r>
            <a:r>
              <a:rPr lang="en-US" sz="2000" kern="0" dirty="0">
                <a:solidFill>
                  <a:srgbClr val="000000"/>
                </a:solidFill>
                <a:latin typeface="Consolas" panose="020B0609020204030204" pitchFamily="49" charset="0"/>
              </a:rPr>
              <a:t> value1 = 5, value2 = 15;</a:t>
            </a:r>
          </a:p>
          <a:p>
            <a:pPr marL="341313" indent="0">
              <a:buClr>
                <a:srgbClr val="FFCCFF"/>
              </a:buClr>
              <a:buNone/>
              <a:defRPr/>
            </a:pPr>
            <a:r>
              <a:rPr lang="en-US" sz="2000" kern="0" dirty="0">
                <a:solidFill>
                  <a:srgbClr val="0000FF"/>
                </a:solidFill>
                <a:latin typeface="Consolas" panose="020B0609020204030204" pitchFamily="49" charset="0"/>
              </a:rPr>
              <a:t>int</a:t>
            </a:r>
            <a:r>
              <a:rPr lang="en-US" sz="2000" kern="0" dirty="0">
                <a:solidFill>
                  <a:srgbClr val="000000"/>
                </a:solidFill>
                <a:latin typeface="Consolas" panose="020B0609020204030204" pitchFamily="49" charset="0"/>
              </a:rPr>
              <a:t>* p1, * p2;</a:t>
            </a:r>
          </a:p>
          <a:p>
            <a:pPr marL="341313" indent="0">
              <a:buClr>
                <a:srgbClr val="FFCCFF"/>
              </a:buClr>
              <a:buNone/>
              <a:defRPr/>
            </a:pPr>
            <a:r>
              <a:rPr lang="en-US" sz="2000" kern="0" dirty="0">
                <a:solidFill>
                  <a:srgbClr val="000000"/>
                </a:solidFill>
                <a:latin typeface="Consolas" panose="020B0609020204030204" pitchFamily="49" charset="0"/>
              </a:rPr>
              <a:t>p1 = &amp;value1; </a:t>
            </a:r>
            <a:r>
              <a:rPr lang="en-US" sz="2000" kern="0" dirty="0">
                <a:solidFill>
                  <a:srgbClr val="008000"/>
                </a:solidFill>
                <a:latin typeface="Consolas" panose="020B0609020204030204" pitchFamily="49" charset="0"/>
              </a:rPr>
              <a:t>// p1 = address of value1</a:t>
            </a:r>
            <a:endParaRPr lang="en-US" sz="2000" kern="0" dirty="0">
              <a:solidFill>
                <a:srgbClr val="000000"/>
              </a:solidFill>
              <a:latin typeface="Consolas" panose="020B0609020204030204" pitchFamily="49" charset="0"/>
            </a:endParaRPr>
          </a:p>
          <a:p>
            <a:pPr marL="341313" indent="0">
              <a:buClr>
                <a:srgbClr val="FFCCFF"/>
              </a:buClr>
              <a:buNone/>
              <a:defRPr/>
            </a:pPr>
            <a:r>
              <a:rPr lang="en-US" sz="2000" kern="0" dirty="0">
                <a:solidFill>
                  <a:srgbClr val="000000"/>
                </a:solidFill>
                <a:latin typeface="Consolas" panose="020B0609020204030204" pitchFamily="49" charset="0"/>
              </a:rPr>
              <a:t>p2 = &amp;value2; </a:t>
            </a:r>
            <a:r>
              <a:rPr lang="en-US" sz="2000" kern="0" dirty="0">
                <a:solidFill>
                  <a:srgbClr val="008000"/>
                </a:solidFill>
                <a:latin typeface="Consolas" panose="020B0609020204030204" pitchFamily="49" charset="0"/>
              </a:rPr>
              <a:t>// p2 = address of value2 </a:t>
            </a:r>
            <a:endParaRPr lang="en-US" sz="2000" kern="0" dirty="0">
              <a:solidFill>
                <a:srgbClr val="000000"/>
              </a:solidFill>
              <a:latin typeface="Consolas" panose="020B0609020204030204" pitchFamily="49" charset="0"/>
            </a:endParaRPr>
          </a:p>
          <a:p>
            <a:pPr marL="341313" indent="0">
              <a:buClr>
                <a:srgbClr val="FFCCFF"/>
              </a:buClr>
              <a:buNone/>
              <a:defRPr/>
            </a:pPr>
            <a:r>
              <a:rPr lang="en-US" sz="2000" kern="0" dirty="0">
                <a:solidFill>
                  <a:srgbClr val="000000"/>
                </a:solidFill>
                <a:latin typeface="Consolas" panose="020B0609020204030204" pitchFamily="49" charset="0"/>
              </a:rPr>
              <a:t>*p1 = 10;     </a:t>
            </a:r>
            <a:r>
              <a:rPr lang="en-US" sz="2000" kern="0" dirty="0">
                <a:solidFill>
                  <a:srgbClr val="008000"/>
                </a:solidFill>
                <a:latin typeface="Consolas" panose="020B0609020204030204" pitchFamily="49" charset="0"/>
              </a:rPr>
              <a:t>// value pointed to by p1=10 </a:t>
            </a:r>
            <a:endParaRPr lang="en-US" sz="2000" kern="0" dirty="0">
              <a:solidFill>
                <a:srgbClr val="000000"/>
              </a:solidFill>
              <a:latin typeface="Consolas" panose="020B0609020204030204" pitchFamily="49" charset="0"/>
            </a:endParaRPr>
          </a:p>
          <a:p>
            <a:pPr marL="341313" indent="0">
              <a:buClr>
                <a:srgbClr val="FFCCFF"/>
              </a:buClr>
              <a:buNone/>
              <a:defRPr/>
            </a:pPr>
            <a:r>
              <a:rPr lang="en-US" sz="2000" kern="0" dirty="0">
                <a:solidFill>
                  <a:srgbClr val="000000"/>
                </a:solidFill>
                <a:latin typeface="Consolas" panose="020B0609020204030204" pitchFamily="49" charset="0"/>
              </a:rPr>
              <a:t>*p2 = *p1;    </a:t>
            </a:r>
            <a:r>
              <a:rPr lang="en-US" sz="2000" kern="0" dirty="0">
                <a:solidFill>
                  <a:srgbClr val="008000"/>
                </a:solidFill>
                <a:latin typeface="Consolas" panose="020B0609020204030204" pitchFamily="49" charset="0"/>
              </a:rPr>
              <a:t>// value pointed to by p2= value</a:t>
            </a:r>
          </a:p>
          <a:p>
            <a:pPr marL="341313" indent="0">
              <a:buClr>
                <a:srgbClr val="FFCCFF"/>
              </a:buClr>
              <a:buNone/>
              <a:defRPr/>
            </a:pPr>
            <a:r>
              <a:rPr lang="en-US" sz="2000" kern="0" dirty="0">
                <a:solidFill>
                  <a:srgbClr val="008000"/>
                </a:solidFill>
                <a:latin typeface="Consolas" panose="020B0609020204030204" pitchFamily="49" charset="0"/>
              </a:rPr>
              <a:t>		          // pointed to by p1 </a:t>
            </a:r>
            <a:endParaRPr lang="en-US" sz="2000" kern="0" dirty="0">
              <a:solidFill>
                <a:srgbClr val="000000"/>
              </a:solidFill>
              <a:latin typeface="Consolas" panose="020B0609020204030204" pitchFamily="49" charset="0"/>
            </a:endParaRPr>
          </a:p>
          <a:p>
            <a:pPr marL="341313" indent="0">
              <a:buClr>
                <a:srgbClr val="FFCCFF"/>
              </a:buClr>
              <a:buNone/>
              <a:defRPr/>
            </a:pPr>
            <a:r>
              <a:rPr lang="en-US" sz="2000" kern="0" dirty="0">
                <a:solidFill>
                  <a:srgbClr val="000000"/>
                </a:solidFill>
                <a:latin typeface="Consolas" panose="020B0609020204030204" pitchFamily="49" charset="0"/>
              </a:rPr>
              <a:t>p1 = p2;      </a:t>
            </a:r>
            <a:r>
              <a:rPr lang="en-US" sz="2000" kern="0" dirty="0">
                <a:solidFill>
                  <a:srgbClr val="008000"/>
                </a:solidFill>
                <a:latin typeface="Consolas" panose="020B0609020204030204" pitchFamily="49" charset="0"/>
              </a:rPr>
              <a:t>// p1 = p2 (pointer value copied) </a:t>
            </a:r>
            <a:endParaRPr lang="en-US" sz="2000" kern="0" dirty="0">
              <a:solidFill>
                <a:srgbClr val="000000"/>
              </a:solidFill>
              <a:latin typeface="Consolas" panose="020B0609020204030204" pitchFamily="49" charset="0"/>
            </a:endParaRPr>
          </a:p>
          <a:p>
            <a:pPr marL="341313" indent="0">
              <a:buClr>
                <a:srgbClr val="FFCCFF"/>
              </a:buClr>
              <a:buNone/>
              <a:defRPr/>
            </a:pPr>
            <a:r>
              <a:rPr lang="en-US" sz="2000" kern="0" dirty="0">
                <a:solidFill>
                  <a:srgbClr val="000000"/>
                </a:solidFill>
                <a:latin typeface="Consolas" panose="020B0609020204030204" pitchFamily="49" charset="0"/>
              </a:rPr>
              <a:t>*p1 = 20;     </a:t>
            </a:r>
            <a:r>
              <a:rPr lang="en-US" sz="2000" kern="0" dirty="0">
                <a:solidFill>
                  <a:srgbClr val="008000"/>
                </a:solidFill>
                <a:latin typeface="Consolas" panose="020B0609020204030204" pitchFamily="49" charset="0"/>
              </a:rPr>
              <a:t>// value pointed to by p1 = 20 </a:t>
            </a:r>
            <a:endParaRPr lang="en-US" sz="2000" kern="0" dirty="0">
              <a:solidFill>
                <a:srgbClr val="000000"/>
              </a:solidFill>
              <a:latin typeface="Consolas" panose="020B0609020204030204" pitchFamily="49" charset="0"/>
            </a:endParaRPr>
          </a:p>
          <a:p>
            <a:pPr marL="341313" indent="0">
              <a:buClr>
                <a:srgbClr val="FFCCFF"/>
              </a:buClr>
              <a:buNone/>
              <a:defRPr/>
            </a:pPr>
            <a:r>
              <a:rPr lang="en-US" sz="2000" kern="0" dirty="0" err="1">
                <a:solidFill>
                  <a:srgbClr val="000000"/>
                </a:solidFill>
                <a:latin typeface="Consolas" panose="020B0609020204030204" pitchFamily="49" charset="0"/>
              </a:rPr>
              <a:t>cout</a:t>
            </a:r>
            <a:r>
              <a:rPr lang="en-US" sz="2000" kern="0" dirty="0">
                <a:solidFill>
                  <a:srgbClr val="000000"/>
                </a:solidFill>
                <a:latin typeface="Consolas" panose="020B0609020204030204" pitchFamily="49" charset="0"/>
              </a:rPr>
              <a:t> </a:t>
            </a:r>
            <a:r>
              <a:rPr lang="en-US" sz="2000" kern="0" dirty="0">
                <a:solidFill>
                  <a:srgbClr val="008080"/>
                </a:solidFill>
                <a:latin typeface="Consolas" panose="020B0609020204030204" pitchFamily="49" charset="0"/>
              </a:rPr>
              <a:t>&lt;&lt;</a:t>
            </a:r>
            <a:r>
              <a:rPr lang="en-US" sz="2000" kern="0" dirty="0">
                <a:solidFill>
                  <a:srgbClr val="000000"/>
                </a:solidFill>
                <a:latin typeface="Consolas" panose="020B0609020204030204" pitchFamily="49" charset="0"/>
              </a:rPr>
              <a:t> </a:t>
            </a:r>
            <a:r>
              <a:rPr lang="en-US" sz="2000" kern="0" dirty="0">
                <a:solidFill>
                  <a:srgbClr val="A31515"/>
                </a:solidFill>
                <a:latin typeface="Consolas" panose="020B0609020204030204" pitchFamily="49" charset="0"/>
              </a:rPr>
              <a:t>"value1=="</a:t>
            </a:r>
            <a:r>
              <a:rPr lang="en-US" sz="2000" kern="0" dirty="0">
                <a:solidFill>
                  <a:srgbClr val="000000"/>
                </a:solidFill>
                <a:latin typeface="Consolas" panose="020B0609020204030204" pitchFamily="49" charset="0"/>
              </a:rPr>
              <a:t> </a:t>
            </a:r>
            <a:r>
              <a:rPr lang="en-US" sz="2000" kern="0" dirty="0">
                <a:solidFill>
                  <a:srgbClr val="008080"/>
                </a:solidFill>
                <a:latin typeface="Consolas" panose="020B0609020204030204" pitchFamily="49" charset="0"/>
              </a:rPr>
              <a:t>&lt;&lt;</a:t>
            </a:r>
            <a:r>
              <a:rPr lang="en-US" sz="2000" kern="0" dirty="0">
                <a:solidFill>
                  <a:srgbClr val="000000"/>
                </a:solidFill>
                <a:latin typeface="Consolas" panose="020B0609020204030204" pitchFamily="49" charset="0"/>
              </a:rPr>
              <a:t> value1 </a:t>
            </a:r>
            <a:r>
              <a:rPr lang="en-US" sz="2000" kern="0" dirty="0">
                <a:solidFill>
                  <a:srgbClr val="008080"/>
                </a:solidFill>
                <a:latin typeface="Consolas" panose="020B0609020204030204" pitchFamily="49" charset="0"/>
              </a:rPr>
              <a:t>&lt;&lt;</a:t>
            </a:r>
            <a:r>
              <a:rPr lang="en-US" sz="2000" kern="0" dirty="0">
                <a:solidFill>
                  <a:srgbClr val="000000"/>
                </a:solidFill>
                <a:latin typeface="Consolas" panose="020B0609020204030204" pitchFamily="49" charset="0"/>
              </a:rPr>
              <a:t> </a:t>
            </a:r>
            <a:r>
              <a:rPr lang="en-US" sz="2000" kern="0" dirty="0">
                <a:solidFill>
                  <a:srgbClr val="A31515"/>
                </a:solidFill>
                <a:latin typeface="Consolas" panose="020B0609020204030204" pitchFamily="49" charset="0"/>
              </a:rPr>
              <a:t>"/ value2=="</a:t>
            </a:r>
            <a:r>
              <a:rPr lang="en-US" sz="2000" kern="0" dirty="0">
                <a:solidFill>
                  <a:srgbClr val="000000"/>
                </a:solidFill>
                <a:latin typeface="Consolas" panose="020B0609020204030204" pitchFamily="49" charset="0"/>
              </a:rPr>
              <a:t> </a:t>
            </a:r>
            <a:r>
              <a:rPr lang="en-US" sz="2000" kern="0" dirty="0">
                <a:solidFill>
                  <a:srgbClr val="008080"/>
                </a:solidFill>
                <a:latin typeface="Consolas" panose="020B0609020204030204" pitchFamily="49" charset="0"/>
              </a:rPr>
              <a:t>&lt;&lt;</a:t>
            </a:r>
            <a:r>
              <a:rPr lang="en-US" sz="2000" kern="0" dirty="0">
                <a:solidFill>
                  <a:srgbClr val="000000"/>
                </a:solidFill>
                <a:latin typeface="Consolas" panose="020B0609020204030204" pitchFamily="49" charset="0"/>
              </a:rPr>
              <a:t> value2;</a:t>
            </a:r>
          </a:p>
          <a:p>
            <a:pPr marL="341313" indent="0">
              <a:buClr>
                <a:srgbClr val="FFCCFF"/>
              </a:buClr>
              <a:buNone/>
              <a:defRPr/>
            </a:pPr>
            <a:r>
              <a:rPr lang="en-US" sz="2000" kern="0" dirty="0">
                <a:solidFill>
                  <a:srgbClr val="0000FF"/>
                </a:solidFill>
                <a:latin typeface="Consolas" panose="020B0609020204030204" pitchFamily="49" charset="0"/>
              </a:rPr>
              <a:t>return</a:t>
            </a:r>
            <a:r>
              <a:rPr lang="en-US" sz="2000" kern="0" dirty="0">
                <a:solidFill>
                  <a:srgbClr val="000000"/>
                </a:solidFill>
                <a:latin typeface="Consolas" panose="020B0609020204030204" pitchFamily="49" charset="0"/>
              </a:rPr>
              <a:t> 0;</a:t>
            </a:r>
          </a:p>
          <a:p>
            <a:pPr marL="0" indent="0">
              <a:buClr>
                <a:srgbClr val="FFCCFF"/>
              </a:buClr>
              <a:buNone/>
              <a:defRPr/>
            </a:pPr>
            <a:r>
              <a:rPr lang="en-US" sz="2000" kern="0" dirty="0">
                <a:solidFill>
                  <a:srgbClr val="000000"/>
                </a:solidFill>
                <a:latin typeface="Consolas" panose="020B0609020204030204" pitchFamily="49" charset="0"/>
              </a:rPr>
              <a:t>}</a:t>
            </a:r>
            <a:endParaRPr lang="zh-TW" altLang="en-US" sz="2000" kern="0" dirty="0">
              <a:solidFill>
                <a:srgbClr val="FFFFFF"/>
              </a:solidFill>
              <a:latin typeface="Courier New" pitchFamily="49" charset="0"/>
              <a:ea typeface="Arial Unicode MS" pitchFamily="34" charset="-122"/>
              <a:cs typeface="Arial Unicode MS" pitchFamily="34" charset="-122"/>
            </a:endParaRPr>
          </a:p>
        </p:txBody>
      </p:sp>
      <p:sp>
        <p:nvSpPr>
          <p:cNvPr id="2" name="Slide Number Placeholder 1"/>
          <p:cNvSpPr>
            <a:spLocks noGrp="1"/>
          </p:cNvSpPr>
          <p:nvPr>
            <p:ph type="sldNum" sz="quarter" idx="12"/>
          </p:nvPr>
        </p:nvSpPr>
        <p:spPr/>
        <p:txBody>
          <a:bodyPr/>
          <a:lstStyle/>
          <a:p>
            <a:fld id="{F1CD203C-4249-4C1D-A9FB-2DFFEC988227}" type="slidenum">
              <a:rPr lang="en-US" altLang="en-US" smtClean="0"/>
              <a:pPr/>
              <a:t>16</a:t>
            </a:fld>
            <a:endParaRPr lang="en-US" altLang="en-US" dirty="0"/>
          </a:p>
        </p:txBody>
      </p:sp>
      <p:sp>
        <p:nvSpPr>
          <p:cNvPr id="18434" name="Rectangle 2"/>
          <p:cNvSpPr>
            <a:spLocks noGrp="1" noChangeArrowheads="1"/>
          </p:cNvSpPr>
          <p:nvPr>
            <p:ph type="title" idx="4294967295"/>
          </p:nvPr>
        </p:nvSpPr>
        <p:spPr>
          <a:xfrm>
            <a:off x="838200" y="-771311"/>
            <a:ext cx="10515600" cy="1325563"/>
          </a:xfrm>
        </p:spPr>
        <p:txBody>
          <a:bodyPr>
            <a:normAutofit/>
          </a:bodyPr>
          <a:lstStyle/>
          <a:p>
            <a:pPr marL="12700" algn="ctr">
              <a:lnSpc>
                <a:spcPct val="100000"/>
              </a:lnSpc>
              <a:spcBef>
                <a:spcPts val="100"/>
              </a:spcBef>
            </a:pPr>
            <a:r>
              <a:rPr lang="en-US" altLang="zh-TW" sz="3600" b="1" spc="-10" dirty="0">
                <a:solidFill>
                  <a:srgbClr val="0070C0"/>
                </a:solidFill>
                <a:latin typeface="Arial"/>
                <a:cs typeface="Arial"/>
              </a:rPr>
              <a:t>Example</a:t>
            </a:r>
          </a:p>
        </p:txBody>
      </p:sp>
      <p:sp>
        <p:nvSpPr>
          <p:cNvPr id="18436" name="Text Box 5"/>
          <p:cNvSpPr txBox="1">
            <a:spLocks noChangeArrowheads="1"/>
          </p:cNvSpPr>
          <p:nvPr/>
        </p:nvSpPr>
        <p:spPr bwMode="auto">
          <a:xfrm>
            <a:off x="2368555" y="5936764"/>
            <a:ext cx="4063373" cy="461665"/>
          </a:xfrm>
          <a:prstGeom prst="rect">
            <a:avLst/>
          </a:prstGeom>
          <a:solidFill>
            <a:schemeClr val="tx1"/>
          </a:solidFill>
        </p:spPr>
        <p:txBody>
          <a:bodyPr wrap="square">
            <a:spAutoFit/>
          </a:bodyPr>
          <a:lstStyle>
            <a:defPPr>
              <a:defRPr lang="en-US"/>
            </a:defPPr>
            <a:lvl1pPr>
              <a:defRPr>
                <a:solidFill>
                  <a:srgbClr val="00EC00"/>
                </a:solidFill>
                <a:latin typeface="Consolas" panose="020B0609020204030204" pitchFamily="49" charset="0"/>
              </a:defRPr>
            </a:lvl1pPr>
            <a:lvl2pPr lvl="1">
              <a:spcBef>
                <a:spcPct val="0"/>
              </a:spcBef>
              <a:defRPr sz="2400"/>
            </a:lvl2pPr>
            <a:lvl3pPr>
              <a:spcBef>
                <a:spcPct val="0"/>
              </a:spcBef>
              <a:defRPr sz="2400"/>
            </a:lvl3pPr>
            <a:lvl4pPr>
              <a:spcBef>
                <a:spcPct val="0"/>
              </a:spcBef>
              <a:defRPr sz="2400"/>
            </a:lvl4pPr>
            <a:lvl5pPr>
              <a:spcBef>
                <a:spcPct val="0"/>
              </a:spcBef>
              <a:defRPr sz="2400"/>
            </a:lvl5pPr>
            <a:lvl6pPr>
              <a:defRPr sz="2400"/>
            </a:lvl6pPr>
            <a:lvl7pPr>
              <a:defRPr sz="2400"/>
            </a:lvl7pPr>
            <a:lvl8pPr>
              <a:defRPr sz="2400"/>
            </a:lvl8pPr>
            <a:lvl9pPr>
              <a:defRPr sz="2400"/>
            </a:lvl9pPr>
          </a:lstStyle>
          <a:p>
            <a:pPr>
              <a:defRPr/>
            </a:pPr>
            <a:r>
              <a:rPr lang="en-US" altLang="zh-TW" sz="2400" dirty="0">
                <a:ea typeface="新細明體" panose="02020500000000000000"/>
              </a:rPr>
              <a:t>value1==10 / value2==20</a:t>
            </a:r>
          </a:p>
        </p:txBody>
      </p:sp>
      <p:pic>
        <p:nvPicPr>
          <p:cNvPr id="3" name="Picture 2">
            <a:extLst>
              <a:ext uri="{FF2B5EF4-FFF2-40B4-BE49-F238E27FC236}">
                <a16:creationId xmlns:a16="http://schemas.microsoft.com/office/drawing/2014/main" id="{1D2F9F15-B9C8-CD30-235E-C91D12F942B9}"/>
              </a:ext>
            </a:extLst>
          </p:cNvPr>
          <p:cNvPicPr>
            <a:picLocks noChangeAspect="1"/>
          </p:cNvPicPr>
          <p:nvPr/>
        </p:nvPicPr>
        <p:blipFill>
          <a:blip r:embed="rId2"/>
          <a:stretch>
            <a:fillRect/>
          </a:stretch>
        </p:blipFill>
        <p:spPr>
          <a:xfrm>
            <a:off x="9298886" y="1316133"/>
            <a:ext cx="2715362" cy="4842782"/>
          </a:xfrm>
          <a:prstGeom prst="rect">
            <a:avLst/>
          </a:prstGeom>
        </p:spPr>
      </p:pic>
    </p:spTree>
    <p:extLst>
      <p:ext uri="{BB962C8B-B14F-4D97-AF65-F5344CB8AC3E}">
        <p14:creationId xmlns:p14="http://schemas.microsoft.com/office/powerpoint/2010/main" val="293606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4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C012B8-7EE3-4089-876D-2FBFBAD5426F}"/>
              </a:ext>
            </a:extLst>
          </p:cNvPr>
          <p:cNvSpPr txBox="1"/>
          <p:nvPr/>
        </p:nvSpPr>
        <p:spPr>
          <a:xfrm>
            <a:off x="858701" y="883878"/>
            <a:ext cx="4109335" cy="2573134"/>
          </a:xfrm>
          <a:prstGeom prst="rect">
            <a:avLst/>
          </a:prstGeom>
          <a:noFill/>
          <a:ln>
            <a:solidFill>
              <a:schemeClr val="tx1"/>
            </a:solidFill>
          </a:ln>
        </p:spPr>
        <p:txBody>
          <a:bodyPr wrap="square" rtlCol="0">
            <a:normAutofit/>
          </a:bodyPr>
          <a:lstStyle/>
          <a:p>
            <a:pPr>
              <a:defRPr/>
            </a:pPr>
            <a:r>
              <a:rPr lang="en-US" sz="2000" dirty="0">
                <a:solidFill>
                  <a:srgbClr val="008000"/>
                </a:solidFill>
                <a:latin typeface="Consolas" panose="020B0609020204030204" pitchFamily="49" charset="0"/>
              </a:rPr>
              <a:t>// Swap two variables using</a:t>
            </a:r>
          </a:p>
          <a:p>
            <a:pPr>
              <a:defRPr/>
            </a:pPr>
            <a:endParaRPr lang="en-US" sz="2000" dirty="0">
              <a:solidFill>
                <a:srgbClr val="000000"/>
              </a:solidFill>
              <a:latin typeface="Consolas" panose="020B0609020204030204" pitchFamily="49" charset="0"/>
            </a:endParaRPr>
          </a:p>
          <a:p>
            <a:pPr>
              <a:defRPr/>
            </a:pPr>
            <a:r>
              <a:rPr lang="pt-BR" sz="2000" dirty="0">
                <a:solidFill>
                  <a:srgbClr val="0000FF"/>
                </a:solidFill>
                <a:latin typeface="Consolas" panose="020B0609020204030204" pitchFamily="49" charset="0"/>
              </a:rPr>
              <a:t>void</a:t>
            </a:r>
            <a:r>
              <a:rPr lang="pt-BR" sz="2000" dirty="0">
                <a:solidFill>
                  <a:srgbClr val="000000"/>
                </a:solidFill>
                <a:latin typeface="Consolas" panose="020B0609020204030204" pitchFamily="49" charset="0"/>
              </a:rPr>
              <a:t> swap1(</a:t>
            </a:r>
            <a:r>
              <a:rPr lang="pt-BR" sz="2000" dirty="0">
                <a:solidFill>
                  <a:srgbClr val="0000FF"/>
                </a:solidFill>
                <a:latin typeface="Consolas" panose="020B0609020204030204" pitchFamily="49" charset="0"/>
              </a:rPr>
              <a:t>int</a:t>
            </a:r>
            <a:r>
              <a:rPr lang="pt-BR" sz="2000" dirty="0">
                <a:solidFill>
                  <a:srgbClr val="000000"/>
                </a:solidFill>
                <a:latin typeface="Consolas" panose="020B0609020204030204" pitchFamily="49" charset="0"/>
              </a:rPr>
              <a:t> </a:t>
            </a:r>
            <a:r>
              <a:rPr lang="pt-BR" sz="2000" dirty="0">
                <a:solidFill>
                  <a:srgbClr val="808080"/>
                </a:solidFill>
                <a:latin typeface="Consolas" panose="020B0609020204030204" pitchFamily="49" charset="0"/>
              </a:rPr>
              <a:t>n1</a:t>
            </a:r>
            <a:r>
              <a:rPr lang="pt-BR" sz="2000" dirty="0">
                <a:solidFill>
                  <a:srgbClr val="000000"/>
                </a:solidFill>
                <a:latin typeface="Consolas" panose="020B0609020204030204" pitchFamily="49" charset="0"/>
              </a:rPr>
              <a:t>, </a:t>
            </a:r>
            <a:r>
              <a:rPr lang="pt-BR" sz="2000" dirty="0">
                <a:solidFill>
                  <a:srgbClr val="0000FF"/>
                </a:solidFill>
                <a:latin typeface="Consolas" panose="020B0609020204030204" pitchFamily="49" charset="0"/>
              </a:rPr>
              <a:t>int</a:t>
            </a:r>
            <a:r>
              <a:rPr lang="pt-BR" sz="2000" dirty="0">
                <a:solidFill>
                  <a:srgbClr val="000000"/>
                </a:solidFill>
                <a:latin typeface="Consolas" panose="020B0609020204030204" pitchFamily="49" charset="0"/>
              </a:rPr>
              <a:t> </a:t>
            </a:r>
            <a:r>
              <a:rPr lang="pt-BR" sz="2000" dirty="0">
                <a:solidFill>
                  <a:srgbClr val="808080"/>
                </a:solidFill>
                <a:latin typeface="Consolas" panose="020B0609020204030204" pitchFamily="49" charset="0"/>
              </a:rPr>
              <a:t>n2</a:t>
            </a:r>
            <a:r>
              <a:rPr lang="pt-BR"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temp = </a:t>
            </a:r>
            <a:r>
              <a:rPr lang="en-US" sz="2000" dirty="0">
                <a:solidFill>
                  <a:srgbClr val="808080"/>
                </a:solidFill>
                <a:latin typeface="Consolas" panose="020B0609020204030204" pitchFamily="49" charset="0"/>
              </a:rPr>
              <a:t>n1</a:t>
            </a: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n1</a:t>
            </a:r>
            <a:r>
              <a:rPr lang="en-US" sz="2000" dirty="0">
                <a:solidFill>
                  <a:srgbClr val="000000"/>
                </a:solidFill>
                <a:latin typeface="Consolas" panose="020B0609020204030204" pitchFamily="49" charset="0"/>
              </a:rPr>
              <a:t> = </a:t>
            </a:r>
            <a:r>
              <a:rPr lang="en-US" sz="2000" dirty="0">
                <a:solidFill>
                  <a:srgbClr val="808080"/>
                </a:solidFill>
                <a:latin typeface="Consolas" panose="020B0609020204030204" pitchFamily="49" charset="0"/>
              </a:rPr>
              <a:t>n2</a:t>
            </a: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n2</a:t>
            </a:r>
            <a:r>
              <a:rPr lang="en-US" sz="2000" dirty="0">
                <a:solidFill>
                  <a:srgbClr val="000000"/>
                </a:solidFill>
                <a:latin typeface="Consolas" panose="020B0609020204030204" pitchFamily="49" charset="0"/>
              </a:rPr>
              <a:t> = temp;</a:t>
            </a:r>
          </a:p>
          <a:p>
            <a:pPr>
              <a:defRPr/>
            </a:pPr>
            <a:r>
              <a:rPr lang="en-US" sz="2000" dirty="0">
                <a:solidFill>
                  <a:srgbClr val="000000"/>
                </a:solidFill>
                <a:latin typeface="Consolas" panose="020B0609020204030204" pitchFamily="49" charset="0"/>
              </a:rPr>
              <a:t>}</a:t>
            </a:r>
            <a:endParaRPr lang="en-US" sz="2000" dirty="0">
              <a:solidFill>
                <a:prstClr val="black"/>
              </a:solidFill>
            </a:endParaRPr>
          </a:p>
        </p:txBody>
      </p:sp>
      <p:sp>
        <p:nvSpPr>
          <p:cNvPr id="5" name="TextBox 4">
            <a:extLst>
              <a:ext uri="{FF2B5EF4-FFF2-40B4-BE49-F238E27FC236}">
                <a16:creationId xmlns:a16="http://schemas.microsoft.com/office/drawing/2014/main" id="{203E56A3-51E0-4AF7-AB29-69684BF3271A}"/>
              </a:ext>
            </a:extLst>
          </p:cNvPr>
          <p:cNvSpPr txBox="1"/>
          <p:nvPr/>
        </p:nvSpPr>
        <p:spPr>
          <a:xfrm>
            <a:off x="5682691" y="883878"/>
            <a:ext cx="4680485" cy="2573134"/>
          </a:xfrm>
          <a:prstGeom prst="rect">
            <a:avLst/>
          </a:prstGeom>
          <a:noFill/>
          <a:ln>
            <a:solidFill>
              <a:schemeClr val="tx1"/>
            </a:solidFill>
          </a:ln>
        </p:spPr>
        <p:txBody>
          <a:bodyPr wrap="square" rtlCol="0">
            <a:normAutofit/>
          </a:bodyPr>
          <a:lstStyle/>
          <a:p>
            <a:pPr>
              <a:defRPr/>
            </a:pPr>
            <a:r>
              <a:rPr lang="en-US" sz="2000" dirty="0">
                <a:solidFill>
                  <a:srgbClr val="008000"/>
                </a:solidFill>
                <a:latin typeface="Consolas" panose="020B0609020204030204" pitchFamily="49" charset="0"/>
              </a:rPr>
              <a:t>// Swap two variables using</a:t>
            </a:r>
          </a:p>
          <a:p>
            <a:pPr>
              <a:defRPr/>
            </a:pPr>
            <a:endParaRPr lang="en-US" sz="2000" dirty="0">
              <a:solidFill>
                <a:srgbClr val="000000"/>
              </a:solidFill>
              <a:latin typeface="Consolas" panose="020B0609020204030204" pitchFamily="49" charset="0"/>
            </a:endParaRPr>
          </a:p>
          <a:p>
            <a:pPr>
              <a:defRPr/>
            </a:pPr>
            <a:r>
              <a:rPr lang="en-US" sz="2000" dirty="0">
                <a:solidFill>
                  <a:srgbClr val="0000FF"/>
                </a:solidFill>
                <a:latin typeface="Consolas" panose="020B0609020204030204" pitchFamily="49" charset="0"/>
              </a:rPr>
              <a:t>void</a:t>
            </a:r>
            <a:r>
              <a:rPr lang="en-US" sz="2000" dirty="0">
                <a:solidFill>
                  <a:srgbClr val="000000"/>
                </a:solidFill>
                <a:latin typeface="Consolas" panose="020B0609020204030204" pitchFamily="49" charset="0"/>
              </a:rPr>
              <a:t> swap3(</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p1</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p2</a:t>
            </a: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temp = *</a:t>
            </a:r>
            <a:r>
              <a:rPr lang="en-US" sz="2000" dirty="0">
                <a:solidFill>
                  <a:srgbClr val="808080"/>
                </a:solidFill>
                <a:latin typeface="Consolas" panose="020B0609020204030204" pitchFamily="49" charset="0"/>
              </a:rPr>
              <a:t>p1</a:t>
            </a: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p1</a:t>
            </a:r>
            <a:r>
              <a:rPr lang="en-US" sz="2000" dirty="0">
                <a:solidFill>
                  <a:srgbClr val="000000"/>
                </a:solidFill>
                <a:latin typeface="Consolas" panose="020B0609020204030204" pitchFamily="49" charset="0"/>
              </a:rPr>
              <a:t> = *</a:t>
            </a:r>
            <a:r>
              <a:rPr lang="en-US" sz="2000" dirty="0">
                <a:solidFill>
                  <a:srgbClr val="808080"/>
                </a:solidFill>
                <a:latin typeface="Consolas" panose="020B0609020204030204" pitchFamily="49" charset="0"/>
              </a:rPr>
              <a:t>p2</a:t>
            </a: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p2</a:t>
            </a:r>
            <a:r>
              <a:rPr lang="en-US" sz="2000" dirty="0">
                <a:solidFill>
                  <a:srgbClr val="000000"/>
                </a:solidFill>
                <a:latin typeface="Consolas" panose="020B0609020204030204" pitchFamily="49" charset="0"/>
              </a:rPr>
              <a:t> = temp;</a:t>
            </a:r>
          </a:p>
          <a:p>
            <a:pPr>
              <a:defRPr/>
            </a:pPr>
            <a:r>
              <a:rPr lang="en-US" sz="2000" dirty="0">
                <a:solidFill>
                  <a:srgbClr val="000000"/>
                </a:solidFill>
                <a:latin typeface="Consolas" panose="020B0609020204030204" pitchFamily="49" charset="0"/>
              </a:rPr>
              <a:t>}</a:t>
            </a:r>
            <a:endParaRPr lang="en-US" sz="2000" dirty="0">
              <a:solidFill>
                <a:prstClr val="black"/>
              </a:solidFill>
            </a:endParaRPr>
          </a:p>
        </p:txBody>
      </p:sp>
      <p:sp>
        <p:nvSpPr>
          <p:cNvPr id="6" name="TextBox 5">
            <a:extLst>
              <a:ext uri="{FF2B5EF4-FFF2-40B4-BE49-F238E27FC236}">
                <a16:creationId xmlns:a16="http://schemas.microsoft.com/office/drawing/2014/main" id="{4C58997D-28FA-4BEC-88D8-613C900F6F9F}"/>
              </a:ext>
            </a:extLst>
          </p:cNvPr>
          <p:cNvSpPr txBox="1"/>
          <p:nvPr/>
        </p:nvSpPr>
        <p:spPr>
          <a:xfrm>
            <a:off x="858701" y="3713890"/>
            <a:ext cx="4109335" cy="2573134"/>
          </a:xfrm>
          <a:prstGeom prst="rect">
            <a:avLst/>
          </a:prstGeom>
          <a:noFill/>
          <a:ln>
            <a:solidFill>
              <a:schemeClr val="tx1"/>
            </a:solidFill>
          </a:ln>
        </p:spPr>
        <p:txBody>
          <a:bodyPr wrap="square" rtlCol="0">
            <a:normAutofit/>
          </a:bodyPr>
          <a:lstStyle/>
          <a:p>
            <a:pPr>
              <a:defRPr/>
            </a:pPr>
            <a:r>
              <a:rPr lang="en-US" sz="2000" dirty="0">
                <a:solidFill>
                  <a:srgbClr val="008000"/>
                </a:solidFill>
                <a:latin typeface="Consolas" panose="020B0609020204030204" pitchFamily="49" charset="0"/>
              </a:rPr>
              <a:t>// Swap two variables using </a:t>
            </a:r>
          </a:p>
          <a:p>
            <a:pPr>
              <a:defRPr/>
            </a:pPr>
            <a:endParaRPr lang="en-US" sz="2000" dirty="0">
              <a:solidFill>
                <a:srgbClr val="000000"/>
              </a:solidFill>
              <a:latin typeface="Consolas" panose="020B0609020204030204" pitchFamily="49" charset="0"/>
            </a:endParaRPr>
          </a:p>
          <a:p>
            <a:pPr>
              <a:defRPr/>
            </a:pPr>
            <a:r>
              <a:rPr lang="pt-BR" sz="2000" dirty="0">
                <a:solidFill>
                  <a:srgbClr val="0000FF"/>
                </a:solidFill>
                <a:latin typeface="Consolas" panose="020B0609020204030204" pitchFamily="49" charset="0"/>
              </a:rPr>
              <a:t>void</a:t>
            </a:r>
            <a:r>
              <a:rPr lang="pt-BR" sz="2000" dirty="0">
                <a:solidFill>
                  <a:srgbClr val="000000"/>
                </a:solidFill>
                <a:latin typeface="Consolas" panose="020B0609020204030204" pitchFamily="49" charset="0"/>
              </a:rPr>
              <a:t> swap2(</a:t>
            </a:r>
            <a:r>
              <a:rPr lang="pt-BR" sz="2000" dirty="0">
                <a:solidFill>
                  <a:srgbClr val="0000FF"/>
                </a:solidFill>
                <a:latin typeface="Consolas" panose="020B0609020204030204" pitchFamily="49" charset="0"/>
              </a:rPr>
              <a:t>int</a:t>
            </a:r>
            <a:r>
              <a:rPr lang="pt-BR" sz="2000" dirty="0">
                <a:solidFill>
                  <a:srgbClr val="000000"/>
                </a:solidFill>
                <a:latin typeface="Consolas" panose="020B0609020204030204" pitchFamily="49" charset="0"/>
              </a:rPr>
              <a:t>&amp; </a:t>
            </a:r>
            <a:r>
              <a:rPr lang="pt-BR" sz="2000" dirty="0">
                <a:solidFill>
                  <a:srgbClr val="808080"/>
                </a:solidFill>
                <a:latin typeface="Consolas" panose="020B0609020204030204" pitchFamily="49" charset="0"/>
              </a:rPr>
              <a:t>n1</a:t>
            </a:r>
            <a:r>
              <a:rPr lang="pt-BR" sz="2000" dirty="0">
                <a:solidFill>
                  <a:srgbClr val="000000"/>
                </a:solidFill>
                <a:latin typeface="Consolas" panose="020B0609020204030204" pitchFamily="49" charset="0"/>
              </a:rPr>
              <a:t>, </a:t>
            </a:r>
            <a:r>
              <a:rPr lang="pt-BR" sz="2000" dirty="0">
                <a:solidFill>
                  <a:srgbClr val="0000FF"/>
                </a:solidFill>
                <a:latin typeface="Consolas" panose="020B0609020204030204" pitchFamily="49" charset="0"/>
              </a:rPr>
              <a:t>int</a:t>
            </a:r>
            <a:r>
              <a:rPr lang="pt-BR" sz="2000" dirty="0">
                <a:solidFill>
                  <a:srgbClr val="000000"/>
                </a:solidFill>
                <a:latin typeface="Consolas" panose="020B0609020204030204" pitchFamily="49" charset="0"/>
              </a:rPr>
              <a:t>&amp; </a:t>
            </a:r>
            <a:r>
              <a:rPr lang="pt-BR" sz="2000" dirty="0">
                <a:solidFill>
                  <a:srgbClr val="808080"/>
                </a:solidFill>
                <a:latin typeface="Consolas" panose="020B0609020204030204" pitchFamily="49" charset="0"/>
              </a:rPr>
              <a:t>n2</a:t>
            </a:r>
            <a:r>
              <a:rPr lang="pt-BR"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temp = </a:t>
            </a:r>
            <a:r>
              <a:rPr lang="en-US" sz="2000" dirty="0">
                <a:solidFill>
                  <a:srgbClr val="808080"/>
                </a:solidFill>
                <a:latin typeface="Consolas" panose="020B0609020204030204" pitchFamily="49" charset="0"/>
              </a:rPr>
              <a:t>n1</a:t>
            </a: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n1</a:t>
            </a:r>
            <a:r>
              <a:rPr lang="en-US" sz="2000" dirty="0">
                <a:solidFill>
                  <a:srgbClr val="000000"/>
                </a:solidFill>
                <a:latin typeface="Consolas" panose="020B0609020204030204" pitchFamily="49" charset="0"/>
              </a:rPr>
              <a:t> = </a:t>
            </a:r>
            <a:r>
              <a:rPr lang="en-US" sz="2000" dirty="0">
                <a:solidFill>
                  <a:srgbClr val="808080"/>
                </a:solidFill>
                <a:latin typeface="Consolas" panose="020B0609020204030204" pitchFamily="49" charset="0"/>
              </a:rPr>
              <a:t>n2</a:t>
            </a: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n2</a:t>
            </a:r>
            <a:r>
              <a:rPr lang="en-US" sz="2000" dirty="0">
                <a:solidFill>
                  <a:srgbClr val="000000"/>
                </a:solidFill>
                <a:latin typeface="Consolas" panose="020B0609020204030204" pitchFamily="49" charset="0"/>
              </a:rPr>
              <a:t> = temp;</a:t>
            </a:r>
          </a:p>
          <a:p>
            <a:pPr>
              <a:defRPr/>
            </a:pPr>
            <a:r>
              <a:rPr lang="en-US" sz="2000" dirty="0">
                <a:solidFill>
                  <a:srgbClr val="000000"/>
                </a:solidFill>
                <a:latin typeface="Consolas" panose="020B0609020204030204" pitchFamily="49" charset="0"/>
              </a:rPr>
              <a:t>}</a:t>
            </a:r>
          </a:p>
        </p:txBody>
      </p:sp>
      <p:sp>
        <p:nvSpPr>
          <p:cNvPr id="8" name="Rectangle 7">
            <a:extLst>
              <a:ext uri="{FF2B5EF4-FFF2-40B4-BE49-F238E27FC236}">
                <a16:creationId xmlns:a16="http://schemas.microsoft.com/office/drawing/2014/main" id="{186494A8-0D46-40C8-BEA9-61E4277EB6E3}"/>
              </a:ext>
            </a:extLst>
          </p:cNvPr>
          <p:cNvSpPr/>
          <p:nvPr/>
        </p:nvSpPr>
        <p:spPr>
          <a:xfrm>
            <a:off x="2337447" y="-108087"/>
            <a:ext cx="7010894" cy="646331"/>
          </a:xfrm>
          <a:prstGeom prst="rect">
            <a:avLst/>
          </a:prstGeom>
        </p:spPr>
        <p:txBody>
          <a:bodyPr wrap="none">
            <a:spAutoFit/>
          </a:bodyPr>
          <a:lstStyle/>
          <a:p>
            <a:pPr marL="12700" eaLnBrk="1" hangingPunct="1">
              <a:spcBef>
                <a:spcPts val="100"/>
              </a:spcBef>
              <a:defRPr/>
            </a:pPr>
            <a:r>
              <a:rPr lang="en-US" altLang="en-US" sz="3600" b="1" spc="-10" dirty="0">
                <a:solidFill>
                  <a:srgbClr val="0070C0"/>
                </a:solidFill>
                <a:latin typeface="Arial"/>
                <a:ea typeface="+mj-ea"/>
                <a:cs typeface="Arial"/>
              </a:rPr>
              <a:t>Which one should work? Why?</a:t>
            </a:r>
            <a:endParaRPr lang="en-US" sz="3600" b="1" spc="-10" dirty="0">
              <a:solidFill>
                <a:srgbClr val="0070C0"/>
              </a:solidFill>
              <a:latin typeface="Arial"/>
              <a:ea typeface="+mj-ea"/>
              <a:cs typeface="Arial"/>
            </a:endParaRPr>
          </a:p>
        </p:txBody>
      </p:sp>
      <p:sp>
        <p:nvSpPr>
          <p:cNvPr id="15" name="TextBox 14">
            <a:extLst>
              <a:ext uri="{FF2B5EF4-FFF2-40B4-BE49-F238E27FC236}">
                <a16:creationId xmlns:a16="http://schemas.microsoft.com/office/drawing/2014/main" id="{1D66DEF9-730E-43A1-973D-C501EAF988BD}"/>
              </a:ext>
            </a:extLst>
          </p:cNvPr>
          <p:cNvSpPr txBox="1"/>
          <p:nvPr/>
        </p:nvSpPr>
        <p:spPr>
          <a:xfrm>
            <a:off x="858701" y="885033"/>
            <a:ext cx="4109335" cy="2573134"/>
          </a:xfrm>
          <a:prstGeom prst="rect">
            <a:avLst/>
          </a:prstGeom>
          <a:solidFill>
            <a:schemeClr val="bg1"/>
          </a:solidFill>
          <a:ln>
            <a:solidFill>
              <a:schemeClr val="tx1"/>
            </a:solidFill>
          </a:ln>
        </p:spPr>
        <p:txBody>
          <a:bodyPr wrap="square" rtlCol="0">
            <a:normAutofit/>
          </a:bodyPr>
          <a:lstStyle/>
          <a:p>
            <a:pPr>
              <a:defRPr/>
            </a:pPr>
            <a:r>
              <a:rPr lang="en-US" sz="2000" dirty="0">
                <a:solidFill>
                  <a:srgbClr val="008000"/>
                </a:solidFill>
                <a:latin typeface="Consolas" panose="020B0609020204030204" pitchFamily="49" charset="0"/>
              </a:rPr>
              <a:t>// Swap two variables using</a:t>
            </a:r>
          </a:p>
          <a:p>
            <a:pPr>
              <a:defRPr/>
            </a:pPr>
            <a:r>
              <a:rPr lang="en-US" sz="2000" dirty="0">
                <a:solidFill>
                  <a:srgbClr val="008000"/>
                </a:solidFill>
                <a:latin typeface="Consolas" panose="020B0609020204030204" pitchFamily="49" charset="0"/>
              </a:rPr>
              <a:t>// pass-by-value</a:t>
            </a:r>
            <a:endParaRPr lang="en-US" sz="2000" dirty="0">
              <a:solidFill>
                <a:srgbClr val="000000"/>
              </a:solidFill>
              <a:latin typeface="Consolas" panose="020B0609020204030204" pitchFamily="49" charset="0"/>
            </a:endParaRPr>
          </a:p>
          <a:p>
            <a:pPr>
              <a:defRPr/>
            </a:pPr>
            <a:r>
              <a:rPr lang="pt-BR" sz="2000" dirty="0">
                <a:solidFill>
                  <a:srgbClr val="0000FF"/>
                </a:solidFill>
                <a:latin typeface="Consolas" panose="020B0609020204030204" pitchFamily="49" charset="0"/>
              </a:rPr>
              <a:t>void</a:t>
            </a:r>
            <a:r>
              <a:rPr lang="pt-BR" sz="2000" dirty="0">
                <a:solidFill>
                  <a:srgbClr val="000000"/>
                </a:solidFill>
                <a:latin typeface="Consolas" panose="020B0609020204030204" pitchFamily="49" charset="0"/>
              </a:rPr>
              <a:t> swap1(</a:t>
            </a:r>
            <a:r>
              <a:rPr lang="pt-BR" sz="2000" dirty="0">
                <a:solidFill>
                  <a:srgbClr val="0000FF"/>
                </a:solidFill>
                <a:latin typeface="Consolas" panose="020B0609020204030204" pitchFamily="49" charset="0"/>
              </a:rPr>
              <a:t>int</a:t>
            </a:r>
            <a:r>
              <a:rPr lang="pt-BR" sz="2000" dirty="0">
                <a:solidFill>
                  <a:srgbClr val="000000"/>
                </a:solidFill>
                <a:latin typeface="Consolas" panose="020B0609020204030204" pitchFamily="49" charset="0"/>
              </a:rPr>
              <a:t> </a:t>
            </a:r>
            <a:r>
              <a:rPr lang="pt-BR" sz="2000" dirty="0">
                <a:solidFill>
                  <a:srgbClr val="808080"/>
                </a:solidFill>
                <a:latin typeface="Consolas" panose="020B0609020204030204" pitchFamily="49" charset="0"/>
              </a:rPr>
              <a:t>n1</a:t>
            </a:r>
            <a:r>
              <a:rPr lang="pt-BR" sz="2000" dirty="0">
                <a:solidFill>
                  <a:srgbClr val="000000"/>
                </a:solidFill>
                <a:latin typeface="Consolas" panose="020B0609020204030204" pitchFamily="49" charset="0"/>
              </a:rPr>
              <a:t>, </a:t>
            </a:r>
            <a:r>
              <a:rPr lang="pt-BR" sz="2000" dirty="0">
                <a:solidFill>
                  <a:srgbClr val="0000FF"/>
                </a:solidFill>
                <a:latin typeface="Consolas" panose="020B0609020204030204" pitchFamily="49" charset="0"/>
              </a:rPr>
              <a:t>int</a:t>
            </a:r>
            <a:r>
              <a:rPr lang="pt-BR" sz="2000" dirty="0">
                <a:solidFill>
                  <a:srgbClr val="000000"/>
                </a:solidFill>
                <a:latin typeface="Consolas" panose="020B0609020204030204" pitchFamily="49" charset="0"/>
              </a:rPr>
              <a:t> </a:t>
            </a:r>
            <a:r>
              <a:rPr lang="pt-BR" sz="2000" dirty="0">
                <a:solidFill>
                  <a:srgbClr val="808080"/>
                </a:solidFill>
                <a:latin typeface="Consolas" panose="020B0609020204030204" pitchFamily="49" charset="0"/>
              </a:rPr>
              <a:t>n2</a:t>
            </a:r>
            <a:r>
              <a:rPr lang="pt-BR"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temp = </a:t>
            </a:r>
            <a:r>
              <a:rPr lang="en-US" sz="2000" dirty="0">
                <a:solidFill>
                  <a:srgbClr val="808080"/>
                </a:solidFill>
                <a:latin typeface="Consolas" panose="020B0609020204030204" pitchFamily="49" charset="0"/>
              </a:rPr>
              <a:t>n1</a:t>
            </a: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n1</a:t>
            </a:r>
            <a:r>
              <a:rPr lang="en-US" sz="2000" dirty="0">
                <a:solidFill>
                  <a:srgbClr val="000000"/>
                </a:solidFill>
                <a:latin typeface="Consolas" panose="020B0609020204030204" pitchFamily="49" charset="0"/>
              </a:rPr>
              <a:t> = </a:t>
            </a:r>
            <a:r>
              <a:rPr lang="en-US" sz="2000" dirty="0">
                <a:solidFill>
                  <a:srgbClr val="808080"/>
                </a:solidFill>
                <a:latin typeface="Consolas" panose="020B0609020204030204" pitchFamily="49" charset="0"/>
              </a:rPr>
              <a:t>n2</a:t>
            </a: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n2</a:t>
            </a:r>
            <a:r>
              <a:rPr lang="en-US" sz="2000" dirty="0">
                <a:solidFill>
                  <a:srgbClr val="000000"/>
                </a:solidFill>
                <a:latin typeface="Consolas" panose="020B0609020204030204" pitchFamily="49" charset="0"/>
              </a:rPr>
              <a:t> = temp;</a:t>
            </a:r>
          </a:p>
          <a:p>
            <a:pPr>
              <a:defRPr/>
            </a:pPr>
            <a:r>
              <a:rPr lang="en-US" sz="2000" dirty="0">
                <a:solidFill>
                  <a:srgbClr val="000000"/>
                </a:solidFill>
                <a:latin typeface="Consolas" panose="020B0609020204030204" pitchFamily="49" charset="0"/>
              </a:rPr>
              <a:t>}</a:t>
            </a:r>
            <a:endParaRPr lang="en-US" sz="2000" dirty="0">
              <a:solidFill>
                <a:prstClr val="black"/>
              </a:solidFill>
            </a:endParaRPr>
          </a:p>
        </p:txBody>
      </p:sp>
      <p:sp>
        <p:nvSpPr>
          <p:cNvPr id="16" name="TextBox 15">
            <a:extLst>
              <a:ext uri="{FF2B5EF4-FFF2-40B4-BE49-F238E27FC236}">
                <a16:creationId xmlns:a16="http://schemas.microsoft.com/office/drawing/2014/main" id="{1A23D1B0-60FA-4B84-A5BE-063674EA06F0}"/>
              </a:ext>
            </a:extLst>
          </p:cNvPr>
          <p:cNvSpPr txBox="1"/>
          <p:nvPr/>
        </p:nvSpPr>
        <p:spPr>
          <a:xfrm>
            <a:off x="858701" y="3713890"/>
            <a:ext cx="4109335" cy="2573134"/>
          </a:xfrm>
          <a:prstGeom prst="rect">
            <a:avLst/>
          </a:prstGeom>
          <a:solidFill>
            <a:schemeClr val="bg1"/>
          </a:solidFill>
          <a:ln>
            <a:solidFill>
              <a:schemeClr val="tx1"/>
            </a:solidFill>
          </a:ln>
        </p:spPr>
        <p:txBody>
          <a:bodyPr wrap="square" rtlCol="0">
            <a:normAutofit/>
          </a:bodyPr>
          <a:lstStyle/>
          <a:p>
            <a:pPr>
              <a:defRPr/>
            </a:pPr>
            <a:r>
              <a:rPr lang="en-US" sz="2000" dirty="0">
                <a:solidFill>
                  <a:srgbClr val="008000"/>
                </a:solidFill>
                <a:latin typeface="Consolas" panose="020B0609020204030204" pitchFamily="49" charset="0"/>
              </a:rPr>
              <a:t>// Swap two variables using </a:t>
            </a:r>
          </a:p>
          <a:p>
            <a:pPr>
              <a:defRPr/>
            </a:pPr>
            <a:r>
              <a:rPr lang="en-US" sz="2000" dirty="0">
                <a:solidFill>
                  <a:srgbClr val="008000"/>
                </a:solidFill>
                <a:latin typeface="Consolas" panose="020B0609020204030204" pitchFamily="49" charset="0"/>
              </a:rPr>
              <a:t>// pass-by-reference</a:t>
            </a:r>
            <a:endParaRPr lang="en-US" sz="2000" dirty="0">
              <a:solidFill>
                <a:srgbClr val="000000"/>
              </a:solidFill>
              <a:latin typeface="Consolas" panose="020B0609020204030204" pitchFamily="49" charset="0"/>
            </a:endParaRPr>
          </a:p>
          <a:p>
            <a:pPr>
              <a:defRPr/>
            </a:pPr>
            <a:r>
              <a:rPr lang="pt-BR" sz="2000" dirty="0">
                <a:solidFill>
                  <a:srgbClr val="0000FF"/>
                </a:solidFill>
                <a:latin typeface="Consolas" panose="020B0609020204030204" pitchFamily="49" charset="0"/>
              </a:rPr>
              <a:t>void</a:t>
            </a:r>
            <a:r>
              <a:rPr lang="pt-BR" sz="2000" dirty="0">
                <a:solidFill>
                  <a:srgbClr val="000000"/>
                </a:solidFill>
                <a:latin typeface="Consolas" panose="020B0609020204030204" pitchFamily="49" charset="0"/>
              </a:rPr>
              <a:t> swap2(</a:t>
            </a:r>
            <a:r>
              <a:rPr lang="pt-BR" sz="2000" dirty="0">
                <a:solidFill>
                  <a:srgbClr val="0000FF"/>
                </a:solidFill>
                <a:latin typeface="Consolas" panose="020B0609020204030204" pitchFamily="49" charset="0"/>
              </a:rPr>
              <a:t>int</a:t>
            </a:r>
            <a:r>
              <a:rPr lang="pt-BR" sz="2000" dirty="0">
                <a:solidFill>
                  <a:srgbClr val="000000"/>
                </a:solidFill>
                <a:latin typeface="Consolas" panose="020B0609020204030204" pitchFamily="49" charset="0"/>
              </a:rPr>
              <a:t>&amp; </a:t>
            </a:r>
            <a:r>
              <a:rPr lang="pt-BR" sz="2000" dirty="0">
                <a:solidFill>
                  <a:srgbClr val="808080"/>
                </a:solidFill>
                <a:latin typeface="Consolas" panose="020B0609020204030204" pitchFamily="49" charset="0"/>
              </a:rPr>
              <a:t>n1</a:t>
            </a:r>
            <a:r>
              <a:rPr lang="pt-BR" sz="2000" dirty="0">
                <a:solidFill>
                  <a:srgbClr val="000000"/>
                </a:solidFill>
                <a:latin typeface="Consolas" panose="020B0609020204030204" pitchFamily="49" charset="0"/>
              </a:rPr>
              <a:t>, </a:t>
            </a:r>
            <a:r>
              <a:rPr lang="pt-BR" sz="2000" dirty="0">
                <a:solidFill>
                  <a:srgbClr val="0000FF"/>
                </a:solidFill>
                <a:latin typeface="Consolas" panose="020B0609020204030204" pitchFamily="49" charset="0"/>
              </a:rPr>
              <a:t>int</a:t>
            </a:r>
            <a:r>
              <a:rPr lang="pt-BR" sz="2000" dirty="0">
                <a:solidFill>
                  <a:srgbClr val="000000"/>
                </a:solidFill>
                <a:latin typeface="Consolas" panose="020B0609020204030204" pitchFamily="49" charset="0"/>
              </a:rPr>
              <a:t>&amp; </a:t>
            </a:r>
            <a:r>
              <a:rPr lang="pt-BR" sz="2000" dirty="0">
                <a:solidFill>
                  <a:srgbClr val="808080"/>
                </a:solidFill>
                <a:latin typeface="Consolas" panose="020B0609020204030204" pitchFamily="49" charset="0"/>
              </a:rPr>
              <a:t>n2</a:t>
            </a:r>
            <a:r>
              <a:rPr lang="pt-BR"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temp = </a:t>
            </a:r>
            <a:r>
              <a:rPr lang="en-US" sz="2000" dirty="0">
                <a:solidFill>
                  <a:srgbClr val="808080"/>
                </a:solidFill>
                <a:latin typeface="Consolas" panose="020B0609020204030204" pitchFamily="49" charset="0"/>
              </a:rPr>
              <a:t>n1</a:t>
            </a: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n1</a:t>
            </a:r>
            <a:r>
              <a:rPr lang="en-US" sz="2000" dirty="0">
                <a:solidFill>
                  <a:srgbClr val="000000"/>
                </a:solidFill>
                <a:latin typeface="Consolas" panose="020B0609020204030204" pitchFamily="49" charset="0"/>
              </a:rPr>
              <a:t> = </a:t>
            </a:r>
            <a:r>
              <a:rPr lang="en-US" sz="2000" dirty="0">
                <a:solidFill>
                  <a:srgbClr val="808080"/>
                </a:solidFill>
                <a:latin typeface="Consolas" panose="020B0609020204030204" pitchFamily="49" charset="0"/>
              </a:rPr>
              <a:t>n2</a:t>
            </a: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n2</a:t>
            </a:r>
            <a:r>
              <a:rPr lang="en-US" sz="2000" dirty="0">
                <a:solidFill>
                  <a:srgbClr val="000000"/>
                </a:solidFill>
                <a:latin typeface="Consolas" panose="020B0609020204030204" pitchFamily="49" charset="0"/>
              </a:rPr>
              <a:t> = temp;</a:t>
            </a:r>
          </a:p>
          <a:p>
            <a:pPr>
              <a:defRPr/>
            </a:pPr>
            <a:r>
              <a:rPr lang="en-US" sz="2000" dirty="0">
                <a:solidFill>
                  <a:srgbClr val="000000"/>
                </a:solidFill>
                <a:latin typeface="Consolas" panose="020B0609020204030204" pitchFamily="49" charset="0"/>
              </a:rPr>
              <a:t>}</a:t>
            </a:r>
          </a:p>
        </p:txBody>
      </p:sp>
      <p:sp>
        <p:nvSpPr>
          <p:cNvPr id="18" name="TextBox 17">
            <a:extLst>
              <a:ext uri="{FF2B5EF4-FFF2-40B4-BE49-F238E27FC236}">
                <a16:creationId xmlns:a16="http://schemas.microsoft.com/office/drawing/2014/main" id="{65CCE40F-D580-410E-8B35-F0B675469DC3}"/>
              </a:ext>
            </a:extLst>
          </p:cNvPr>
          <p:cNvSpPr txBox="1"/>
          <p:nvPr/>
        </p:nvSpPr>
        <p:spPr>
          <a:xfrm>
            <a:off x="5682691" y="883878"/>
            <a:ext cx="4680485" cy="2573134"/>
          </a:xfrm>
          <a:prstGeom prst="rect">
            <a:avLst/>
          </a:prstGeom>
          <a:noFill/>
          <a:ln>
            <a:solidFill>
              <a:schemeClr val="tx1"/>
            </a:solidFill>
          </a:ln>
        </p:spPr>
        <p:txBody>
          <a:bodyPr wrap="square" rtlCol="0">
            <a:normAutofit/>
          </a:bodyPr>
          <a:lstStyle/>
          <a:p>
            <a:pPr>
              <a:defRPr/>
            </a:pPr>
            <a:r>
              <a:rPr lang="en-US" sz="2000" dirty="0">
                <a:solidFill>
                  <a:srgbClr val="008000"/>
                </a:solidFill>
                <a:latin typeface="Consolas" panose="020B0609020204030204" pitchFamily="49" charset="0"/>
              </a:rPr>
              <a:t>// Swap two variables using</a:t>
            </a:r>
          </a:p>
          <a:p>
            <a:pPr>
              <a:defRPr/>
            </a:pPr>
            <a:r>
              <a:rPr lang="en-US" sz="2000" dirty="0">
                <a:solidFill>
                  <a:srgbClr val="008000"/>
                </a:solidFill>
                <a:latin typeface="Consolas" panose="020B0609020204030204" pitchFamily="49" charset="0"/>
              </a:rPr>
              <a:t>// pass by pointers</a:t>
            </a:r>
            <a:endParaRPr lang="en-US" sz="2000" dirty="0">
              <a:solidFill>
                <a:srgbClr val="000000"/>
              </a:solidFill>
              <a:latin typeface="Consolas" panose="020B0609020204030204" pitchFamily="49" charset="0"/>
            </a:endParaRPr>
          </a:p>
          <a:p>
            <a:pPr>
              <a:defRPr/>
            </a:pPr>
            <a:r>
              <a:rPr lang="en-US" sz="2000" dirty="0">
                <a:solidFill>
                  <a:srgbClr val="0000FF"/>
                </a:solidFill>
                <a:latin typeface="Consolas" panose="020B0609020204030204" pitchFamily="49" charset="0"/>
              </a:rPr>
              <a:t>void</a:t>
            </a:r>
            <a:r>
              <a:rPr lang="en-US" sz="2000" dirty="0">
                <a:solidFill>
                  <a:srgbClr val="000000"/>
                </a:solidFill>
                <a:latin typeface="Consolas" panose="020B0609020204030204" pitchFamily="49" charset="0"/>
              </a:rPr>
              <a:t> swap3(</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p1</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p2</a:t>
            </a: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temp = *</a:t>
            </a:r>
            <a:r>
              <a:rPr lang="en-US" sz="2000" dirty="0">
                <a:solidFill>
                  <a:srgbClr val="808080"/>
                </a:solidFill>
                <a:latin typeface="Consolas" panose="020B0609020204030204" pitchFamily="49" charset="0"/>
              </a:rPr>
              <a:t>p1</a:t>
            </a: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p1</a:t>
            </a:r>
            <a:r>
              <a:rPr lang="en-US" sz="2000" dirty="0">
                <a:solidFill>
                  <a:srgbClr val="000000"/>
                </a:solidFill>
                <a:latin typeface="Consolas" panose="020B0609020204030204" pitchFamily="49" charset="0"/>
              </a:rPr>
              <a:t> = *</a:t>
            </a:r>
            <a:r>
              <a:rPr lang="en-US" sz="2000" dirty="0">
                <a:solidFill>
                  <a:srgbClr val="808080"/>
                </a:solidFill>
                <a:latin typeface="Consolas" panose="020B0609020204030204" pitchFamily="49" charset="0"/>
              </a:rPr>
              <a:t>p2</a:t>
            </a: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p2</a:t>
            </a:r>
            <a:r>
              <a:rPr lang="en-US" sz="2000" dirty="0">
                <a:solidFill>
                  <a:srgbClr val="000000"/>
                </a:solidFill>
                <a:latin typeface="Consolas" panose="020B0609020204030204" pitchFamily="49" charset="0"/>
              </a:rPr>
              <a:t> = temp;</a:t>
            </a:r>
          </a:p>
          <a:p>
            <a:pPr>
              <a:defRPr/>
            </a:pPr>
            <a:r>
              <a:rPr lang="en-US" sz="2000" dirty="0">
                <a:solidFill>
                  <a:srgbClr val="000000"/>
                </a:solidFill>
                <a:latin typeface="Consolas" panose="020B0609020204030204" pitchFamily="49" charset="0"/>
              </a:rPr>
              <a:t>}</a:t>
            </a:r>
            <a:endParaRPr lang="en-US" sz="2000" dirty="0">
              <a:solidFill>
                <a:prstClr val="black"/>
              </a:solidFill>
            </a:endParaRPr>
          </a:p>
        </p:txBody>
      </p:sp>
      <p:pic>
        <p:nvPicPr>
          <p:cNvPr id="10" name="Graphic 9" descr="Checkmark">
            <a:extLst>
              <a:ext uri="{FF2B5EF4-FFF2-40B4-BE49-F238E27FC236}">
                <a16:creationId xmlns:a16="http://schemas.microsoft.com/office/drawing/2014/main" id="{237E39ED-2691-4D61-B802-CAD17DE6DDA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11243" y="5641460"/>
            <a:ext cx="914400" cy="914400"/>
          </a:xfrm>
          <a:prstGeom prst="rect">
            <a:avLst/>
          </a:prstGeom>
        </p:spPr>
      </p:pic>
      <p:pic>
        <p:nvPicPr>
          <p:cNvPr id="12" name="Graphic 11" descr="Close">
            <a:extLst>
              <a:ext uri="{FF2B5EF4-FFF2-40B4-BE49-F238E27FC236}">
                <a16:creationId xmlns:a16="http://schemas.microsoft.com/office/drawing/2014/main" id="{9CA3AE99-B295-49D1-BB5F-C32F3DE09327}"/>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11243" y="2811448"/>
            <a:ext cx="914400" cy="914400"/>
          </a:xfrm>
          <a:prstGeom prst="rect">
            <a:avLst/>
          </a:prstGeom>
        </p:spPr>
      </p:pic>
      <p:pic>
        <p:nvPicPr>
          <p:cNvPr id="14" name="Graphic 13" descr="Checkmark">
            <a:extLst>
              <a:ext uri="{FF2B5EF4-FFF2-40B4-BE49-F238E27FC236}">
                <a16:creationId xmlns:a16="http://schemas.microsoft.com/office/drawing/2014/main" id="{46CFA81B-4BAB-43B9-A917-4F6845BA347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41352" y="2805253"/>
            <a:ext cx="914400" cy="914400"/>
          </a:xfrm>
          <a:prstGeom prst="rect">
            <a:avLst/>
          </a:prstGeom>
        </p:spPr>
      </p:pic>
      <p:sp>
        <p:nvSpPr>
          <p:cNvPr id="2" name="Slide Number Placeholder 1"/>
          <p:cNvSpPr>
            <a:spLocks noGrp="1"/>
          </p:cNvSpPr>
          <p:nvPr>
            <p:ph type="sldNum" sz="quarter" idx="12"/>
          </p:nvPr>
        </p:nvSpPr>
        <p:spPr/>
        <p:txBody>
          <a:bodyPr/>
          <a:lstStyle/>
          <a:p>
            <a:fld id="{5C5AE351-457C-4431-A86D-BC5A5A7DDEB3}" type="slidenum">
              <a:rPr lang="en-US" altLang="en-US" smtClean="0"/>
              <a:pPr/>
              <a:t>17</a:t>
            </a:fld>
            <a:endParaRPr lang="en-US" altLang="en-US"/>
          </a:p>
        </p:txBody>
      </p:sp>
    </p:spTree>
    <p:extLst>
      <p:ext uri="{BB962C8B-B14F-4D97-AF65-F5344CB8AC3E}">
        <p14:creationId xmlns:p14="http://schemas.microsoft.com/office/powerpoint/2010/main" val="158768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C012B8-7EE3-4089-876D-2FBFBAD5426F}"/>
              </a:ext>
            </a:extLst>
          </p:cNvPr>
          <p:cNvSpPr txBox="1"/>
          <p:nvPr/>
        </p:nvSpPr>
        <p:spPr>
          <a:xfrm>
            <a:off x="777421" y="558758"/>
            <a:ext cx="4109335" cy="2573134"/>
          </a:xfrm>
          <a:prstGeom prst="rect">
            <a:avLst/>
          </a:prstGeom>
          <a:noFill/>
          <a:ln>
            <a:solidFill>
              <a:schemeClr val="tx1"/>
            </a:solidFill>
          </a:ln>
        </p:spPr>
        <p:txBody>
          <a:bodyPr wrap="square" rtlCol="0">
            <a:normAutofit/>
          </a:bodyPr>
          <a:lstStyle/>
          <a:p>
            <a:pPr>
              <a:defRPr/>
            </a:pPr>
            <a:r>
              <a:rPr lang="en-US" sz="2000" dirty="0">
                <a:solidFill>
                  <a:srgbClr val="008000"/>
                </a:solidFill>
                <a:latin typeface="Consolas" panose="020B0609020204030204" pitchFamily="49" charset="0"/>
              </a:rPr>
              <a:t>// Swap two variables using</a:t>
            </a:r>
          </a:p>
          <a:p>
            <a:pPr>
              <a:defRPr/>
            </a:pPr>
            <a:r>
              <a:rPr lang="en-US" sz="2000" dirty="0">
                <a:solidFill>
                  <a:srgbClr val="008000"/>
                </a:solidFill>
                <a:latin typeface="Consolas" panose="020B0609020204030204" pitchFamily="49" charset="0"/>
              </a:rPr>
              <a:t>// pass-by-value</a:t>
            </a:r>
            <a:endParaRPr lang="en-US" sz="2000" dirty="0">
              <a:solidFill>
                <a:srgbClr val="000000"/>
              </a:solidFill>
              <a:latin typeface="Consolas" panose="020B0609020204030204" pitchFamily="49" charset="0"/>
            </a:endParaRPr>
          </a:p>
          <a:p>
            <a:pPr>
              <a:defRPr/>
            </a:pPr>
            <a:r>
              <a:rPr lang="pt-BR" sz="2000" dirty="0">
                <a:solidFill>
                  <a:srgbClr val="0000FF"/>
                </a:solidFill>
                <a:latin typeface="Consolas" panose="020B0609020204030204" pitchFamily="49" charset="0"/>
              </a:rPr>
              <a:t>void</a:t>
            </a:r>
            <a:r>
              <a:rPr lang="pt-BR" sz="2000" dirty="0">
                <a:solidFill>
                  <a:srgbClr val="000000"/>
                </a:solidFill>
                <a:latin typeface="Consolas" panose="020B0609020204030204" pitchFamily="49" charset="0"/>
              </a:rPr>
              <a:t> swap1(</a:t>
            </a:r>
            <a:r>
              <a:rPr lang="pt-BR" sz="2000" dirty="0">
                <a:solidFill>
                  <a:srgbClr val="0000FF"/>
                </a:solidFill>
                <a:latin typeface="Consolas" panose="020B0609020204030204" pitchFamily="49" charset="0"/>
              </a:rPr>
              <a:t>int</a:t>
            </a:r>
            <a:r>
              <a:rPr lang="pt-BR" sz="2000" dirty="0">
                <a:solidFill>
                  <a:srgbClr val="000000"/>
                </a:solidFill>
                <a:latin typeface="Consolas" panose="020B0609020204030204" pitchFamily="49" charset="0"/>
              </a:rPr>
              <a:t> </a:t>
            </a:r>
            <a:r>
              <a:rPr lang="pt-BR" sz="2000" dirty="0">
                <a:solidFill>
                  <a:srgbClr val="808080"/>
                </a:solidFill>
                <a:latin typeface="Consolas" panose="020B0609020204030204" pitchFamily="49" charset="0"/>
              </a:rPr>
              <a:t>n1</a:t>
            </a:r>
            <a:r>
              <a:rPr lang="pt-BR" sz="2000" dirty="0">
                <a:solidFill>
                  <a:srgbClr val="000000"/>
                </a:solidFill>
                <a:latin typeface="Consolas" panose="020B0609020204030204" pitchFamily="49" charset="0"/>
              </a:rPr>
              <a:t>, </a:t>
            </a:r>
            <a:r>
              <a:rPr lang="pt-BR" sz="2000" dirty="0">
                <a:solidFill>
                  <a:srgbClr val="0000FF"/>
                </a:solidFill>
                <a:latin typeface="Consolas" panose="020B0609020204030204" pitchFamily="49" charset="0"/>
              </a:rPr>
              <a:t>int</a:t>
            </a:r>
            <a:r>
              <a:rPr lang="pt-BR" sz="2000" dirty="0">
                <a:solidFill>
                  <a:srgbClr val="000000"/>
                </a:solidFill>
                <a:latin typeface="Consolas" panose="020B0609020204030204" pitchFamily="49" charset="0"/>
              </a:rPr>
              <a:t> </a:t>
            </a:r>
            <a:r>
              <a:rPr lang="pt-BR" sz="2000" dirty="0">
                <a:solidFill>
                  <a:srgbClr val="808080"/>
                </a:solidFill>
                <a:latin typeface="Consolas" panose="020B0609020204030204" pitchFamily="49" charset="0"/>
              </a:rPr>
              <a:t>n2</a:t>
            </a:r>
            <a:r>
              <a:rPr lang="pt-BR"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temp = </a:t>
            </a:r>
            <a:r>
              <a:rPr lang="en-US" sz="2000" dirty="0">
                <a:solidFill>
                  <a:srgbClr val="808080"/>
                </a:solidFill>
                <a:latin typeface="Consolas" panose="020B0609020204030204" pitchFamily="49" charset="0"/>
              </a:rPr>
              <a:t>n1</a:t>
            </a: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n1</a:t>
            </a:r>
            <a:r>
              <a:rPr lang="en-US" sz="2000" dirty="0">
                <a:solidFill>
                  <a:srgbClr val="000000"/>
                </a:solidFill>
                <a:latin typeface="Consolas" panose="020B0609020204030204" pitchFamily="49" charset="0"/>
              </a:rPr>
              <a:t> = </a:t>
            </a:r>
            <a:r>
              <a:rPr lang="en-US" sz="2000" dirty="0">
                <a:solidFill>
                  <a:srgbClr val="808080"/>
                </a:solidFill>
                <a:latin typeface="Consolas" panose="020B0609020204030204" pitchFamily="49" charset="0"/>
              </a:rPr>
              <a:t>n2</a:t>
            </a: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n2</a:t>
            </a:r>
            <a:r>
              <a:rPr lang="en-US" sz="2000" dirty="0">
                <a:solidFill>
                  <a:srgbClr val="000000"/>
                </a:solidFill>
                <a:latin typeface="Consolas" panose="020B0609020204030204" pitchFamily="49" charset="0"/>
              </a:rPr>
              <a:t> = temp;</a:t>
            </a:r>
          </a:p>
          <a:p>
            <a:pPr>
              <a:defRPr/>
            </a:pPr>
            <a:r>
              <a:rPr lang="en-US" sz="2000" dirty="0">
                <a:solidFill>
                  <a:srgbClr val="000000"/>
                </a:solidFill>
                <a:latin typeface="Consolas" panose="020B0609020204030204" pitchFamily="49" charset="0"/>
              </a:rPr>
              <a:t>}</a:t>
            </a:r>
            <a:endParaRPr lang="en-US" sz="2000" dirty="0">
              <a:solidFill>
                <a:prstClr val="black"/>
              </a:solidFill>
            </a:endParaRPr>
          </a:p>
        </p:txBody>
      </p:sp>
      <p:sp>
        <p:nvSpPr>
          <p:cNvPr id="5" name="TextBox 4">
            <a:extLst>
              <a:ext uri="{FF2B5EF4-FFF2-40B4-BE49-F238E27FC236}">
                <a16:creationId xmlns:a16="http://schemas.microsoft.com/office/drawing/2014/main" id="{203E56A3-51E0-4AF7-AB29-69684BF3271A}"/>
              </a:ext>
            </a:extLst>
          </p:cNvPr>
          <p:cNvSpPr txBox="1"/>
          <p:nvPr/>
        </p:nvSpPr>
        <p:spPr>
          <a:xfrm>
            <a:off x="5001971" y="558758"/>
            <a:ext cx="4680485" cy="2573134"/>
          </a:xfrm>
          <a:prstGeom prst="rect">
            <a:avLst/>
          </a:prstGeom>
          <a:noFill/>
          <a:ln>
            <a:solidFill>
              <a:schemeClr val="tx1"/>
            </a:solidFill>
          </a:ln>
        </p:spPr>
        <p:txBody>
          <a:bodyPr wrap="square" rtlCol="0">
            <a:normAutofit/>
          </a:bodyPr>
          <a:lstStyle/>
          <a:p>
            <a:pPr>
              <a:defRPr/>
            </a:pPr>
            <a:r>
              <a:rPr lang="en-US" sz="2000" dirty="0">
                <a:solidFill>
                  <a:srgbClr val="008000"/>
                </a:solidFill>
                <a:latin typeface="Consolas" panose="020B0609020204030204" pitchFamily="49" charset="0"/>
              </a:rPr>
              <a:t>// Swap two variables using</a:t>
            </a:r>
          </a:p>
          <a:p>
            <a:pPr>
              <a:defRPr/>
            </a:pPr>
            <a:r>
              <a:rPr lang="en-US" sz="2000" dirty="0">
                <a:solidFill>
                  <a:srgbClr val="008000"/>
                </a:solidFill>
                <a:latin typeface="Consolas" panose="020B0609020204030204" pitchFamily="49" charset="0"/>
              </a:rPr>
              <a:t>// pass by pointers</a:t>
            </a:r>
            <a:endParaRPr lang="en-US" sz="2000" dirty="0">
              <a:solidFill>
                <a:srgbClr val="000000"/>
              </a:solidFill>
              <a:latin typeface="Consolas" panose="020B0609020204030204" pitchFamily="49" charset="0"/>
            </a:endParaRPr>
          </a:p>
          <a:p>
            <a:pPr>
              <a:defRPr/>
            </a:pPr>
            <a:r>
              <a:rPr lang="en-US" sz="2000" dirty="0">
                <a:solidFill>
                  <a:srgbClr val="0000FF"/>
                </a:solidFill>
                <a:latin typeface="Consolas" panose="020B0609020204030204" pitchFamily="49" charset="0"/>
              </a:rPr>
              <a:t>void</a:t>
            </a:r>
            <a:r>
              <a:rPr lang="en-US" sz="2000" dirty="0">
                <a:solidFill>
                  <a:srgbClr val="000000"/>
                </a:solidFill>
                <a:latin typeface="Consolas" panose="020B0609020204030204" pitchFamily="49" charset="0"/>
              </a:rPr>
              <a:t> swap3(</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p1</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p2</a:t>
            </a: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temp = *</a:t>
            </a:r>
            <a:r>
              <a:rPr lang="en-US" sz="2000" dirty="0">
                <a:solidFill>
                  <a:srgbClr val="808080"/>
                </a:solidFill>
                <a:latin typeface="Consolas" panose="020B0609020204030204" pitchFamily="49" charset="0"/>
              </a:rPr>
              <a:t>p1</a:t>
            </a: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p1</a:t>
            </a:r>
            <a:r>
              <a:rPr lang="en-US" sz="2000" dirty="0">
                <a:solidFill>
                  <a:srgbClr val="000000"/>
                </a:solidFill>
                <a:latin typeface="Consolas" panose="020B0609020204030204" pitchFamily="49" charset="0"/>
              </a:rPr>
              <a:t> = *</a:t>
            </a:r>
            <a:r>
              <a:rPr lang="en-US" sz="2000" dirty="0">
                <a:solidFill>
                  <a:srgbClr val="808080"/>
                </a:solidFill>
                <a:latin typeface="Consolas" panose="020B0609020204030204" pitchFamily="49" charset="0"/>
              </a:rPr>
              <a:t>p2</a:t>
            </a: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p2</a:t>
            </a:r>
            <a:r>
              <a:rPr lang="en-US" sz="2000" dirty="0">
                <a:solidFill>
                  <a:srgbClr val="000000"/>
                </a:solidFill>
                <a:latin typeface="Consolas" panose="020B0609020204030204" pitchFamily="49" charset="0"/>
              </a:rPr>
              <a:t> = temp;</a:t>
            </a:r>
          </a:p>
          <a:p>
            <a:pPr>
              <a:defRPr/>
            </a:pPr>
            <a:r>
              <a:rPr lang="en-US" sz="2000" dirty="0">
                <a:solidFill>
                  <a:srgbClr val="000000"/>
                </a:solidFill>
                <a:latin typeface="Consolas" panose="020B0609020204030204" pitchFamily="49" charset="0"/>
              </a:rPr>
              <a:t>}</a:t>
            </a:r>
            <a:endParaRPr lang="en-US" sz="2000" dirty="0">
              <a:solidFill>
                <a:prstClr val="black"/>
              </a:solidFill>
            </a:endParaRPr>
          </a:p>
        </p:txBody>
      </p:sp>
      <p:sp>
        <p:nvSpPr>
          <p:cNvPr id="6" name="TextBox 5">
            <a:extLst>
              <a:ext uri="{FF2B5EF4-FFF2-40B4-BE49-F238E27FC236}">
                <a16:creationId xmlns:a16="http://schemas.microsoft.com/office/drawing/2014/main" id="{4C58997D-28FA-4BEC-88D8-613C900F6F9F}"/>
              </a:ext>
            </a:extLst>
          </p:cNvPr>
          <p:cNvSpPr txBox="1"/>
          <p:nvPr/>
        </p:nvSpPr>
        <p:spPr>
          <a:xfrm>
            <a:off x="777421" y="3388770"/>
            <a:ext cx="4109335" cy="2573134"/>
          </a:xfrm>
          <a:prstGeom prst="rect">
            <a:avLst/>
          </a:prstGeom>
          <a:noFill/>
          <a:ln>
            <a:solidFill>
              <a:schemeClr val="tx1"/>
            </a:solidFill>
          </a:ln>
        </p:spPr>
        <p:txBody>
          <a:bodyPr wrap="square" rtlCol="0">
            <a:normAutofit/>
          </a:bodyPr>
          <a:lstStyle/>
          <a:p>
            <a:pPr>
              <a:defRPr/>
            </a:pPr>
            <a:r>
              <a:rPr lang="en-US" sz="2000" dirty="0">
                <a:solidFill>
                  <a:srgbClr val="008000"/>
                </a:solidFill>
                <a:latin typeface="Consolas" panose="020B0609020204030204" pitchFamily="49" charset="0"/>
              </a:rPr>
              <a:t>// Swap two variables using </a:t>
            </a:r>
          </a:p>
          <a:p>
            <a:pPr>
              <a:defRPr/>
            </a:pPr>
            <a:r>
              <a:rPr lang="en-US" sz="2000" dirty="0">
                <a:solidFill>
                  <a:srgbClr val="008000"/>
                </a:solidFill>
                <a:latin typeface="Consolas" panose="020B0609020204030204" pitchFamily="49" charset="0"/>
              </a:rPr>
              <a:t>// pass-by-reference</a:t>
            </a:r>
            <a:endParaRPr lang="en-US" sz="2000" dirty="0">
              <a:solidFill>
                <a:srgbClr val="000000"/>
              </a:solidFill>
              <a:latin typeface="Consolas" panose="020B0609020204030204" pitchFamily="49" charset="0"/>
            </a:endParaRPr>
          </a:p>
          <a:p>
            <a:pPr>
              <a:defRPr/>
            </a:pPr>
            <a:r>
              <a:rPr lang="pt-BR" sz="2000" dirty="0">
                <a:solidFill>
                  <a:srgbClr val="0000FF"/>
                </a:solidFill>
                <a:latin typeface="Consolas" panose="020B0609020204030204" pitchFamily="49" charset="0"/>
              </a:rPr>
              <a:t>void</a:t>
            </a:r>
            <a:r>
              <a:rPr lang="pt-BR" sz="2000" dirty="0">
                <a:solidFill>
                  <a:srgbClr val="000000"/>
                </a:solidFill>
                <a:latin typeface="Consolas" panose="020B0609020204030204" pitchFamily="49" charset="0"/>
              </a:rPr>
              <a:t> swap2(</a:t>
            </a:r>
            <a:r>
              <a:rPr lang="pt-BR" sz="2000" dirty="0">
                <a:solidFill>
                  <a:srgbClr val="0000FF"/>
                </a:solidFill>
                <a:latin typeface="Consolas" panose="020B0609020204030204" pitchFamily="49" charset="0"/>
              </a:rPr>
              <a:t>int</a:t>
            </a:r>
            <a:r>
              <a:rPr lang="pt-BR" sz="2000" dirty="0">
                <a:solidFill>
                  <a:srgbClr val="000000"/>
                </a:solidFill>
                <a:latin typeface="Consolas" panose="020B0609020204030204" pitchFamily="49" charset="0"/>
              </a:rPr>
              <a:t>&amp; </a:t>
            </a:r>
            <a:r>
              <a:rPr lang="pt-BR" sz="2000" dirty="0">
                <a:solidFill>
                  <a:srgbClr val="808080"/>
                </a:solidFill>
                <a:latin typeface="Consolas" panose="020B0609020204030204" pitchFamily="49" charset="0"/>
              </a:rPr>
              <a:t>n1</a:t>
            </a:r>
            <a:r>
              <a:rPr lang="pt-BR" sz="2000" dirty="0">
                <a:solidFill>
                  <a:srgbClr val="000000"/>
                </a:solidFill>
                <a:latin typeface="Consolas" panose="020B0609020204030204" pitchFamily="49" charset="0"/>
              </a:rPr>
              <a:t>, </a:t>
            </a:r>
            <a:r>
              <a:rPr lang="pt-BR" sz="2000" dirty="0">
                <a:solidFill>
                  <a:srgbClr val="0000FF"/>
                </a:solidFill>
                <a:latin typeface="Consolas" panose="020B0609020204030204" pitchFamily="49" charset="0"/>
              </a:rPr>
              <a:t>int</a:t>
            </a:r>
            <a:r>
              <a:rPr lang="pt-BR" sz="2000" dirty="0">
                <a:solidFill>
                  <a:srgbClr val="000000"/>
                </a:solidFill>
                <a:latin typeface="Consolas" panose="020B0609020204030204" pitchFamily="49" charset="0"/>
              </a:rPr>
              <a:t>&amp; </a:t>
            </a:r>
            <a:r>
              <a:rPr lang="pt-BR" sz="2000" dirty="0">
                <a:solidFill>
                  <a:srgbClr val="808080"/>
                </a:solidFill>
                <a:latin typeface="Consolas" panose="020B0609020204030204" pitchFamily="49" charset="0"/>
              </a:rPr>
              <a:t>n2</a:t>
            </a:r>
            <a:r>
              <a:rPr lang="pt-BR"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temp = </a:t>
            </a:r>
            <a:r>
              <a:rPr lang="en-US" sz="2000" dirty="0">
                <a:solidFill>
                  <a:srgbClr val="808080"/>
                </a:solidFill>
                <a:latin typeface="Consolas" panose="020B0609020204030204" pitchFamily="49" charset="0"/>
              </a:rPr>
              <a:t>n1</a:t>
            </a: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n1</a:t>
            </a:r>
            <a:r>
              <a:rPr lang="en-US" sz="2000" dirty="0">
                <a:solidFill>
                  <a:srgbClr val="000000"/>
                </a:solidFill>
                <a:latin typeface="Consolas" panose="020B0609020204030204" pitchFamily="49" charset="0"/>
              </a:rPr>
              <a:t> = </a:t>
            </a:r>
            <a:r>
              <a:rPr lang="en-US" sz="2000" dirty="0">
                <a:solidFill>
                  <a:srgbClr val="808080"/>
                </a:solidFill>
                <a:latin typeface="Consolas" panose="020B0609020204030204" pitchFamily="49" charset="0"/>
              </a:rPr>
              <a:t>n2</a:t>
            </a:r>
            <a:r>
              <a:rPr lang="en-US" sz="2000" dirty="0">
                <a:solidFill>
                  <a:srgbClr val="000000"/>
                </a:solidFill>
                <a:latin typeface="Consolas" panose="020B0609020204030204" pitchFamily="49" charset="0"/>
              </a:rPr>
              <a:t>;</a:t>
            </a:r>
          </a:p>
          <a:p>
            <a:pPr>
              <a:defRPr/>
            </a:pP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n2</a:t>
            </a:r>
            <a:r>
              <a:rPr lang="en-US" sz="2000" dirty="0">
                <a:solidFill>
                  <a:srgbClr val="000000"/>
                </a:solidFill>
                <a:latin typeface="Consolas" panose="020B0609020204030204" pitchFamily="49" charset="0"/>
              </a:rPr>
              <a:t> = temp;</a:t>
            </a:r>
          </a:p>
          <a:p>
            <a:pPr>
              <a:defRPr/>
            </a:pPr>
            <a:r>
              <a:rPr lang="en-US" sz="2000" dirty="0">
                <a:solidFill>
                  <a:srgbClr val="000000"/>
                </a:solidFill>
                <a:latin typeface="Consolas" panose="020B0609020204030204" pitchFamily="49" charset="0"/>
              </a:rPr>
              <a:t>}</a:t>
            </a:r>
          </a:p>
        </p:txBody>
      </p:sp>
      <p:pic>
        <p:nvPicPr>
          <p:cNvPr id="10" name="Graphic 9" descr="Checkmark">
            <a:extLst>
              <a:ext uri="{FF2B5EF4-FFF2-40B4-BE49-F238E27FC236}">
                <a16:creationId xmlns:a16="http://schemas.microsoft.com/office/drawing/2014/main" id="{237E39ED-2691-4D61-B802-CAD17DE6DDA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52580" y="5261009"/>
            <a:ext cx="914400" cy="914400"/>
          </a:xfrm>
          <a:prstGeom prst="rect">
            <a:avLst/>
          </a:prstGeom>
        </p:spPr>
      </p:pic>
      <p:pic>
        <p:nvPicPr>
          <p:cNvPr id="12" name="Graphic 11" descr="Close">
            <a:extLst>
              <a:ext uri="{FF2B5EF4-FFF2-40B4-BE49-F238E27FC236}">
                <a16:creationId xmlns:a16="http://schemas.microsoft.com/office/drawing/2014/main" id="{9CA3AE99-B295-49D1-BB5F-C32F3DE09327}"/>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8000" y="2490369"/>
            <a:ext cx="914400" cy="914400"/>
          </a:xfrm>
          <a:prstGeom prst="rect">
            <a:avLst/>
          </a:prstGeom>
        </p:spPr>
      </p:pic>
      <p:pic>
        <p:nvPicPr>
          <p:cNvPr id="14" name="Graphic 13" descr="Checkmark">
            <a:extLst>
              <a:ext uri="{FF2B5EF4-FFF2-40B4-BE49-F238E27FC236}">
                <a16:creationId xmlns:a16="http://schemas.microsoft.com/office/drawing/2014/main" id="{46CFA81B-4BAB-43B9-A917-4F6845BA347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33962" y="2501225"/>
            <a:ext cx="914400" cy="914400"/>
          </a:xfrm>
          <a:prstGeom prst="rect">
            <a:avLst/>
          </a:prstGeom>
        </p:spPr>
      </p:pic>
      <p:sp>
        <p:nvSpPr>
          <p:cNvPr id="17" name="Rectangle 16">
            <a:extLst>
              <a:ext uri="{FF2B5EF4-FFF2-40B4-BE49-F238E27FC236}">
                <a16:creationId xmlns:a16="http://schemas.microsoft.com/office/drawing/2014/main" id="{DEC87FF2-19BE-460E-8E55-698A00548A70}"/>
              </a:ext>
            </a:extLst>
          </p:cNvPr>
          <p:cNvSpPr/>
          <p:nvPr/>
        </p:nvSpPr>
        <p:spPr>
          <a:xfrm>
            <a:off x="5987837" y="1679768"/>
            <a:ext cx="3246125" cy="1709004"/>
          </a:xfrm>
          <a:prstGeom prst="rect">
            <a:avLst/>
          </a:prstGeom>
          <a:solidFill>
            <a:schemeClr val="bg1"/>
          </a:solidFill>
          <a:ln w="19050">
            <a:solidFill>
              <a:schemeClr val="tx1"/>
            </a:solidFill>
          </a:ln>
          <a:effectLst>
            <a:outerShdw blurRad="50800" dist="38100" dir="8100000" sx="102000" sy="102000" algn="tr" rotWithShape="0">
              <a:prstClr val="black">
                <a:alpha val="63000"/>
              </a:prstClr>
            </a:outerShdw>
          </a:effectLst>
        </p:spPr>
        <p:txBody>
          <a:bodyPr wrap="square">
            <a:noAutofit/>
          </a:bodyPr>
          <a:lstStyle/>
          <a:p>
            <a:pPr>
              <a:defRPr/>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pPr>
              <a:defRPr/>
            </a:pPr>
            <a:r>
              <a:rPr lang="en-US" dirty="0">
                <a:solidFill>
                  <a:srgbClr val="000000"/>
                </a:solidFill>
                <a:latin typeface="Consolas" panose="020B0609020204030204" pitchFamily="49" charset="0"/>
              </a:rPr>
              <a:t>{</a:t>
            </a:r>
          </a:p>
          <a:p>
            <a:pPr>
              <a:defRPr/>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num1 = 1, num2 = 2;</a:t>
            </a:r>
          </a:p>
          <a:p>
            <a:pPr>
              <a:defRPr/>
            </a:pPr>
            <a:r>
              <a:rPr lang="en-US" dirty="0">
                <a:solidFill>
                  <a:srgbClr val="000000"/>
                </a:solidFill>
                <a:latin typeface="Consolas" panose="020B0609020204030204" pitchFamily="49" charset="0"/>
              </a:rPr>
              <a:t>    swap3(&amp;num1, &amp;num2);</a:t>
            </a:r>
          </a:p>
          <a:p>
            <a:pPr>
              <a:defRPr/>
            </a:pPr>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0;</a:t>
            </a:r>
          </a:p>
          <a:p>
            <a:pPr>
              <a:defRPr/>
            </a:pPr>
            <a:r>
              <a:rPr lang="en-US" dirty="0">
                <a:solidFill>
                  <a:srgbClr val="000000"/>
                </a:solidFill>
                <a:latin typeface="Consolas" panose="020B0609020204030204" pitchFamily="49" charset="0"/>
              </a:rPr>
              <a:t>}</a:t>
            </a:r>
            <a:endParaRPr lang="en-US" dirty="0">
              <a:solidFill>
                <a:prstClr val="black"/>
              </a:solidFill>
            </a:endParaRPr>
          </a:p>
        </p:txBody>
      </p:sp>
      <p:sp>
        <p:nvSpPr>
          <p:cNvPr id="18" name="Rectangle 17">
            <a:extLst>
              <a:ext uri="{FF2B5EF4-FFF2-40B4-BE49-F238E27FC236}">
                <a16:creationId xmlns:a16="http://schemas.microsoft.com/office/drawing/2014/main" id="{FFC4F19C-7546-4735-B162-6D9D991FA577}"/>
              </a:ext>
            </a:extLst>
          </p:cNvPr>
          <p:cNvSpPr/>
          <p:nvPr/>
        </p:nvSpPr>
        <p:spPr>
          <a:xfrm>
            <a:off x="1230840" y="4491047"/>
            <a:ext cx="3246125" cy="1727735"/>
          </a:xfrm>
          <a:prstGeom prst="rect">
            <a:avLst/>
          </a:prstGeom>
          <a:solidFill>
            <a:schemeClr val="bg1"/>
          </a:solidFill>
          <a:ln w="19050">
            <a:solidFill>
              <a:schemeClr val="tx1"/>
            </a:solidFill>
          </a:ln>
          <a:effectLst>
            <a:outerShdw blurRad="50800" dist="38100" dir="8100000" sx="102000" sy="102000" algn="tr" rotWithShape="0">
              <a:prstClr val="black">
                <a:alpha val="63000"/>
              </a:prstClr>
            </a:outerShdw>
          </a:effectLst>
        </p:spPr>
        <p:txBody>
          <a:bodyPr wrap="square">
            <a:noAutofit/>
          </a:bodyPr>
          <a:lstStyle/>
          <a:p>
            <a:pPr>
              <a:defRPr/>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pPr>
              <a:defRPr/>
            </a:pPr>
            <a:r>
              <a:rPr lang="en-US" dirty="0">
                <a:solidFill>
                  <a:srgbClr val="000000"/>
                </a:solidFill>
                <a:latin typeface="Consolas" panose="020B0609020204030204" pitchFamily="49" charset="0"/>
              </a:rPr>
              <a:t>{</a:t>
            </a:r>
          </a:p>
          <a:p>
            <a:pPr>
              <a:defRPr/>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num1 = 1, num2 = 2;</a:t>
            </a:r>
          </a:p>
          <a:p>
            <a:pPr>
              <a:defRPr/>
            </a:pPr>
            <a:r>
              <a:rPr lang="en-US" dirty="0">
                <a:solidFill>
                  <a:srgbClr val="000000"/>
                </a:solidFill>
                <a:latin typeface="Consolas" panose="020B0609020204030204" pitchFamily="49" charset="0"/>
              </a:rPr>
              <a:t>    swap2(num1, num2);</a:t>
            </a:r>
          </a:p>
          <a:p>
            <a:pPr>
              <a:defRPr/>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0;</a:t>
            </a:r>
          </a:p>
          <a:p>
            <a:pPr>
              <a:defRPr/>
            </a:pPr>
            <a:r>
              <a:rPr lang="en-US" dirty="0">
                <a:solidFill>
                  <a:srgbClr val="000000"/>
                </a:solidFill>
                <a:latin typeface="Consolas" panose="020B0609020204030204" pitchFamily="49" charset="0"/>
              </a:rPr>
              <a:t>}</a:t>
            </a:r>
            <a:endParaRPr lang="en-US" dirty="0">
              <a:solidFill>
                <a:prstClr val="black"/>
              </a:solidFill>
            </a:endParaRPr>
          </a:p>
        </p:txBody>
      </p:sp>
      <p:sp>
        <p:nvSpPr>
          <p:cNvPr id="19" name="Rectangle 18">
            <a:extLst>
              <a:ext uri="{FF2B5EF4-FFF2-40B4-BE49-F238E27FC236}">
                <a16:creationId xmlns:a16="http://schemas.microsoft.com/office/drawing/2014/main" id="{28EDDB9B-5B67-4F66-A617-E33D4511F967}"/>
              </a:ext>
            </a:extLst>
          </p:cNvPr>
          <p:cNvSpPr/>
          <p:nvPr/>
        </p:nvSpPr>
        <p:spPr>
          <a:xfrm>
            <a:off x="1230840" y="1679767"/>
            <a:ext cx="3246125" cy="1732825"/>
          </a:xfrm>
          <a:prstGeom prst="rect">
            <a:avLst/>
          </a:prstGeom>
          <a:solidFill>
            <a:schemeClr val="bg1"/>
          </a:solidFill>
          <a:ln w="19050">
            <a:solidFill>
              <a:schemeClr val="tx1"/>
            </a:solidFill>
          </a:ln>
          <a:effectLst>
            <a:outerShdw blurRad="50800" dist="38100" dir="8100000" sx="102000" sy="102000" algn="tr" rotWithShape="0">
              <a:prstClr val="black">
                <a:alpha val="63000"/>
              </a:prstClr>
            </a:outerShdw>
          </a:effectLst>
        </p:spPr>
        <p:txBody>
          <a:bodyPr wrap="square">
            <a:noAutofit/>
          </a:bodyPr>
          <a:lstStyle/>
          <a:p>
            <a:pPr>
              <a:defRPr/>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pPr>
              <a:defRPr/>
            </a:pPr>
            <a:r>
              <a:rPr lang="en-US" dirty="0">
                <a:solidFill>
                  <a:srgbClr val="000000"/>
                </a:solidFill>
                <a:latin typeface="Consolas" panose="020B0609020204030204" pitchFamily="49" charset="0"/>
              </a:rPr>
              <a:t>{</a:t>
            </a:r>
          </a:p>
          <a:p>
            <a:pPr>
              <a:defRPr/>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num1 = 1, num2 = 2;</a:t>
            </a:r>
          </a:p>
          <a:p>
            <a:pPr>
              <a:defRPr/>
            </a:pPr>
            <a:r>
              <a:rPr lang="en-US" dirty="0">
                <a:solidFill>
                  <a:srgbClr val="000000"/>
                </a:solidFill>
                <a:latin typeface="Consolas" panose="020B0609020204030204" pitchFamily="49" charset="0"/>
              </a:rPr>
              <a:t>    swap1(num1, num2);</a:t>
            </a:r>
          </a:p>
          <a:p>
            <a:pPr>
              <a:defRPr/>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0;</a:t>
            </a:r>
          </a:p>
          <a:p>
            <a:pPr>
              <a:defRPr/>
            </a:pPr>
            <a:r>
              <a:rPr lang="en-US" dirty="0">
                <a:solidFill>
                  <a:srgbClr val="000000"/>
                </a:solidFill>
                <a:latin typeface="Consolas" panose="020B0609020204030204" pitchFamily="49" charset="0"/>
              </a:rPr>
              <a:t>}</a:t>
            </a:r>
            <a:endParaRPr lang="en-US" dirty="0">
              <a:solidFill>
                <a:prstClr val="black"/>
              </a:solidFill>
            </a:endParaRPr>
          </a:p>
        </p:txBody>
      </p:sp>
      <p:sp>
        <p:nvSpPr>
          <p:cNvPr id="20" name="Rectangle 19">
            <a:extLst>
              <a:ext uri="{FF2B5EF4-FFF2-40B4-BE49-F238E27FC236}">
                <a16:creationId xmlns:a16="http://schemas.microsoft.com/office/drawing/2014/main" id="{598ECF5B-7A6E-48C0-960B-818C21C4006B}"/>
              </a:ext>
            </a:extLst>
          </p:cNvPr>
          <p:cNvSpPr/>
          <p:nvPr/>
        </p:nvSpPr>
        <p:spPr>
          <a:xfrm>
            <a:off x="5987837" y="3517210"/>
            <a:ext cx="3246125" cy="2284150"/>
          </a:xfrm>
          <a:prstGeom prst="rect">
            <a:avLst/>
          </a:prstGeom>
          <a:solidFill>
            <a:schemeClr val="bg1"/>
          </a:solidFill>
          <a:ln w="19050">
            <a:solidFill>
              <a:schemeClr val="tx1"/>
            </a:solidFill>
          </a:ln>
          <a:effectLst>
            <a:outerShdw blurRad="50800" dist="38100" dir="8100000" sx="102000" sy="102000" algn="tr" rotWithShape="0">
              <a:prstClr val="black">
                <a:alpha val="63000"/>
              </a:prstClr>
            </a:outerShdw>
          </a:effectLst>
        </p:spPr>
        <p:txBody>
          <a:bodyPr wrap="square">
            <a:noAutofit/>
          </a:bodyPr>
          <a:lstStyle/>
          <a:p>
            <a:pPr>
              <a:defRPr/>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pPr>
              <a:defRPr/>
            </a:pPr>
            <a:r>
              <a:rPr lang="en-US" dirty="0">
                <a:solidFill>
                  <a:srgbClr val="000000"/>
                </a:solidFill>
                <a:latin typeface="Consolas" panose="020B0609020204030204" pitchFamily="49" charset="0"/>
              </a:rPr>
              <a:t>{</a:t>
            </a:r>
          </a:p>
          <a:p>
            <a:pPr>
              <a:defRPr/>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num1 = 1, num2 = 2;</a:t>
            </a:r>
          </a:p>
          <a:p>
            <a:pPr>
              <a:defRPr/>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p1 = &amp;num1;</a:t>
            </a:r>
          </a:p>
          <a:p>
            <a:pPr>
              <a:defRPr/>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p2 = &amp;num2;</a:t>
            </a:r>
          </a:p>
          <a:p>
            <a:pPr>
              <a:defRPr/>
            </a:pPr>
            <a:r>
              <a:rPr lang="en-US" dirty="0">
                <a:solidFill>
                  <a:srgbClr val="000000"/>
                </a:solidFill>
                <a:latin typeface="Consolas" panose="020B0609020204030204" pitchFamily="49" charset="0"/>
              </a:rPr>
              <a:t>    swap3(p1, p2);</a:t>
            </a:r>
          </a:p>
          <a:p>
            <a:pPr>
              <a:defRPr/>
            </a:pPr>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0;</a:t>
            </a:r>
          </a:p>
          <a:p>
            <a:pPr>
              <a:defRPr/>
            </a:pPr>
            <a:r>
              <a:rPr lang="en-US" dirty="0">
                <a:solidFill>
                  <a:srgbClr val="000000"/>
                </a:solidFill>
                <a:latin typeface="Consolas" panose="020B0609020204030204" pitchFamily="49" charset="0"/>
              </a:rPr>
              <a:t>}</a:t>
            </a:r>
            <a:endParaRPr lang="en-US" dirty="0">
              <a:solidFill>
                <a:prstClr val="black"/>
              </a:solidFill>
            </a:endParaRPr>
          </a:p>
        </p:txBody>
      </p:sp>
      <p:sp>
        <p:nvSpPr>
          <p:cNvPr id="21" name="Rectangle 20">
            <a:extLst>
              <a:ext uri="{FF2B5EF4-FFF2-40B4-BE49-F238E27FC236}">
                <a16:creationId xmlns:a16="http://schemas.microsoft.com/office/drawing/2014/main" id="{A4C11D92-D4C5-4D3D-9BF5-BD78AA5E8582}"/>
              </a:ext>
            </a:extLst>
          </p:cNvPr>
          <p:cNvSpPr/>
          <p:nvPr/>
        </p:nvSpPr>
        <p:spPr>
          <a:xfrm>
            <a:off x="2287480" y="-102039"/>
            <a:ext cx="7010894" cy="646331"/>
          </a:xfrm>
          <a:prstGeom prst="rect">
            <a:avLst/>
          </a:prstGeom>
        </p:spPr>
        <p:txBody>
          <a:bodyPr wrap="none">
            <a:spAutoFit/>
          </a:bodyPr>
          <a:lstStyle/>
          <a:p>
            <a:pPr marL="12700" eaLnBrk="1" hangingPunct="1">
              <a:spcBef>
                <a:spcPts val="100"/>
              </a:spcBef>
              <a:defRPr/>
            </a:pPr>
            <a:r>
              <a:rPr lang="en-US" altLang="en-US" sz="3600" b="1" spc="-10" dirty="0">
                <a:solidFill>
                  <a:srgbClr val="0070C0"/>
                </a:solidFill>
                <a:latin typeface="Arial"/>
                <a:ea typeface="+mj-ea"/>
                <a:cs typeface="Arial"/>
              </a:rPr>
              <a:t>Which one should work? Why?</a:t>
            </a:r>
            <a:endParaRPr lang="en-US" sz="3600" b="1" spc="-10" dirty="0">
              <a:solidFill>
                <a:srgbClr val="0070C0"/>
              </a:solidFill>
              <a:latin typeface="Arial"/>
              <a:ea typeface="+mj-ea"/>
              <a:cs typeface="Arial"/>
            </a:endParaRPr>
          </a:p>
        </p:txBody>
      </p:sp>
      <p:sp>
        <p:nvSpPr>
          <p:cNvPr id="2" name="Slide Number Placeholder 1"/>
          <p:cNvSpPr>
            <a:spLocks noGrp="1"/>
          </p:cNvSpPr>
          <p:nvPr>
            <p:ph type="sldNum" sz="quarter" idx="12"/>
          </p:nvPr>
        </p:nvSpPr>
        <p:spPr/>
        <p:txBody>
          <a:bodyPr/>
          <a:lstStyle/>
          <a:p>
            <a:fld id="{5C5AE351-457C-4431-A86D-BC5A5A7DDEB3}" type="slidenum">
              <a:rPr lang="en-US" altLang="en-US" smtClean="0"/>
              <a:pPr/>
              <a:t>18</a:t>
            </a:fld>
            <a:endParaRPr lang="en-US" altLang="en-US"/>
          </a:p>
        </p:txBody>
      </p:sp>
    </p:spTree>
    <p:extLst>
      <p:ext uri="{BB962C8B-B14F-4D97-AF65-F5344CB8AC3E}">
        <p14:creationId xmlns:p14="http://schemas.microsoft.com/office/powerpoint/2010/main" val="265994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1CD203C-4249-4C1D-A9FB-2DFFEC988227}" type="slidenum">
              <a:rPr lang="en-US" altLang="en-US" smtClean="0"/>
              <a:pPr/>
              <a:t>19</a:t>
            </a:fld>
            <a:endParaRPr lang="en-US" altLang="en-US" dirty="0"/>
          </a:p>
        </p:txBody>
      </p:sp>
      <p:sp>
        <p:nvSpPr>
          <p:cNvPr id="17411" name="Rectangle 2">
            <a:extLst>
              <a:ext uri="{FF2B5EF4-FFF2-40B4-BE49-F238E27FC236}">
                <a16:creationId xmlns:a16="http://schemas.microsoft.com/office/drawing/2014/main" id="{242DD5C8-5DD6-4D8E-A96F-860FCB4EB06B}"/>
              </a:ext>
            </a:extLst>
          </p:cNvPr>
          <p:cNvSpPr>
            <a:spLocks noGrp="1" noChangeArrowheads="1"/>
          </p:cNvSpPr>
          <p:nvPr>
            <p:ph type="title" idx="4294967295"/>
          </p:nvPr>
        </p:nvSpPr>
        <p:spPr>
          <a:xfrm>
            <a:off x="2209800" y="-280948"/>
            <a:ext cx="7772400" cy="838200"/>
          </a:xfrm>
        </p:spPr>
        <p:txBody>
          <a:bodyPr>
            <a:normAutofit/>
          </a:bodyPr>
          <a:lstStyle/>
          <a:p>
            <a:pPr marL="12700" algn="ctr">
              <a:lnSpc>
                <a:spcPct val="100000"/>
              </a:lnSpc>
              <a:spcBef>
                <a:spcPts val="100"/>
              </a:spcBef>
            </a:pPr>
            <a:r>
              <a:rPr lang="en-US" altLang="en-US" sz="3600" b="1" spc="-10" dirty="0">
                <a:solidFill>
                  <a:srgbClr val="0070C0"/>
                </a:solidFill>
                <a:latin typeface="Arial"/>
                <a:cs typeface="Arial"/>
              </a:rPr>
              <a:t>Arrays and Pointers</a:t>
            </a:r>
          </a:p>
        </p:txBody>
      </p:sp>
      <p:sp>
        <p:nvSpPr>
          <p:cNvPr id="17412" name="Text Box 3">
            <a:extLst>
              <a:ext uri="{FF2B5EF4-FFF2-40B4-BE49-F238E27FC236}">
                <a16:creationId xmlns:a16="http://schemas.microsoft.com/office/drawing/2014/main" id="{400644F0-5072-46A0-A651-A32A8E34ECA5}"/>
              </a:ext>
            </a:extLst>
          </p:cNvPr>
          <p:cNvSpPr txBox="1">
            <a:spLocks noChangeArrowheads="1"/>
          </p:cNvSpPr>
          <p:nvPr/>
        </p:nvSpPr>
        <p:spPr bwMode="auto">
          <a:xfrm>
            <a:off x="893135" y="706120"/>
            <a:ext cx="9089065" cy="390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None/>
              <a:defRPr/>
            </a:pPr>
            <a:r>
              <a:rPr lang="en-US" altLang="en-US" sz="2400" b="1" dirty="0">
                <a:solidFill>
                  <a:prstClr val="black"/>
                </a:solidFill>
                <a:latin typeface="Calibri" panose="020F0502020204030204"/>
              </a:rPr>
              <a:t>An array variable name is a pointer to the first element.</a:t>
            </a:r>
          </a:p>
          <a:p>
            <a:pPr>
              <a:spcBef>
                <a:spcPct val="0"/>
              </a:spcBef>
              <a:buClrTx/>
              <a:buSzTx/>
              <a:buNone/>
              <a:defRPr/>
            </a:pPr>
            <a:endParaRPr lang="en-US" altLang="en-US" sz="2400" b="1" u="sng" dirty="0">
              <a:solidFill>
                <a:prstClr val="black"/>
              </a:solidFill>
              <a:latin typeface="Calibri" panose="020F0502020204030204"/>
            </a:endParaRPr>
          </a:p>
          <a:p>
            <a:pPr>
              <a:spcBef>
                <a:spcPct val="0"/>
              </a:spcBef>
              <a:buClrTx/>
              <a:buSzTx/>
              <a:buNone/>
              <a:defRPr/>
            </a:pP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list[6] = { 11, 12, 13, 18, 19, 20 };</a:t>
            </a:r>
          </a:p>
          <a:p>
            <a:pPr>
              <a:spcBef>
                <a:spcPct val="0"/>
              </a:spcBef>
              <a:buClrTx/>
              <a:buSzTx/>
              <a:buNone/>
              <a:defRPr/>
            </a:pPr>
            <a:endParaRPr lang="en-US" sz="2000" dirty="0">
              <a:solidFill>
                <a:srgbClr val="000000"/>
              </a:solidFill>
              <a:latin typeface="Consolas" panose="020B0609020204030204" pitchFamily="49" charset="0"/>
            </a:endParaRPr>
          </a:p>
          <a:p>
            <a:pPr>
              <a:spcBef>
                <a:spcPct val="0"/>
              </a:spcBef>
              <a:buClrTx/>
              <a:buSzTx/>
              <a:buNone/>
              <a:defRPr/>
            </a:pP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&amp;list[0]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endl;</a:t>
            </a:r>
          </a:p>
          <a:p>
            <a:pPr>
              <a:spcBef>
                <a:spcPct val="0"/>
              </a:spcBef>
              <a:buClrTx/>
              <a:buSzTx/>
              <a:buNone/>
              <a:defRPr/>
            </a:pP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list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endl;</a:t>
            </a:r>
          </a:p>
          <a:p>
            <a:pPr>
              <a:spcBef>
                <a:spcPct val="0"/>
              </a:spcBef>
              <a:buClrTx/>
              <a:buSzTx/>
              <a:buNone/>
              <a:defRPr/>
            </a:pPr>
            <a:endParaRPr lang="en-US" altLang="en-US" sz="2000" dirty="0">
              <a:solidFill>
                <a:srgbClr val="000000"/>
              </a:solidFill>
              <a:latin typeface="Consolas" panose="020B0609020204030204" pitchFamily="49" charset="0"/>
            </a:endParaRPr>
          </a:p>
          <a:p>
            <a:pPr>
              <a:spcBef>
                <a:spcPct val="0"/>
              </a:spcBef>
              <a:buClrTx/>
              <a:buSzTx/>
              <a:buNone/>
              <a:defRPr/>
            </a:pP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list[0]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endl;</a:t>
            </a:r>
          </a:p>
          <a:p>
            <a:pPr>
              <a:spcBef>
                <a:spcPct val="0"/>
              </a:spcBef>
              <a:buClrTx/>
              <a:buSzTx/>
              <a:buNone/>
              <a:defRPr/>
            </a:pP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*list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endl;</a:t>
            </a:r>
          </a:p>
          <a:p>
            <a:pPr>
              <a:spcBef>
                <a:spcPct val="0"/>
              </a:spcBef>
              <a:buClrTx/>
              <a:buSzTx/>
              <a:buNone/>
              <a:defRPr/>
            </a:pPr>
            <a:endParaRPr lang="en-US" altLang="en-US" sz="2000" dirty="0">
              <a:solidFill>
                <a:srgbClr val="000000"/>
              </a:solidFill>
              <a:latin typeface="Consolas" panose="020B0609020204030204" pitchFamily="49" charset="0"/>
            </a:endParaRPr>
          </a:p>
          <a:p>
            <a:pPr>
              <a:spcBef>
                <a:spcPct val="0"/>
              </a:spcBef>
              <a:buClrTx/>
              <a:buSzTx/>
              <a:buNone/>
              <a:defRPr/>
            </a:pP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list[3]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endl;</a:t>
            </a:r>
          </a:p>
          <a:p>
            <a:pPr>
              <a:spcBef>
                <a:spcPct val="0"/>
              </a:spcBef>
              <a:buClrTx/>
              <a:buSzTx/>
              <a:buNone/>
              <a:defRPr/>
            </a:pP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*(list+3)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endl;</a:t>
            </a:r>
            <a:endParaRPr lang="en-US" altLang="en-US" sz="2000" dirty="0">
              <a:solidFill>
                <a:prstClr val="black"/>
              </a:solidFill>
            </a:endParaRPr>
          </a:p>
        </p:txBody>
      </p:sp>
      <p:sp>
        <p:nvSpPr>
          <p:cNvPr id="17413" name="Rectangle 5">
            <a:extLst>
              <a:ext uri="{FF2B5EF4-FFF2-40B4-BE49-F238E27FC236}">
                <a16:creationId xmlns:a16="http://schemas.microsoft.com/office/drawing/2014/main" id="{59FFAEEA-238A-461D-98EC-DD3F81B4B460}"/>
              </a:ext>
            </a:extLst>
          </p:cNvPr>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None/>
              <a:defRPr/>
            </a:pPr>
            <a:endParaRPr lang="en-US" altLang="en-US" sz="2400">
              <a:solidFill>
                <a:prstClr val="black"/>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1034BE30-0078-4D62-8C64-429012AA9A12}"/>
                  </a:ext>
                </a:extLst>
              </p:cNvPr>
              <p:cNvGraphicFramePr>
                <a:graphicFrameLocks noGrp="1"/>
              </p:cNvGraphicFramePr>
              <p:nvPr/>
            </p:nvGraphicFramePr>
            <p:xfrm>
              <a:off x="6593432" y="1841190"/>
              <a:ext cx="3617368" cy="2225040"/>
            </p:xfrm>
            <a:graphic>
              <a:graphicData uri="http://schemas.openxmlformats.org/drawingml/2006/table">
                <a:tbl>
                  <a:tblPr firstRow="1" bandRow="1"/>
                  <a:tblGrid>
                    <a:gridCol w="960125">
                      <a:extLst>
                        <a:ext uri="{9D8B030D-6E8A-4147-A177-3AD203B41FA5}">
                          <a16:colId xmlns:a16="http://schemas.microsoft.com/office/drawing/2014/main" val="3553230387"/>
                        </a:ext>
                      </a:extLst>
                    </a:gridCol>
                    <a:gridCol w="345645">
                      <a:extLst>
                        <a:ext uri="{9D8B030D-6E8A-4147-A177-3AD203B41FA5}">
                          <a16:colId xmlns:a16="http://schemas.microsoft.com/office/drawing/2014/main" val="1004778475"/>
                        </a:ext>
                      </a:extLst>
                    </a:gridCol>
                    <a:gridCol w="806505">
                      <a:extLst>
                        <a:ext uri="{9D8B030D-6E8A-4147-A177-3AD203B41FA5}">
                          <a16:colId xmlns:a16="http://schemas.microsoft.com/office/drawing/2014/main" val="291032868"/>
                        </a:ext>
                      </a:extLst>
                    </a:gridCol>
                    <a:gridCol w="1505093">
                      <a:extLst>
                        <a:ext uri="{9D8B030D-6E8A-4147-A177-3AD203B41FA5}">
                          <a16:colId xmlns:a16="http://schemas.microsoft.com/office/drawing/2014/main" val="23146873"/>
                        </a:ext>
                      </a:extLst>
                    </a:gridCol>
                  </a:tblGrid>
                  <a:tr h="370840">
                    <a:tc>
                      <a:txBody>
                        <a:bodyPr/>
                        <a:lstStyle/>
                        <a:p>
                          <a:pPr algn="ctr"/>
                          <a:r>
                            <a:rPr lang="en-US" sz="1800" dirty="0">
                              <a:solidFill>
                                <a:srgbClr val="000000"/>
                              </a:solidFill>
                              <a:latin typeface="Consolas" panose="020B0609020204030204" pitchFamily="49" charset="0"/>
                            </a:rPr>
                            <a:t>list+0</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highlight>
                                <a:srgbClr val="00FF00"/>
                              </a:highlight>
                              <a:latin typeface="Consolas" panose="020B0609020204030204" pitchFamily="49" charset="0"/>
                            </a:rPr>
                            <a:t>00CFFC60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161101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list+1</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onsolas" panose="020B0609020204030204" pitchFamily="49" charset="0"/>
                            </a:rPr>
                            <a:t>00CFFC64</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68559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list+2</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onsolas" panose="020B0609020204030204" pitchFamily="49" charset="0"/>
                            </a:rPr>
                            <a:t>00CFFC68</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325875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list+3</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onsolas" panose="020B0609020204030204" pitchFamily="49" charset="0"/>
                            </a:rPr>
                            <a:t>00CFFC6C</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328469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list+4</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dirty="0"/>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onsolas" panose="020B0609020204030204" pitchFamily="49" charset="0"/>
                            </a:rPr>
                            <a:t>00CFFC70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10417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list+5</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onsolas" panose="020B0609020204030204" pitchFamily="49" charset="0"/>
                            </a:rPr>
                            <a:t>00CFFC74</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371932"/>
                      </a:ext>
                    </a:extLst>
                  </a:tr>
                </a:tbl>
              </a:graphicData>
            </a:graphic>
          </p:graphicFrame>
        </mc:Choice>
        <mc:Fallback xmlns="">
          <p:graphicFrame>
            <p:nvGraphicFramePr>
              <p:cNvPr id="2" name="Table 2">
                <a:extLst>
                  <a:ext uri="{FF2B5EF4-FFF2-40B4-BE49-F238E27FC236}">
                    <a16:creationId xmlns:a16="http://schemas.microsoft.com/office/drawing/2014/main" id="{1034BE30-0078-4D62-8C64-429012AA9A12}"/>
                  </a:ext>
                </a:extLst>
              </p:cNvPr>
              <p:cNvGraphicFramePr>
                <a:graphicFrameLocks noGrp="1"/>
              </p:cNvGraphicFramePr>
              <p:nvPr>
                <p:extLst>
                  <p:ext uri="{D42A27DB-BD31-4B8C-83A1-F6EECF244321}">
                    <p14:modId xmlns:p14="http://schemas.microsoft.com/office/powerpoint/2010/main" val="954369513"/>
                  </p:ext>
                </p:extLst>
              </p:nvPr>
            </p:nvGraphicFramePr>
            <p:xfrm>
              <a:off x="6593432" y="1841190"/>
              <a:ext cx="3617368" cy="2225040"/>
            </p:xfrm>
            <a:graphic>
              <a:graphicData uri="http://schemas.openxmlformats.org/drawingml/2006/table">
                <a:tbl>
                  <a:tblPr firstRow="1" bandRow="1"/>
                  <a:tblGrid>
                    <a:gridCol w="960125">
                      <a:extLst>
                        <a:ext uri="{9D8B030D-6E8A-4147-A177-3AD203B41FA5}">
                          <a16:colId xmlns:a16="http://schemas.microsoft.com/office/drawing/2014/main" val="3553230387"/>
                        </a:ext>
                      </a:extLst>
                    </a:gridCol>
                    <a:gridCol w="345645">
                      <a:extLst>
                        <a:ext uri="{9D8B030D-6E8A-4147-A177-3AD203B41FA5}">
                          <a16:colId xmlns:a16="http://schemas.microsoft.com/office/drawing/2014/main" val="1004778475"/>
                        </a:ext>
                      </a:extLst>
                    </a:gridCol>
                    <a:gridCol w="806505">
                      <a:extLst>
                        <a:ext uri="{9D8B030D-6E8A-4147-A177-3AD203B41FA5}">
                          <a16:colId xmlns:a16="http://schemas.microsoft.com/office/drawing/2014/main" val="291032868"/>
                        </a:ext>
                      </a:extLst>
                    </a:gridCol>
                    <a:gridCol w="1505093">
                      <a:extLst>
                        <a:ext uri="{9D8B030D-6E8A-4147-A177-3AD203B41FA5}">
                          <a16:colId xmlns:a16="http://schemas.microsoft.com/office/drawing/2014/main" val="23146873"/>
                        </a:ext>
                      </a:extLst>
                    </a:gridCol>
                  </a:tblGrid>
                  <a:tr h="370840">
                    <a:tc>
                      <a:txBody>
                        <a:bodyPr/>
                        <a:lstStyle/>
                        <a:p>
                          <a:pPr algn="ctr"/>
                          <a:r>
                            <a:rPr lang="en-US" sz="1800" dirty="0">
                              <a:solidFill>
                                <a:srgbClr val="000000"/>
                              </a:solidFill>
                              <a:latin typeface="Consolas" panose="020B0609020204030204" pitchFamily="49" charset="0"/>
                            </a:rPr>
                            <a:t>list+0</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2"/>
                          <a:stretch>
                            <a:fillRect l="-282143" t="-8197" r="-678571" b="-524590"/>
                          </a:stretch>
                        </a:blipFill>
                      </a:tcPr>
                    </a:tc>
                    <a:tc>
                      <a:txBody>
                        <a:bodyPr/>
                        <a:lstStyle/>
                        <a:p>
                          <a:pPr algn="ctr"/>
                          <a:r>
                            <a:rPr lang="en-US"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highlight>
                                <a:srgbClr val="00FF00"/>
                              </a:highlight>
                              <a:latin typeface="Consolas" panose="020B0609020204030204" pitchFamily="49" charset="0"/>
                            </a:rPr>
                            <a:t>00CFFC60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161101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list+1</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2"/>
                          <a:stretch>
                            <a:fillRect l="-282143" t="-108197" r="-678571" b="-424590"/>
                          </a:stretch>
                        </a:blipFill>
                      </a:tcPr>
                    </a:tc>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onsolas" panose="020B0609020204030204" pitchFamily="49" charset="0"/>
                            </a:rPr>
                            <a:t>00CFFC64</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68559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list+2</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2"/>
                          <a:stretch>
                            <a:fillRect l="-282143" t="-208197" r="-678571" b="-324590"/>
                          </a:stretch>
                        </a:blipFill>
                      </a:tcPr>
                    </a:tc>
                    <a:tc>
                      <a:txBody>
                        <a:bodyPr/>
                        <a:lstStyle/>
                        <a:p>
                          <a:pPr algn="ctr"/>
                          <a:r>
                            <a:rPr lang="en-US"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onsolas" panose="020B0609020204030204" pitchFamily="49" charset="0"/>
                            </a:rPr>
                            <a:t>00CFFC68</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325875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list+3</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2"/>
                          <a:stretch>
                            <a:fillRect l="-282143" t="-308197" r="-678571" b="-224590"/>
                          </a:stretch>
                        </a:blipFill>
                      </a:tcPr>
                    </a:tc>
                    <a:tc>
                      <a:txBody>
                        <a:bodyPr/>
                        <a:lstStyle/>
                        <a:p>
                          <a:pPr algn="ctr"/>
                          <a:r>
                            <a:rPr lang="en-US"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onsolas" panose="020B0609020204030204" pitchFamily="49" charset="0"/>
                            </a:rPr>
                            <a:t>00CFFC6C</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328469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list+4</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2"/>
                          <a:stretch>
                            <a:fillRect l="-282143" t="-408197" r="-678571" b="-124590"/>
                          </a:stretch>
                        </a:blipFill>
                      </a:tcPr>
                    </a:tc>
                    <a:tc>
                      <a:txBody>
                        <a:bodyPr/>
                        <a:lstStyle/>
                        <a:p>
                          <a:pPr algn="ctr"/>
                          <a:r>
                            <a:rPr lang="en-US" dirty="0"/>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onsolas" panose="020B0609020204030204" pitchFamily="49" charset="0"/>
                            </a:rPr>
                            <a:t>00CFFC70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10417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list+5</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2"/>
                          <a:stretch>
                            <a:fillRect l="-282143" t="-508197" r="-678571" b="-24590"/>
                          </a:stretch>
                        </a:blipFill>
                      </a:tcPr>
                    </a:tc>
                    <a:tc>
                      <a:txBody>
                        <a:bodyPr/>
                        <a:lstStyle/>
                        <a:p>
                          <a:pPr algn="ctr"/>
                          <a:r>
                            <a:rPr lang="en-US"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onsolas" panose="020B0609020204030204" pitchFamily="49" charset="0"/>
                            </a:rPr>
                            <a:t>00CFFC74</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371932"/>
                      </a:ext>
                    </a:extLst>
                  </a:tr>
                </a:tbl>
              </a:graphicData>
            </a:graphic>
          </p:graphicFrame>
        </mc:Fallback>
      </mc:AlternateContent>
      <p:sp>
        <p:nvSpPr>
          <p:cNvPr id="10" name="Rectangle 9">
            <a:extLst>
              <a:ext uri="{FF2B5EF4-FFF2-40B4-BE49-F238E27FC236}">
                <a16:creationId xmlns:a16="http://schemas.microsoft.com/office/drawing/2014/main" id="{F62A8186-ABFD-4913-B61E-7A51BC16F86E}"/>
              </a:ext>
            </a:extLst>
          </p:cNvPr>
          <p:cNvSpPr/>
          <p:nvPr/>
        </p:nvSpPr>
        <p:spPr>
          <a:xfrm>
            <a:off x="7758341" y="4260939"/>
            <a:ext cx="1311263" cy="707886"/>
          </a:xfrm>
          <a:prstGeom prst="rect">
            <a:avLst/>
          </a:prstGeom>
          <a:solidFill>
            <a:schemeClr val="tx1"/>
          </a:solidFill>
        </p:spPr>
        <p:txBody>
          <a:bodyPr wrap="square">
            <a:spAutoFit/>
          </a:bodyPr>
          <a:lstStyle/>
          <a:p>
            <a:pPr>
              <a:defRPr/>
            </a:pPr>
            <a:r>
              <a:rPr lang="en-US" sz="2000" dirty="0">
                <a:solidFill>
                  <a:srgbClr val="00EC00"/>
                </a:solidFill>
                <a:latin typeface="Consolas" panose="020B0609020204030204" pitchFamily="49" charset="0"/>
              </a:rPr>
              <a:t>00CFFC60</a:t>
            </a:r>
          </a:p>
          <a:p>
            <a:pPr>
              <a:defRPr/>
            </a:pPr>
            <a:r>
              <a:rPr lang="en-US" sz="2000" dirty="0">
                <a:solidFill>
                  <a:srgbClr val="00EC00"/>
                </a:solidFill>
                <a:latin typeface="Consolas" panose="020B0609020204030204" pitchFamily="49" charset="0"/>
              </a:rPr>
              <a:t>00CFFC60</a:t>
            </a:r>
          </a:p>
        </p:txBody>
      </p:sp>
      <p:sp>
        <p:nvSpPr>
          <p:cNvPr id="11" name="Rectangle 10">
            <a:extLst>
              <a:ext uri="{FF2B5EF4-FFF2-40B4-BE49-F238E27FC236}">
                <a16:creationId xmlns:a16="http://schemas.microsoft.com/office/drawing/2014/main" id="{3A864995-A4C4-47FC-A492-8DE8DEFCEAC4}"/>
              </a:ext>
            </a:extLst>
          </p:cNvPr>
          <p:cNvSpPr/>
          <p:nvPr/>
        </p:nvSpPr>
        <p:spPr>
          <a:xfrm>
            <a:off x="7758341" y="4865810"/>
            <a:ext cx="1311263" cy="707886"/>
          </a:xfrm>
          <a:prstGeom prst="rect">
            <a:avLst/>
          </a:prstGeom>
          <a:solidFill>
            <a:schemeClr val="tx1"/>
          </a:solidFill>
        </p:spPr>
        <p:txBody>
          <a:bodyPr wrap="square">
            <a:spAutoFit/>
          </a:bodyPr>
          <a:lstStyle/>
          <a:p>
            <a:pPr>
              <a:defRPr/>
            </a:pPr>
            <a:r>
              <a:rPr lang="en-US" sz="2000" dirty="0">
                <a:solidFill>
                  <a:srgbClr val="00EC00"/>
                </a:solidFill>
                <a:latin typeface="Consolas" panose="020B0609020204030204" pitchFamily="49" charset="0"/>
              </a:rPr>
              <a:t>11</a:t>
            </a:r>
          </a:p>
          <a:p>
            <a:pPr>
              <a:defRPr/>
            </a:pPr>
            <a:r>
              <a:rPr lang="en-US" sz="2000" dirty="0">
                <a:solidFill>
                  <a:srgbClr val="00EC00"/>
                </a:solidFill>
                <a:latin typeface="Consolas" panose="020B0609020204030204" pitchFamily="49" charset="0"/>
              </a:rPr>
              <a:t>11</a:t>
            </a:r>
          </a:p>
        </p:txBody>
      </p:sp>
      <p:sp>
        <p:nvSpPr>
          <p:cNvPr id="12" name="Rectangle 11">
            <a:extLst>
              <a:ext uri="{FF2B5EF4-FFF2-40B4-BE49-F238E27FC236}">
                <a16:creationId xmlns:a16="http://schemas.microsoft.com/office/drawing/2014/main" id="{D14D7102-D1CE-41B9-B502-860DE4A8EC6C}"/>
              </a:ext>
            </a:extLst>
          </p:cNvPr>
          <p:cNvSpPr/>
          <p:nvPr/>
        </p:nvSpPr>
        <p:spPr>
          <a:xfrm>
            <a:off x="7758341" y="5470681"/>
            <a:ext cx="1311263" cy="707886"/>
          </a:xfrm>
          <a:prstGeom prst="rect">
            <a:avLst/>
          </a:prstGeom>
          <a:solidFill>
            <a:schemeClr val="tx1"/>
          </a:solidFill>
        </p:spPr>
        <p:txBody>
          <a:bodyPr wrap="square">
            <a:spAutoFit/>
          </a:bodyPr>
          <a:lstStyle/>
          <a:p>
            <a:pPr>
              <a:defRPr/>
            </a:pPr>
            <a:r>
              <a:rPr lang="en-US" sz="2000" dirty="0">
                <a:solidFill>
                  <a:srgbClr val="00EC00"/>
                </a:solidFill>
                <a:latin typeface="Consolas" panose="020B0609020204030204" pitchFamily="49" charset="0"/>
              </a:rPr>
              <a:t>18</a:t>
            </a:r>
          </a:p>
          <a:p>
            <a:pPr>
              <a:defRPr/>
            </a:pPr>
            <a:r>
              <a:rPr lang="en-US" sz="2000" dirty="0">
                <a:solidFill>
                  <a:srgbClr val="00EC00"/>
                </a:solidFill>
                <a:latin typeface="Consolas" panose="020B0609020204030204" pitchFamily="49" charset="0"/>
              </a:rPr>
              <a:t>18</a:t>
            </a:r>
          </a:p>
        </p:txBody>
      </p:sp>
      <p:sp>
        <p:nvSpPr>
          <p:cNvPr id="13" name="Speech Bubble: Oval 12">
            <a:extLst>
              <a:ext uri="{FF2B5EF4-FFF2-40B4-BE49-F238E27FC236}">
                <a16:creationId xmlns:a16="http://schemas.microsoft.com/office/drawing/2014/main" id="{1B731C95-14EA-4045-ABA3-C2135A1D62DC}"/>
              </a:ext>
            </a:extLst>
          </p:cNvPr>
          <p:cNvSpPr/>
          <p:nvPr/>
        </p:nvSpPr>
        <p:spPr>
          <a:xfrm>
            <a:off x="2375906" y="5016823"/>
            <a:ext cx="2397998" cy="1113745"/>
          </a:xfrm>
          <a:prstGeom prst="wedgeEllipseCallout">
            <a:avLst>
              <a:gd name="adj1" fmla="val -31051"/>
              <a:gd name="adj2" fmla="val -83458"/>
            </a:avLst>
          </a:prstGeom>
          <a:solidFill>
            <a:schemeClr val="accent4">
              <a:lumMod val="40000"/>
              <a:lumOff val="60000"/>
            </a:schemeClr>
          </a:solidFill>
          <a:ln w="31750">
            <a:solidFill>
              <a:schemeClr val="accent1"/>
            </a:solidFill>
            <a:miter lim="800000"/>
            <a:headEnd type="none" w="sm" len="sm"/>
            <a:tailEnd type="none" w="sm" len="sm"/>
          </a:ln>
        </p:spPr>
        <p:txBody>
          <a:bodyPr lIns="0" tIns="0" rIns="0" bIns="0" anchor="ctr" anchorCtr="1"/>
          <a:lstStyle/>
          <a:p>
            <a:pPr algn="ctr">
              <a:spcBef>
                <a:spcPct val="20000"/>
              </a:spcBef>
              <a:buClr>
                <a:srgbClr val="00CCCC"/>
              </a:buClr>
              <a:buSzPct val="75000"/>
              <a:defRPr/>
            </a:pPr>
            <a:r>
              <a:rPr lang="en-US" altLang="en-US" sz="1800" b="1" dirty="0">
                <a:solidFill>
                  <a:prstClr val="black"/>
                </a:solidFill>
                <a:latin typeface="Arial" charset="0"/>
                <a:ea typeface="新細明體" pitchFamily="18" charset="-120"/>
              </a:rPr>
              <a:t>Is it the same as </a:t>
            </a:r>
            <a:r>
              <a:rPr lang="en-US" sz="1800" dirty="0">
                <a:solidFill>
                  <a:srgbClr val="000000"/>
                </a:solidFill>
                <a:latin typeface="Consolas" panose="020B0609020204030204" pitchFamily="49" charset="0"/>
              </a:rPr>
              <a:t>*list+3</a:t>
            </a:r>
            <a:r>
              <a:rPr lang="en-US" altLang="en-US" sz="1800" b="1" dirty="0">
                <a:solidFill>
                  <a:prstClr val="black"/>
                </a:solidFill>
                <a:latin typeface="Arial" charset="0"/>
                <a:ea typeface="新細明體" pitchFamily="18" charset="-120"/>
              </a:rPr>
              <a:t> ?</a:t>
            </a:r>
            <a:endParaRPr lang="en-US" sz="1800" b="1" dirty="0">
              <a:solidFill>
                <a:prstClr val="black"/>
              </a:solidFill>
              <a:latin typeface="Arial" charset="0"/>
              <a:ea typeface="新細明體" pitchFamily="18" charset="-120"/>
            </a:endParaRPr>
          </a:p>
        </p:txBody>
      </p:sp>
    </p:spTree>
    <p:extLst>
      <p:ext uri="{BB962C8B-B14F-4D97-AF65-F5344CB8AC3E}">
        <p14:creationId xmlns:p14="http://schemas.microsoft.com/office/powerpoint/2010/main" val="404479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4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41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412">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12">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B040558-A365-4CCE-92FA-5A48CD98F9C9}"/>
              </a:ext>
            </a:extLst>
          </p:cNvPr>
          <p:cNvSpPr>
            <a:spLocks noGrp="1"/>
          </p:cNvSpPr>
          <p:nvPr>
            <p:ph type="title"/>
          </p:nvPr>
        </p:nvSpPr>
        <p:spPr>
          <a:xfrm>
            <a:off x="578009" y="1002793"/>
            <a:ext cx="8272462" cy="760810"/>
          </a:xfrm>
        </p:spPr>
        <p:txBody>
          <a:bodyPr/>
          <a:lstStyle/>
          <a:p>
            <a:pPr>
              <a:defRPr/>
            </a:pPr>
            <a:r>
              <a:rPr lang="en-US" sz="3200" b="1" u="sng" dirty="0"/>
              <a:t>Course Learning Objectives</a:t>
            </a:r>
          </a:p>
        </p:txBody>
      </p:sp>
      <p:sp>
        <p:nvSpPr>
          <p:cNvPr id="34818" name="Content Placeholder 2"/>
          <p:cNvSpPr>
            <a:spLocks noGrp="1"/>
          </p:cNvSpPr>
          <p:nvPr>
            <p:ph idx="1"/>
          </p:nvPr>
        </p:nvSpPr>
        <p:spPr>
          <a:xfrm>
            <a:off x="379400" y="2778760"/>
            <a:ext cx="11433200" cy="2758678"/>
          </a:xfrm>
        </p:spPr>
        <p:txBody>
          <a:bodyPr rtlCol="0">
            <a:noAutofit/>
          </a:bodyPr>
          <a:lstStyle/>
          <a:p>
            <a:pPr algn="just">
              <a:lnSpc>
                <a:spcPct val="150000"/>
              </a:lnSpc>
              <a:buFont typeface="Wingdings" panose="05000000000000000000" pitchFamily="2" charset="2"/>
              <a:buChar char="Ø"/>
              <a:defRPr/>
            </a:pPr>
            <a:r>
              <a:rPr lang="en-US" sz="1814" dirty="0">
                <a:solidFill>
                  <a:schemeClr val="accent4">
                    <a:lumMod val="60000"/>
                    <a:lumOff val="40000"/>
                  </a:schemeClr>
                </a:solidFill>
              </a:rPr>
              <a:t>Explain and define fundamental programming concepts, including variables, data types, the sequential nature of program execution, and basic program input/output (I/O).</a:t>
            </a:r>
          </a:p>
          <a:p>
            <a:pPr algn="just">
              <a:lnSpc>
                <a:spcPct val="150000"/>
              </a:lnSpc>
              <a:buFont typeface="Wingdings" panose="05000000000000000000" pitchFamily="2" charset="2"/>
              <a:buChar char="Ø"/>
              <a:defRPr/>
            </a:pPr>
            <a:r>
              <a:rPr lang="en-US" sz="1814" dirty="0">
                <a:solidFill>
                  <a:schemeClr val="accent4">
                    <a:lumMod val="60000"/>
                    <a:lumOff val="40000"/>
                  </a:schemeClr>
                </a:solidFill>
              </a:rPr>
              <a:t>Trace and debug simple programs to identify and correct basic syntax and logical errors. </a:t>
            </a:r>
          </a:p>
          <a:p>
            <a:pPr algn="just">
              <a:lnSpc>
                <a:spcPct val="150000"/>
              </a:lnSpc>
              <a:buFont typeface="Wingdings" panose="05000000000000000000" pitchFamily="2" charset="2"/>
              <a:buChar char="Ø"/>
              <a:defRPr/>
            </a:pPr>
            <a:r>
              <a:rPr lang="en-US" sz="1814" dirty="0">
                <a:solidFill>
                  <a:schemeClr val="bg1">
                    <a:lumMod val="75000"/>
                  </a:schemeClr>
                </a:solidFill>
              </a:rPr>
              <a:t>Apply basic programing concepts, such as conditional statements, loops, and functions, to solve small scale computational problems.</a:t>
            </a:r>
          </a:p>
          <a:p>
            <a:pPr algn="just">
              <a:lnSpc>
                <a:spcPct val="150000"/>
              </a:lnSpc>
              <a:buFont typeface="Wingdings" panose="05000000000000000000" pitchFamily="2" charset="2"/>
              <a:buChar char="Ø"/>
              <a:defRPr/>
            </a:pPr>
            <a:r>
              <a:rPr lang="en-US" sz="1814" b="1" dirty="0">
                <a:solidFill>
                  <a:srgbClr val="002060"/>
                </a:solidFill>
              </a:rPr>
              <a:t>Decompose problems into smaller, manageable subroutines, and implement basic functions to enhance code modularity and reusability. </a:t>
            </a:r>
          </a:p>
          <a:p>
            <a:pPr algn="just">
              <a:lnSpc>
                <a:spcPct val="150000"/>
              </a:lnSpc>
              <a:buFont typeface="Wingdings" panose="05000000000000000000" pitchFamily="2" charset="2"/>
              <a:buChar char="Ø"/>
              <a:defRPr/>
            </a:pPr>
            <a:r>
              <a:rPr lang="en-US" sz="1814" dirty="0">
                <a:solidFill>
                  <a:schemeClr val="accent4">
                    <a:lumMod val="60000"/>
                    <a:lumOff val="40000"/>
                  </a:schemeClr>
                </a:solidFill>
              </a:rPr>
              <a:t>Collaborate with peers Work in a team to design and implement a software project that meets specific functional requirements.</a:t>
            </a:r>
          </a:p>
        </p:txBody>
      </p:sp>
      <p:sp>
        <p:nvSpPr>
          <p:cNvPr id="23557" name="Slide Number Placeholder 3"/>
          <p:cNvSpPr>
            <a:spLocks noGrp="1" noChangeArrowheads="1"/>
          </p:cNvSpPr>
          <p:nvPr>
            <p:ph type="sldNum" sz="quarter" idx="4294967295"/>
          </p:nvPr>
        </p:nvSpPr>
        <p:spPr bwMode="auto">
          <a:xfrm>
            <a:off x="10994812" y="6444943"/>
            <a:ext cx="770468" cy="365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450"/>
              </a:spcAft>
              <a:buClr>
                <a:schemeClr val="accent2"/>
              </a:buClr>
              <a:buSzPct val="92000"/>
              <a:buFont typeface="Wingdings 2" panose="05020102010507070707" pitchFamily="18" charset="2"/>
              <a:buChar char=""/>
              <a:defRPr>
                <a:solidFill>
                  <a:schemeClr val="tx2"/>
                </a:solidFill>
                <a:latin typeface="Gill Sans MT" panose="020B0502020104020203" pitchFamily="34" charset="0"/>
              </a:defRPr>
            </a:lvl1pPr>
            <a:lvl2pPr marL="417908" indent="-160734">
              <a:spcBef>
                <a:spcPct val="20000"/>
              </a:spcBef>
              <a:spcAft>
                <a:spcPts val="450"/>
              </a:spcAft>
              <a:buClr>
                <a:schemeClr val="accent2"/>
              </a:buClr>
              <a:buSzPct val="92000"/>
              <a:buFont typeface="Wingdings 2" panose="05020102010507070707" pitchFamily="18" charset="2"/>
              <a:buChar char=""/>
              <a:defRPr sz="1200">
                <a:solidFill>
                  <a:schemeClr val="tx2"/>
                </a:solidFill>
                <a:latin typeface="Gill Sans MT" panose="020B0502020104020203" pitchFamily="34" charset="0"/>
              </a:defRPr>
            </a:lvl2pPr>
            <a:lvl3pPr marL="642934" indent="-128587">
              <a:spcBef>
                <a:spcPct val="20000"/>
              </a:spcBef>
              <a:spcAft>
                <a:spcPts val="450"/>
              </a:spcAft>
              <a:buClr>
                <a:schemeClr val="accent2"/>
              </a:buClr>
              <a:buSzPct val="92000"/>
              <a:buFont typeface="Wingdings 2" panose="05020102010507070707" pitchFamily="18" charset="2"/>
              <a:buChar char=""/>
              <a:defRPr sz="1050">
                <a:solidFill>
                  <a:schemeClr val="tx2"/>
                </a:solidFill>
                <a:latin typeface="Gill Sans MT" panose="020B0502020104020203" pitchFamily="34" charset="0"/>
              </a:defRPr>
            </a:lvl3pPr>
            <a:lvl4pPr marL="900107" indent="-128587">
              <a:spcBef>
                <a:spcPct val="20000"/>
              </a:spcBef>
              <a:spcAft>
                <a:spcPts val="450"/>
              </a:spcAft>
              <a:buClr>
                <a:schemeClr val="accent2"/>
              </a:buClr>
              <a:buSzPct val="92000"/>
              <a:buFont typeface="Wingdings 2" panose="05020102010507070707" pitchFamily="18" charset="2"/>
              <a:buChar char=""/>
              <a:defRPr sz="900">
                <a:solidFill>
                  <a:schemeClr val="tx2"/>
                </a:solidFill>
                <a:latin typeface="Gill Sans MT" panose="020B0502020104020203" pitchFamily="34" charset="0"/>
              </a:defRPr>
            </a:lvl4pPr>
            <a:lvl5pPr marL="1157281" indent="-128587">
              <a:spcBef>
                <a:spcPct val="20000"/>
              </a:spcBef>
              <a:spcAft>
                <a:spcPts val="450"/>
              </a:spcAft>
              <a:buClr>
                <a:schemeClr val="accent2"/>
              </a:buClr>
              <a:buSzPct val="92000"/>
              <a:buFont typeface="Wingdings 2" panose="05020102010507070707" pitchFamily="18" charset="2"/>
              <a:buChar char=""/>
              <a:defRPr sz="900">
                <a:solidFill>
                  <a:schemeClr val="tx2"/>
                </a:solidFill>
                <a:latin typeface="Gill Sans MT" panose="020B0502020104020203" pitchFamily="34" charset="0"/>
              </a:defRPr>
            </a:lvl5pPr>
            <a:lvl6pPr marL="1500178" indent="-128587" fontAlgn="base">
              <a:spcBef>
                <a:spcPct val="20000"/>
              </a:spcBef>
              <a:spcAft>
                <a:spcPts val="450"/>
              </a:spcAft>
              <a:buClr>
                <a:schemeClr val="accent2"/>
              </a:buClr>
              <a:buSzPct val="92000"/>
              <a:buFont typeface="Wingdings 2" panose="05020102010507070707" pitchFamily="18" charset="2"/>
              <a:buChar char=""/>
              <a:defRPr sz="900">
                <a:solidFill>
                  <a:schemeClr val="tx2"/>
                </a:solidFill>
                <a:latin typeface="Gill Sans MT" panose="020B0502020104020203" pitchFamily="34" charset="0"/>
              </a:defRPr>
            </a:lvl6pPr>
            <a:lvl7pPr marL="1843076" indent="-128587" fontAlgn="base">
              <a:spcBef>
                <a:spcPct val="20000"/>
              </a:spcBef>
              <a:spcAft>
                <a:spcPts val="450"/>
              </a:spcAft>
              <a:buClr>
                <a:schemeClr val="accent2"/>
              </a:buClr>
              <a:buSzPct val="92000"/>
              <a:buFont typeface="Wingdings 2" panose="05020102010507070707" pitchFamily="18" charset="2"/>
              <a:buChar char=""/>
              <a:defRPr sz="900">
                <a:solidFill>
                  <a:schemeClr val="tx2"/>
                </a:solidFill>
                <a:latin typeface="Gill Sans MT" panose="020B0502020104020203" pitchFamily="34" charset="0"/>
              </a:defRPr>
            </a:lvl7pPr>
            <a:lvl8pPr marL="2185975" indent="-128587" fontAlgn="base">
              <a:spcBef>
                <a:spcPct val="20000"/>
              </a:spcBef>
              <a:spcAft>
                <a:spcPts val="450"/>
              </a:spcAft>
              <a:buClr>
                <a:schemeClr val="accent2"/>
              </a:buClr>
              <a:buSzPct val="92000"/>
              <a:buFont typeface="Wingdings 2" panose="05020102010507070707" pitchFamily="18" charset="2"/>
              <a:buChar char=""/>
              <a:defRPr sz="900">
                <a:solidFill>
                  <a:schemeClr val="tx2"/>
                </a:solidFill>
                <a:latin typeface="Gill Sans MT" panose="020B0502020104020203" pitchFamily="34" charset="0"/>
              </a:defRPr>
            </a:lvl8pPr>
            <a:lvl9pPr marL="2528872" indent="-128587" fontAlgn="base">
              <a:spcBef>
                <a:spcPct val="20000"/>
              </a:spcBef>
              <a:spcAft>
                <a:spcPts val="450"/>
              </a:spcAft>
              <a:buClr>
                <a:schemeClr val="accent2"/>
              </a:buClr>
              <a:buSzPct val="92000"/>
              <a:buFont typeface="Wingdings 2" panose="05020102010507070707" pitchFamily="18" charset="2"/>
              <a:buChar char=""/>
              <a:defRPr sz="900">
                <a:solidFill>
                  <a:schemeClr val="tx2"/>
                </a:solidFill>
                <a:latin typeface="Gill Sans MT" panose="020B0502020104020203" pitchFamily="34" charset="0"/>
              </a:defRPr>
            </a:lvl9pPr>
          </a:lstStyle>
          <a:p>
            <a:pPr>
              <a:spcBef>
                <a:spcPct val="0"/>
              </a:spcBef>
              <a:spcAft>
                <a:spcPct val="0"/>
              </a:spcAft>
              <a:buClrTx/>
              <a:buSzTx/>
              <a:buFontTx/>
              <a:buNone/>
            </a:pPr>
            <a:fld id="{58BF91E0-0E5B-4EFC-98D2-085973D90B5B}" type="slidenum">
              <a:rPr lang="en-US" altLang="en-US">
                <a:solidFill>
                  <a:srgbClr val="898989"/>
                </a:solidFill>
                <a:latin typeface="Times New Roman" panose="02020603050405020304" pitchFamily="18" charset="0"/>
              </a:rPr>
              <a:pPr>
                <a:spcBef>
                  <a:spcPct val="0"/>
                </a:spcBef>
                <a:spcAft>
                  <a:spcPct val="0"/>
                </a:spcAft>
                <a:buClrTx/>
                <a:buSzTx/>
                <a:buFontTx/>
                <a:buNone/>
              </a:pPr>
              <a:t>2</a:t>
            </a:fld>
            <a:endParaRPr lang="en-US" altLang="en-US" dirty="0">
              <a:solidFill>
                <a:srgbClr val="898989"/>
              </a:solidFill>
              <a:latin typeface="Times New Roman" panose="02020603050405020304" pitchFamily="18" charset="0"/>
            </a:endParaRPr>
          </a:p>
        </p:txBody>
      </p:sp>
      <p:pic>
        <p:nvPicPr>
          <p:cNvPr id="2" name="Picture 1">
            <a:extLst>
              <a:ext uri="{FF2B5EF4-FFF2-40B4-BE49-F238E27FC236}">
                <a16:creationId xmlns:a16="http://schemas.microsoft.com/office/drawing/2014/main" id="{C59F200A-3FAB-3CF9-1CEA-EDDAA77C3B0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508490" y="848606"/>
            <a:ext cx="1973580" cy="758825"/>
          </a:xfrm>
          <a:prstGeom prst="rect">
            <a:avLst/>
          </a:prstGeom>
          <a:noFill/>
          <a:ln>
            <a:noFill/>
          </a:ln>
        </p:spPr>
      </p:pic>
    </p:spTree>
    <p:extLst>
      <p:ext uri="{BB962C8B-B14F-4D97-AF65-F5344CB8AC3E}">
        <p14:creationId xmlns:p14="http://schemas.microsoft.com/office/powerpoint/2010/main" val="3985514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1034BE30-0078-4D62-8C64-429012AA9A12}"/>
                  </a:ext>
                </a:extLst>
              </p:cNvPr>
              <p:cNvGraphicFramePr>
                <a:graphicFrameLocks noGrp="1"/>
              </p:cNvGraphicFramePr>
              <p:nvPr/>
            </p:nvGraphicFramePr>
            <p:xfrm>
              <a:off x="7065455" y="3935392"/>
              <a:ext cx="3419856" cy="2225040"/>
            </p:xfrm>
            <a:graphic>
              <a:graphicData uri="http://schemas.openxmlformats.org/drawingml/2006/table">
                <a:tbl>
                  <a:tblPr firstRow="1" bandRow="1"/>
                  <a:tblGrid>
                    <a:gridCol w="960120">
                      <a:extLst>
                        <a:ext uri="{9D8B030D-6E8A-4147-A177-3AD203B41FA5}">
                          <a16:colId xmlns:a16="http://schemas.microsoft.com/office/drawing/2014/main" val="3553230387"/>
                        </a:ext>
                      </a:extLst>
                    </a:gridCol>
                    <a:gridCol w="347472">
                      <a:extLst>
                        <a:ext uri="{9D8B030D-6E8A-4147-A177-3AD203B41FA5}">
                          <a16:colId xmlns:a16="http://schemas.microsoft.com/office/drawing/2014/main" val="1004778475"/>
                        </a:ext>
                      </a:extLst>
                    </a:gridCol>
                    <a:gridCol w="804672">
                      <a:extLst>
                        <a:ext uri="{9D8B030D-6E8A-4147-A177-3AD203B41FA5}">
                          <a16:colId xmlns:a16="http://schemas.microsoft.com/office/drawing/2014/main" val="291032868"/>
                        </a:ext>
                      </a:extLst>
                    </a:gridCol>
                    <a:gridCol w="347472">
                      <a:extLst>
                        <a:ext uri="{9D8B030D-6E8A-4147-A177-3AD203B41FA5}">
                          <a16:colId xmlns:a16="http://schemas.microsoft.com/office/drawing/2014/main" val="23146873"/>
                        </a:ext>
                      </a:extLst>
                    </a:gridCol>
                    <a:gridCol w="960120">
                      <a:extLst>
                        <a:ext uri="{9D8B030D-6E8A-4147-A177-3AD203B41FA5}">
                          <a16:colId xmlns:a16="http://schemas.microsoft.com/office/drawing/2014/main" val="3867104118"/>
                        </a:ext>
                      </a:extLst>
                    </a:gridCol>
                  </a:tblGrid>
                  <a:tr h="370840">
                    <a:tc>
                      <a:txBody>
                        <a:bodyPr/>
                        <a:lstStyle/>
                        <a:p>
                          <a:pPr algn="r"/>
                          <a:r>
                            <a:rPr lang="en-US" sz="1800" dirty="0">
                              <a:solidFill>
                                <a:srgbClr val="000000"/>
                              </a:solidFill>
                              <a:latin typeface="Consolas" panose="020B0609020204030204" pitchFamily="49" charset="0"/>
                            </a:rPr>
                            <a:t>list</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1611017"/>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list+1</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6855913"/>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list+2</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3258757"/>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list+3</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3284693"/>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list+4</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104176"/>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list+5</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371932"/>
                      </a:ext>
                    </a:extLst>
                  </a:tr>
                </a:tbl>
              </a:graphicData>
            </a:graphic>
          </p:graphicFrame>
        </mc:Choice>
        <mc:Fallback xmlns="">
          <p:graphicFrame>
            <p:nvGraphicFramePr>
              <p:cNvPr id="2" name="Table 2">
                <a:extLst>
                  <a:ext uri="{FF2B5EF4-FFF2-40B4-BE49-F238E27FC236}">
                    <a16:creationId xmlns:a16="http://schemas.microsoft.com/office/drawing/2014/main" id="{1034BE30-0078-4D62-8C64-429012AA9A12}"/>
                  </a:ext>
                </a:extLst>
              </p:cNvPr>
              <p:cNvGraphicFramePr>
                <a:graphicFrameLocks noGrp="1"/>
              </p:cNvGraphicFramePr>
              <p:nvPr>
                <p:extLst>
                  <p:ext uri="{D42A27DB-BD31-4B8C-83A1-F6EECF244321}">
                    <p14:modId xmlns:p14="http://schemas.microsoft.com/office/powerpoint/2010/main" val="3152803432"/>
                  </p:ext>
                </p:extLst>
              </p:nvPr>
            </p:nvGraphicFramePr>
            <p:xfrm>
              <a:off x="7065455" y="3935392"/>
              <a:ext cx="3419856" cy="2225040"/>
            </p:xfrm>
            <a:graphic>
              <a:graphicData uri="http://schemas.openxmlformats.org/drawingml/2006/table">
                <a:tbl>
                  <a:tblPr firstRow="1" bandRow="1"/>
                  <a:tblGrid>
                    <a:gridCol w="960120">
                      <a:extLst>
                        <a:ext uri="{9D8B030D-6E8A-4147-A177-3AD203B41FA5}">
                          <a16:colId xmlns:a16="http://schemas.microsoft.com/office/drawing/2014/main" val="3553230387"/>
                        </a:ext>
                      </a:extLst>
                    </a:gridCol>
                    <a:gridCol w="347472">
                      <a:extLst>
                        <a:ext uri="{9D8B030D-6E8A-4147-A177-3AD203B41FA5}">
                          <a16:colId xmlns:a16="http://schemas.microsoft.com/office/drawing/2014/main" val="1004778475"/>
                        </a:ext>
                      </a:extLst>
                    </a:gridCol>
                    <a:gridCol w="804672">
                      <a:extLst>
                        <a:ext uri="{9D8B030D-6E8A-4147-A177-3AD203B41FA5}">
                          <a16:colId xmlns:a16="http://schemas.microsoft.com/office/drawing/2014/main" val="291032868"/>
                        </a:ext>
                      </a:extLst>
                    </a:gridCol>
                    <a:gridCol w="347472">
                      <a:extLst>
                        <a:ext uri="{9D8B030D-6E8A-4147-A177-3AD203B41FA5}">
                          <a16:colId xmlns:a16="http://schemas.microsoft.com/office/drawing/2014/main" val="23146873"/>
                        </a:ext>
                      </a:extLst>
                    </a:gridCol>
                    <a:gridCol w="960120">
                      <a:extLst>
                        <a:ext uri="{9D8B030D-6E8A-4147-A177-3AD203B41FA5}">
                          <a16:colId xmlns:a16="http://schemas.microsoft.com/office/drawing/2014/main" val="3867104118"/>
                        </a:ext>
                      </a:extLst>
                    </a:gridCol>
                  </a:tblGrid>
                  <a:tr h="370840">
                    <a:tc>
                      <a:txBody>
                        <a:bodyPr/>
                        <a:lstStyle/>
                        <a:p>
                          <a:pPr algn="r"/>
                          <a:r>
                            <a:rPr lang="en-US" sz="1800" dirty="0">
                              <a:solidFill>
                                <a:srgbClr val="000000"/>
                              </a:solidFill>
                              <a:latin typeface="Consolas" panose="020B0609020204030204" pitchFamily="49" charset="0"/>
                            </a:rPr>
                            <a:t>list</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2"/>
                          <a:stretch>
                            <a:fillRect l="-277193" t="-8197" r="-608772" b="-526230"/>
                          </a:stretch>
                        </a:blipFill>
                      </a:tcPr>
                    </a:tc>
                    <a:tc>
                      <a:txBody>
                        <a:bodyPr/>
                        <a:lstStyle/>
                        <a:p>
                          <a:pPr algn="ctr"/>
                          <a:r>
                            <a:rPr lang="en-US"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1611017"/>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list+1</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2"/>
                          <a:stretch>
                            <a:fillRect l="-277193" t="-108197" r="-608772" b="-426230"/>
                          </a:stretch>
                        </a:blipFill>
                      </a:tcPr>
                    </a:tc>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6855913"/>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list+2</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2"/>
                          <a:stretch>
                            <a:fillRect l="-277193" t="-208197" r="-608772" b="-326230"/>
                          </a:stretch>
                        </a:blipFill>
                      </a:tcPr>
                    </a:tc>
                    <a:tc>
                      <a:txBody>
                        <a:bodyPr/>
                        <a:lstStyle/>
                        <a:p>
                          <a:pPr algn="ctr"/>
                          <a:r>
                            <a:rPr lang="en-US"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3258757"/>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list+3</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2"/>
                          <a:stretch>
                            <a:fillRect l="-277193" t="-308197" r="-608772" b="-226230"/>
                          </a:stretch>
                        </a:blipFill>
                      </a:tcPr>
                    </a:tc>
                    <a:tc>
                      <a:txBody>
                        <a:bodyPr/>
                        <a:lstStyle/>
                        <a:p>
                          <a:pPr algn="ctr"/>
                          <a:r>
                            <a:rPr lang="en-US"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3284693"/>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list+4</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2"/>
                          <a:stretch>
                            <a:fillRect l="-277193" t="-408197" r="-608772" b="-126230"/>
                          </a:stretch>
                        </a:blipFill>
                      </a:tcPr>
                    </a:tc>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104176"/>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list+5</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2"/>
                          <a:stretch>
                            <a:fillRect l="-277193" t="-508197" r="-608772" b="-26230"/>
                          </a:stretch>
                        </a:blipFill>
                      </a:tcPr>
                    </a:tc>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37193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2">
                <a:extLst>
                  <a:ext uri="{FF2B5EF4-FFF2-40B4-BE49-F238E27FC236}">
                    <a16:creationId xmlns:a16="http://schemas.microsoft.com/office/drawing/2014/main" id="{1F6921AE-1208-4990-880D-6943001437F2}"/>
                  </a:ext>
                </a:extLst>
              </p:cNvPr>
              <p:cNvGraphicFramePr>
                <a:graphicFrameLocks noGrp="1"/>
              </p:cNvGraphicFramePr>
              <p:nvPr/>
            </p:nvGraphicFramePr>
            <p:xfrm>
              <a:off x="7068485" y="3935392"/>
              <a:ext cx="3419856" cy="2225040"/>
            </p:xfrm>
            <a:graphic>
              <a:graphicData uri="http://schemas.openxmlformats.org/drawingml/2006/table">
                <a:tbl>
                  <a:tblPr firstRow="1" bandRow="1"/>
                  <a:tblGrid>
                    <a:gridCol w="960120">
                      <a:extLst>
                        <a:ext uri="{9D8B030D-6E8A-4147-A177-3AD203B41FA5}">
                          <a16:colId xmlns:a16="http://schemas.microsoft.com/office/drawing/2014/main" val="3553230387"/>
                        </a:ext>
                      </a:extLst>
                    </a:gridCol>
                    <a:gridCol w="347472">
                      <a:extLst>
                        <a:ext uri="{9D8B030D-6E8A-4147-A177-3AD203B41FA5}">
                          <a16:colId xmlns:a16="http://schemas.microsoft.com/office/drawing/2014/main" val="1004778475"/>
                        </a:ext>
                      </a:extLst>
                    </a:gridCol>
                    <a:gridCol w="804672">
                      <a:extLst>
                        <a:ext uri="{9D8B030D-6E8A-4147-A177-3AD203B41FA5}">
                          <a16:colId xmlns:a16="http://schemas.microsoft.com/office/drawing/2014/main" val="291032868"/>
                        </a:ext>
                      </a:extLst>
                    </a:gridCol>
                    <a:gridCol w="347472">
                      <a:extLst>
                        <a:ext uri="{9D8B030D-6E8A-4147-A177-3AD203B41FA5}">
                          <a16:colId xmlns:a16="http://schemas.microsoft.com/office/drawing/2014/main" val="23146873"/>
                        </a:ext>
                      </a:extLst>
                    </a:gridCol>
                    <a:gridCol w="960120">
                      <a:extLst>
                        <a:ext uri="{9D8B030D-6E8A-4147-A177-3AD203B41FA5}">
                          <a16:colId xmlns:a16="http://schemas.microsoft.com/office/drawing/2014/main" val="3867104118"/>
                        </a:ext>
                      </a:extLst>
                    </a:gridCol>
                  </a:tblGrid>
                  <a:tr h="370840">
                    <a:tc>
                      <a:txBody>
                        <a:bodyPr/>
                        <a:lstStyle/>
                        <a:p>
                          <a:pPr algn="r"/>
                          <a:r>
                            <a:rPr lang="en-US" sz="1800" dirty="0">
                              <a:solidFill>
                                <a:srgbClr val="000000"/>
                              </a:solidFill>
                              <a:latin typeface="Consolas" panose="020B0609020204030204" pitchFamily="49" charset="0"/>
                            </a:rPr>
                            <a:t>list</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r>
                            <a:rPr lang="en-US"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1611017"/>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list+1</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6855913"/>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list+2</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r>
                            <a:rPr lang="en-US"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3258757"/>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list+3</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r>
                            <a:rPr lang="en-US"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nsolas" panose="020B0609020204030204" pitchFamily="49" charset="0"/>
                            </a:rPr>
                            <a:t>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3284693"/>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list+4</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104176"/>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list+5</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371932"/>
                      </a:ext>
                    </a:extLst>
                  </a:tr>
                </a:tbl>
              </a:graphicData>
            </a:graphic>
          </p:graphicFrame>
        </mc:Choice>
        <mc:Fallback xmlns="">
          <p:graphicFrame>
            <p:nvGraphicFramePr>
              <p:cNvPr id="13" name="Table 2">
                <a:extLst>
                  <a:ext uri="{FF2B5EF4-FFF2-40B4-BE49-F238E27FC236}">
                    <a16:creationId xmlns:a16="http://schemas.microsoft.com/office/drawing/2014/main" id="{1F6921AE-1208-4990-880D-6943001437F2}"/>
                  </a:ext>
                </a:extLst>
              </p:cNvPr>
              <p:cNvGraphicFramePr>
                <a:graphicFrameLocks noGrp="1"/>
              </p:cNvGraphicFramePr>
              <p:nvPr>
                <p:extLst>
                  <p:ext uri="{D42A27DB-BD31-4B8C-83A1-F6EECF244321}">
                    <p14:modId xmlns:p14="http://schemas.microsoft.com/office/powerpoint/2010/main" val="2069801695"/>
                  </p:ext>
                </p:extLst>
              </p:nvPr>
            </p:nvGraphicFramePr>
            <p:xfrm>
              <a:off x="7068485" y="3935392"/>
              <a:ext cx="3419856" cy="2225040"/>
            </p:xfrm>
            <a:graphic>
              <a:graphicData uri="http://schemas.openxmlformats.org/drawingml/2006/table">
                <a:tbl>
                  <a:tblPr firstRow="1" bandRow="1"/>
                  <a:tblGrid>
                    <a:gridCol w="960120">
                      <a:extLst>
                        <a:ext uri="{9D8B030D-6E8A-4147-A177-3AD203B41FA5}">
                          <a16:colId xmlns:a16="http://schemas.microsoft.com/office/drawing/2014/main" val="3553230387"/>
                        </a:ext>
                      </a:extLst>
                    </a:gridCol>
                    <a:gridCol w="347472">
                      <a:extLst>
                        <a:ext uri="{9D8B030D-6E8A-4147-A177-3AD203B41FA5}">
                          <a16:colId xmlns:a16="http://schemas.microsoft.com/office/drawing/2014/main" val="1004778475"/>
                        </a:ext>
                      </a:extLst>
                    </a:gridCol>
                    <a:gridCol w="804672">
                      <a:extLst>
                        <a:ext uri="{9D8B030D-6E8A-4147-A177-3AD203B41FA5}">
                          <a16:colId xmlns:a16="http://schemas.microsoft.com/office/drawing/2014/main" val="291032868"/>
                        </a:ext>
                      </a:extLst>
                    </a:gridCol>
                    <a:gridCol w="347472">
                      <a:extLst>
                        <a:ext uri="{9D8B030D-6E8A-4147-A177-3AD203B41FA5}">
                          <a16:colId xmlns:a16="http://schemas.microsoft.com/office/drawing/2014/main" val="23146873"/>
                        </a:ext>
                      </a:extLst>
                    </a:gridCol>
                    <a:gridCol w="960120">
                      <a:extLst>
                        <a:ext uri="{9D8B030D-6E8A-4147-A177-3AD203B41FA5}">
                          <a16:colId xmlns:a16="http://schemas.microsoft.com/office/drawing/2014/main" val="3867104118"/>
                        </a:ext>
                      </a:extLst>
                    </a:gridCol>
                  </a:tblGrid>
                  <a:tr h="370840">
                    <a:tc>
                      <a:txBody>
                        <a:bodyPr/>
                        <a:lstStyle/>
                        <a:p>
                          <a:pPr algn="r"/>
                          <a:r>
                            <a:rPr lang="en-US" sz="1800" dirty="0">
                              <a:solidFill>
                                <a:srgbClr val="000000"/>
                              </a:solidFill>
                              <a:latin typeface="Consolas" panose="020B0609020204030204" pitchFamily="49" charset="0"/>
                            </a:rPr>
                            <a:t>list</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3"/>
                          <a:stretch>
                            <a:fillRect l="-277193" t="-8197" r="-608772" b="-526230"/>
                          </a:stretch>
                        </a:blipFill>
                      </a:tcPr>
                    </a:tc>
                    <a:tc>
                      <a:txBody>
                        <a:bodyPr/>
                        <a:lstStyle/>
                        <a:p>
                          <a:pPr algn="ctr"/>
                          <a:r>
                            <a:rPr lang="en-US"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1611017"/>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list+1</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3"/>
                          <a:stretch>
                            <a:fillRect l="-277193" t="-108197" r="-608772" b="-426230"/>
                          </a:stretch>
                        </a:blipFill>
                      </a:tcPr>
                    </a:tc>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6855913"/>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list+2</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3"/>
                          <a:stretch>
                            <a:fillRect l="-277193" t="-208197" r="-608772" b="-326230"/>
                          </a:stretch>
                        </a:blipFill>
                      </a:tcPr>
                    </a:tc>
                    <a:tc>
                      <a:txBody>
                        <a:bodyPr/>
                        <a:lstStyle/>
                        <a:p>
                          <a:pPr algn="ctr"/>
                          <a:r>
                            <a:rPr lang="en-US"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3258757"/>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list+3</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3"/>
                          <a:stretch>
                            <a:fillRect l="-277193" t="-308197" r="-608772" b="-226230"/>
                          </a:stretch>
                        </a:blipFill>
                      </a:tcPr>
                    </a:tc>
                    <a:tc>
                      <a:txBody>
                        <a:bodyPr/>
                        <a:lstStyle/>
                        <a:p>
                          <a:pPr algn="ctr"/>
                          <a:r>
                            <a:rPr lang="en-US"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608772" t="-308197" r="-277193" b="-22623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nsolas" panose="020B0609020204030204" pitchFamily="49" charset="0"/>
                            </a:rPr>
                            <a:t>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3284693"/>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list+4</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3"/>
                          <a:stretch>
                            <a:fillRect l="-277193" t="-408197" r="-608772" b="-126230"/>
                          </a:stretch>
                        </a:blipFill>
                      </a:tcPr>
                    </a:tc>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104176"/>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list+5</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3"/>
                          <a:stretch>
                            <a:fillRect l="-277193" t="-508197" r="-608772" b="-26230"/>
                          </a:stretch>
                        </a:blipFill>
                      </a:tcPr>
                    </a:tc>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37193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2">
                <a:extLst>
                  <a:ext uri="{FF2B5EF4-FFF2-40B4-BE49-F238E27FC236}">
                    <a16:creationId xmlns:a16="http://schemas.microsoft.com/office/drawing/2014/main" id="{09540CF9-9F84-4912-A6DF-85975F166995}"/>
                  </a:ext>
                </a:extLst>
              </p:cNvPr>
              <p:cNvGraphicFramePr>
                <a:graphicFrameLocks noGrp="1"/>
              </p:cNvGraphicFramePr>
              <p:nvPr/>
            </p:nvGraphicFramePr>
            <p:xfrm>
              <a:off x="7068485" y="3935392"/>
              <a:ext cx="3419856" cy="2225040"/>
            </p:xfrm>
            <a:graphic>
              <a:graphicData uri="http://schemas.openxmlformats.org/drawingml/2006/table">
                <a:tbl>
                  <a:tblPr firstRow="1" bandRow="1"/>
                  <a:tblGrid>
                    <a:gridCol w="960120">
                      <a:extLst>
                        <a:ext uri="{9D8B030D-6E8A-4147-A177-3AD203B41FA5}">
                          <a16:colId xmlns:a16="http://schemas.microsoft.com/office/drawing/2014/main" val="3553230387"/>
                        </a:ext>
                      </a:extLst>
                    </a:gridCol>
                    <a:gridCol w="347472">
                      <a:extLst>
                        <a:ext uri="{9D8B030D-6E8A-4147-A177-3AD203B41FA5}">
                          <a16:colId xmlns:a16="http://schemas.microsoft.com/office/drawing/2014/main" val="1004778475"/>
                        </a:ext>
                      </a:extLst>
                    </a:gridCol>
                    <a:gridCol w="804672">
                      <a:extLst>
                        <a:ext uri="{9D8B030D-6E8A-4147-A177-3AD203B41FA5}">
                          <a16:colId xmlns:a16="http://schemas.microsoft.com/office/drawing/2014/main" val="291032868"/>
                        </a:ext>
                      </a:extLst>
                    </a:gridCol>
                    <a:gridCol w="347472">
                      <a:extLst>
                        <a:ext uri="{9D8B030D-6E8A-4147-A177-3AD203B41FA5}">
                          <a16:colId xmlns:a16="http://schemas.microsoft.com/office/drawing/2014/main" val="23146873"/>
                        </a:ext>
                      </a:extLst>
                    </a:gridCol>
                    <a:gridCol w="960120">
                      <a:extLst>
                        <a:ext uri="{9D8B030D-6E8A-4147-A177-3AD203B41FA5}">
                          <a16:colId xmlns:a16="http://schemas.microsoft.com/office/drawing/2014/main" val="3867104118"/>
                        </a:ext>
                      </a:extLst>
                    </a:gridCol>
                  </a:tblGrid>
                  <a:tr h="370840">
                    <a:tc>
                      <a:txBody>
                        <a:bodyPr/>
                        <a:lstStyle/>
                        <a:p>
                          <a:pPr algn="r"/>
                          <a:r>
                            <a:rPr lang="en-US" sz="1800" dirty="0">
                              <a:solidFill>
                                <a:srgbClr val="000000"/>
                              </a:solidFill>
                              <a:latin typeface="Consolas" panose="020B0609020204030204" pitchFamily="49" charset="0"/>
                            </a:rPr>
                            <a:t>list</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r>
                            <a:rPr lang="en-US"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1611017"/>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list+1</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6855913"/>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list+2</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r>
                            <a:rPr lang="en-US"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3258757"/>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list+3</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r>
                            <a:rPr lang="en-US"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nsolas" panose="020B0609020204030204" pitchFamily="49" charset="0"/>
                            </a:rPr>
                            <a:t>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3284693"/>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list+4</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dirty="0">
                              <a:latin typeface="Consolas" panose="020B0609020204030204" pitchFamily="49" charset="0"/>
                            </a:rPr>
                            <a:t>p+1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104176"/>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list+5</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dirty="0">
                              <a:latin typeface="Consolas" panose="020B0609020204030204" pitchFamily="49" charset="0"/>
                            </a:rPr>
                            <a:t>p+2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371932"/>
                      </a:ext>
                    </a:extLst>
                  </a:tr>
                </a:tbl>
              </a:graphicData>
            </a:graphic>
          </p:graphicFrame>
        </mc:Choice>
        <mc:Fallback xmlns="">
          <p:graphicFrame>
            <p:nvGraphicFramePr>
              <p:cNvPr id="14" name="Table 2">
                <a:extLst>
                  <a:ext uri="{FF2B5EF4-FFF2-40B4-BE49-F238E27FC236}">
                    <a16:creationId xmlns:a16="http://schemas.microsoft.com/office/drawing/2014/main" id="{09540CF9-9F84-4912-A6DF-85975F166995}"/>
                  </a:ext>
                </a:extLst>
              </p:cNvPr>
              <p:cNvGraphicFramePr>
                <a:graphicFrameLocks noGrp="1"/>
              </p:cNvGraphicFramePr>
              <p:nvPr>
                <p:extLst>
                  <p:ext uri="{D42A27DB-BD31-4B8C-83A1-F6EECF244321}">
                    <p14:modId xmlns:p14="http://schemas.microsoft.com/office/powerpoint/2010/main" val="756832202"/>
                  </p:ext>
                </p:extLst>
              </p:nvPr>
            </p:nvGraphicFramePr>
            <p:xfrm>
              <a:off x="7068485" y="3935392"/>
              <a:ext cx="3419856" cy="2225040"/>
            </p:xfrm>
            <a:graphic>
              <a:graphicData uri="http://schemas.openxmlformats.org/drawingml/2006/table">
                <a:tbl>
                  <a:tblPr firstRow="1" bandRow="1"/>
                  <a:tblGrid>
                    <a:gridCol w="960120">
                      <a:extLst>
                        <a:ext uri="{9D8B030D-6E8A-4147-A177-3AD203B41FA5}">
                          <a16:colId xmlns:a16="http://schemas.microsoft.com/office/drawing/2014/main" val="3553230387"/>
                        </a:ext>
                      </a:extLst>
                    </a:gridCol>
                    <a:gridCol w="347472">
                      <a:extLst>
                        <a:ext uri="{9D8B030D-6E8A-4147-A177-3AD203B41FA5}">
                          <a16:colId xmlns:a16="http://schemas.microsoft.com/office/drawing/2014/main" val="1004778475"/>
                        </a:ext>
                      </a:extLst>
                    </a:gridCol>
                    <a:gridCol w="804672">
                      <a:extLst>
                        <a:ext uri="{9D8B030D-6E8A-4147-A177-3AD203B41FA5}">
                          <a16:colId xmlns:a16="http://schemas.microsoft.com/office/drawing/2014/main" val="291032868"/>
                        </a:ext>
                      </a:extLst>
                    </a:gridCol>
                    <a:gridCol w="347472">
                      <a:extLst>
                        <a:ext uri="{9D8B030D-6E8A-4147-A177-3AD203B41FA5}">
                          <a16:colId xmlns:a16="http://schemas.microsoft.com/office/drawing/2014/main" val="23146873"/>
                        </a:ext>
                      </a:extLst>
                    </a:gridCol>
                    <a:gridCol w="960120">
                      <a:extLst>
                        <a:ext uri="{9D8B030D-6E8A-4147-A177-3AD203B41FA5}">
                          <a16:colId xmlns:a16="http://schemas.microsoft.com/office/drawing/2014/main" val="3867104118"/>
                        </a:ext>
                      </a:extLst>
                    </a:gridCol>
                  </a:tblGrid>
                  <a:tr h="370840">
                    <a:tc>
                      <a:txBody>
                        <a:bodyPr/>
                        <a:lstStyle/>
                        <a:p>
                          <a:pPr algn="r"/>
                          <a:r>
                            <a:rPr lang="en-US" sz="1800" dirty="0">
                              <a:solidFill>
                                <a:srgbClr val="000000"/>
                              </a:solidFill>
                              <a:latin typeface="Consolas" panose="020B0609020204030204" pitchFamily="49" charset="0"/>
                            </a:rPr>
                            <a:t>list</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4"/>
                          <a:stretch>
                            <a:fillRect l="-277193" t="-8197" r="-608772" b="-526230"/>
                          </a:stretch>
                        </a:blipFill>
                      </a:tcPr>
                    </a:tc>
                    <a:tc>
                      <a:txBody>
                        <a:bodyPr/>
                        <a:lstStyle/>
                        <a:p>
                          <a:pPr algn="ctr"/>
                          <a:r>
                            <a:rPr lang="en-US"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1611017"/>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list+1</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4"/>
                          <a:stretch>
                            <a:fillRect l="-277193" t="-108197" r="-608772" b="-426230"/>
                          </a:stretch>
                        </a:blipFill>
                      </a:tcPr>
                    </a:tc>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6855913"/>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list+2</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4"/>
                          <a:stretch>
                            <a:fillRect l="-277193" t="-208197" r="-608772" b="-326230"/>
                          </a:stretch>
                        </a:blipFill>
                      </a:tcPr>
                    </a:tc>
                    <a:tc>
                      <a:txBody>
                        <a:bodyPr/>
                        <a:lstStyle/>
                        <a:p>
                          <a:pPr algn="ctr"/>
                          <a:r>
                            <a:rPr lang="en-US"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3258757"/>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list+3</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4"/>
                          <a:stretch>
                            <a:fillRect l="-277193" t="-308197" r="-608772" b="-226230"/>
                          </a:stretch>
                        </a:blipFill>
                      </a:tcPr>
                    </a:tc>
                    <a:tc>
                      <a:txBody>
                        <a:bodyPr/>
                        <a:lstStyle/>
                        <a:p>
                          <a:pPr algn="ctr"/>
                          <a:r>
                            <a:rPr lang="en-US"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608772" t="-308197" r="-277193" b="-22623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nsolas" panose="020B0609020204030204" pitchFamily="49" charset="0"/>
                            </a:rPr>
                            <a:t>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3284693"/>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list+4</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4"/>
                          <a:stretch>
                            <a:fillRect l="-277193" t="-408197" r="-608772" b="-126230"/>
                          </a:stretch>
                        </a:blipFill>
                      </a:tcPr>
                    </a:tc>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608772" t="-408197" r="-277193" b="-126230"/>
                          </a:stretch>
                        </a:blipFill>
                      </a:tcPr>
                    </a:tc>
                    <a:tc>
                      <a:txBody>
                        <a:bodyPr/>
                        <a:lstStyle/>
                        <a:p>
                          <a:pPr algn="l"/>
                          <a:r>
                            <a:rPr lang="en-US" dirty="0">
                              <a:latin typeface="Consolas" panose="020B0609020204030204" pitchFamily="49" charset="0"/>
                            </a:rPr>
                            <a:t>p+1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104176"/>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list+5</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4"/>
                          <a:stretch>
                            <a:fillRect l="-277193" t="-508197" r="-608772" b="-26230"/>
                          </a:stretch>
                        </a:blipFill>
                      </a:tcPr>
                    </a:tc>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608772" t="-508197" r="-277193" b="-26230"/>
                          </a:stretch>
                        </a:blipFill>
                      </a:tcPr>
                    </a:tc>
                    <a:tc>
                      <a:txBody>
                        <a:bodyPr/>
                        <a:lstStyle/>
                        <a:p>
                          <a:pPr algn="l"/>
                          <a:r>
                            <a:rPr lang="en-US" dirty="0">
                              <a:latin typeface="Consolas" panose="020B0609020204030204" pitchFamily="49" charset="0"/>
                            </a:rPr>
                            <a:t>p+2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37193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2">
                <a:extLst>
                  <a:ext uri="{FF2B5EF4-FFF2-40B4-BE49-F238E27FC236}">
                    <a16:creationId xmlns:a16="http://schemas.microsoft.com/office/drawing/2014/main" id="{6BB46C6F-30FF-47D6-A05D-5A77CFEAD4D7}"/>
                  </a:ext>
                </a:extLst>
              </p:cNvPr>
              <p:cNvGraphicFramePr>
                <a:graphicFrameLocks noGrp="1"/>
              </p:cNvGraphicFramePr>
              <p:nvPr/>
            </p:nvGraphicFramePr>
            <p:xfrm>
              <a:off x="7065455" y="3935392"/>
              <a:ext cx="3419856" cy="2225040"/>
            </p:xfrm>
            <a:graphic>
              <a:graphicData uri="http://schemas.openxmlformats.org/drawingml/2006/table">
                <a:tbl>
                  <a:tblPr firstRow="1" bandRow="1"/>
                  <a:tblGrid>
                    <a:gridCol w="960120">
                      <a:extLst>
                        <a:ext uri="{9D8B030D-6E8A-4147-A177-3AD203B41FA5}">
                          <a16:colId xmlns:a16="http://schemas.microsoft.com/office/drawing/2014/main" val="3553230387"/>
                        </a:ext>
                      </a:extLst>
                    </a:gridCol>
                    <a:gridCol w="347472">
                      <a:extLst>
                        <a:ext uri="{9D8B030D-6E8A-4147-A177-3AD203B41FA5}">
                          <a16:colId xmlns:a16="http://schemas.microsoft.com/office/drawing/2014/main" val="1004778475"/>
                        </a:ext>
                      </a:extLst>
                    </a:gridCol>
                    <a:gridCol w="804672">
                      <a:extLst>
                        <a:ext uri="{9D8B030D-6E8A-4147-A177-3AD203B41FA5}">
                          <a16:colId xmlns:a16="http://schemas.microsoft.com/office/drawing/2014/main" val="291032868"/>
                        </a:ext>
                      </a:extLst>
                    </a:gridCol>
                    <a:gridCol w="347472">
                      <a:extLst>
                        <a:ext uri="{9D8B030D-6E8A-4147-A177-3AD203B41FA5}">
                          <a16:colId xmlns:a16="http://schemas.microsoft.com/office/drawing/2014/main" val="23146873"/>
                        </a:ext>
                      </a:extLst>
                    </a:gridCol>
                    <a:gridCol w="960120">
                      <a:extLst>
                        <a:ext uri="{9D8B030D-6E8A-4147-A177-3AD203B41FA5}">
                          <a16:colId xmlns:a16="http://schemas.microsoft.com/office/drawing/2014/main" val="3867104118"/>
                        </a:ext>
                      </a:extLst>
                    </a:gridCol>
                  </a:tblGrid>
                  <a:tr h="370840">
                    <a:tc>
                      <a:txBody>
                        <a:bodyPr/>
                        <a:lstStyle/>
                        <a:p>
                          <a:pPr algn="r"/>
                          <a:r>
                            <a:rPr lang="en-US" sz="1800" dirty="0">
                              <a:solidFill>
                                <a:srgbClr val="000000"/>
                              </a:solidFill>
                              <a:latin typeface="Consolas" panose="020B0609020204030204" pitchFamily="49" charset="0"/>
                            </a:rPr>
                            <a:t>list</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r>
                            <a:rPr lang="en-US"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p-3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1611017"/>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list+1</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p-2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6855913"/>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list+2</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r>
                            <a:rPr lang="en-US"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p-1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3258757"/>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highlight>
                                <a:srgbClr val="FFFF00"/>
                              </a:highlight>
                              <a:latin typeface="Consolas" panose="020B0609020204030204" pitchFamily="49" charset="0"/>
                            </a:rPr>
                            <a:t>list+3</a:t>
                          </a:r>
                          <a:endParaRPr lang="en-US" dirty="0">
                            <a:highlight>
                              <a:srgbClr val="FFFF00"/>
                            </a:highlight>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r>
                            <a:rPr lang="en-US"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latin typeface="Consolas" panose="020B0609020204030204" pitchFamily="49" charset="0"/>
                            </a:rPr>
                            <a:t>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3284693"/>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list+4</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dirty="0">
                              <a:latin typeface="Consolas" panose="020B0609020204030204" pitchFamily="49" charset="0"/>
                            </a:rPr>
                            <a:t>p+1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104176"/>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list+5</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nsolas" panose="020B0609020204030204" pitchFamily="49" charset="0"/>
                            </a:rPr>
                            <a:t>p+2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371932"/>
                      </a:ext>
                    </a:extLst>
                  </a:tr>
                </a:tbl>
              </a:graphicData>
            </a:graphic>
          </p:graphicFrame>
        </mc:Choice>
        <mc:Fallback xmlns="">
          <p:graphicFrame>
            <p:nvGraphicFramePr>
              <p:cNvPr id="15" name="Table 2">
                <a:extLst>
                  <a:ext uri="{FF2B5EF4-FFF2-40B4-BE49-F238E27FC236}">
                    <a16:creationId xmlns:a16="http://schemas.microsoft.com/office/drawing/2014/main" id="{6BB46C6F-30FF-47D6-A05D-5A77CFEAD4D7}"/>
                  </a:ext>
                </a:extLst>
              </p:cNvPr>
              <p:cNvGraphicFramePr>
                <a:graphicFrameLocks noGrp="1"/>
              </p:cNvGraphicFramePr>
              <p:nvPr>
                <p:extLst>
                  <p:ext uri="{D42A27DB-BD31-4B8C-83A1-F6EECF244321}">
                    <p14:modId xmlns:p14="http://schemas.microsoft.com/office/powerpoint/2010/main" val="349244247"/>
                  </p:ext>
                </p:extLst>
              </p:nvPr>
            </p:nvGraphicFramePr>
            <p:xfrm>
              <a:off x="7065455" y="3935392"/>
              <a:ext cx="3419856" cy="2225040"/>
            </p:xfrm>
            <a:graphic>
              <a:graphicData uri="http://schemas.openxmlformats.org/drawingml/2006/table">
                <a:tbl>
                  <a:tblPr firstRow="1" bandRow="1"/>
                  <a:tblGrid>
                    <a:gridCol w="960120">
                      <a:extLst>
                        <a:ext uri="{9D8B030D-6E8A-4147-A177-3AD203B41FA5}">
                          <a16:colId xmlns:a16="http://schemas.microsoft.com/office/drawing/2014/main" val="3553230387"/>
                        </a:ext>
                      </a:extLst>
                    </a:gridCol>
                    <a:gridCol w="347472">
                      <a:extLst>
                        <a:ext uri="{9D8B030D-6E8A-4147-A177-3AD203B41FA5}">
                          <a16:colId xmlns:a16="http://schemas.microsoft.com/office/drawing/2014/main" val="1004778475"/>
                        </a:ext>
                      </a:extLst>
                    </a:gridCol>
                    <a:gridCol w="804672">
                      <a:extLst>
                        <a:ext uri="{9D8B030D-6E8A-4147-A177-3AD203B41FA5}">
                          <a16:colId xmlns:a16="http://schemas.microsoft.com/office/drawing/2014/main" val="291032868"/>
                        </a:ext>
                      </a:extLst>
                    </a:gridCol>
                    <a:gridCol w="347472">
                      <a:extLst>
                        <a:ext uri="{9D8B030D-6E8A-4147-A177-3AD203B41FA5}">
                          <a16:colId xmlns:a16="http://schemas.microsoft.com/office/drawing/2014/main" val="23146873"/>
                        </a:ext>
                      </a:extLst>
                    </a:gridCol>
                    <a:gridCol w="960120">
                      <a:extLst>
                        <a:ext uri="{9D8B030D-6E8A-4147-A177-3AD203B41FA5}">
                          <a16:colId xmlns:a16="http://schemas.microsoft.com/office/drawing/2014/main" val="3867104118"/>
                        </a:ext>
                      </a:extLst>
                    </a:gridCol>
                  </a:tblGrid>
                  <a:tr h="370840">
                    <a:tc>
                      <a:txBody>
                        <a:bodyPr/>
                        <a:lstStyle/>
                        <a:p>
                          <a:pPr algn="r"/>
                          <a:r>
                            <a:rPr lang="en-US" sz="1800" dirty="0">
                              <a:solidFill>
                                <a:srgbClr val="000000"/>
                              </a:solidFill>
                              <a:latin typeface="Consolas" panose="020B0609020204030204" pitchFamily="49" charset="0"/>
                            </a:rPr>
                            <a:t>list</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5"/>
                          <a:stretch>
                            <a:fillRect l="-277193" t="-8197" r="-608772" b="-526230"/>
                          </a:stretch>
                        </a:blipFill>
                      </a:tcPr>
                    </a:tc>
                    <a:tc>
                      <a:txBody>
                        <a:bodyPr/>
                        <a:lstStyle/>
                        <a:p>
                          <a:pPr algn="ctr"/>
                          <a:r>
                            <a:rPr lang="en-US"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608772" t="-8197" r="-277193" b="-52623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p-3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1611017"/>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list+1</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5"/>
                          <a:stretch>
                            <a:fillRect l="-277193" t="-108197" r="-608772" b="-426230"/>
                          </a:stretch>
                        </a:blipFill>
                      </a:tcPr>
                    </a:tc>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608772" t="-108197" r="-277193" b="-42623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p-2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6855913"/>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list+2</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5"/>
                          <a:stretch>
                            <a:fillRect l="-277193" t="-208197" r="-608772" b="-326230"/>
                          </a:stretch>
                        </a:blipFill>
                      </a:tcPr>
                    </a:tc>
                    <a:tc>
                      <a:txBody>
                        <a:bodyPr/>
                        <a:lstStyle/>
                        <a:p>
                          <a:pPr algn="ctr"/>
                          <a:r>
                            <a:rPr lang="en-US"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608772" t="-208197" r="-277193" b="-32623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p-1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3258757"/>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highlight>
                                <a:srgbClr val="FFFF00"/>
                              </a:highlight>
                              <a:latin typeface="Consolas" panose="020B0609020204030204" pitchFamily="49" charset="0"/>
                            </a:rPr>
                            <a:t>list+3</a:t>
                          </a:r>
                          <a:endParaRPr lang="en-US" dirty="0">
                            <a:highlight>
                              <a:srgbClr val="FFFF00"/>
                            </a:highlight>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5"/>
                          <a:stretch>
                            <a:fillRect l="-277193" t="-308197" r="-608772" b="-226230"/>
                          </a:stretch>
                        </a:blipFill>
                      </a:tcPr>
                    </a:tc>
                    <a:tc>
                      <a:txBody>
                        <a:bodyPr/>
                        <a:lstStyle/>
                        <a:p>
                          <a:pPr algn="ctr"/>
                          <a:r>
                            <a:rPr lang="en-US"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608772" t="-308197" r="-277193" b="-22623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latin typeface="Consolas" panose="020B0609020204030204" pitchFamily="49" charset="0"/>
                            </a:rPr>
                            <a:t>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3284693"/>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list+4</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5"/>
                          <a:stretch>
                            <a:fillRect l="-277193" t="-408197" r="-608772" b="-126230"/>
                          </a:stretch>
                        </a:blipFill>
                      </a:tcPr>
                    </a:tc>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608772" t="-408197" r="-277193" b="-126230"/>
                          </a:stretch>
                        </a:blipFill>
                      </a:tcPr>
                    </a:tc>
                    <a:tc>
                      <a:txBody>
                        <a:bodyPr/>
                        <a:lstStyle/>
                        <a:p>
                          <a:pPr algn="l"/>
                          <a:r>
                            <a:rPr lang="en-US" dirty="0">
                              <a:latin typeface="Consolas" panose="020B0609020204030204" pitchFamily="49" charset="0"/>
                            </a:rPr>
                            <a:t>p+1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104176"/>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onsolas" panose="020B0609020204030204" pitchFamily="49" charset="0"/>
                            </a:rPr>
                            <a:t>list+5</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blipFill>
                          <a:blip r:embed="rId5"/>
                          <a:stretch>
                            <a:fillRect l="-277193" t="-508197" r="-608772" b="-26230"/>
                          </a:stretch>
                        </a:blipFill>
                      </a:tcPr>
                    </a:tc>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608772" t="-508197" r="-277193" b="-2623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nsolas" panose="020B0609020204030204" pitchFamily="49" charset="0"/>
                            </a:rPr>
                            <a:t>p+2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9371932"/>
                      </a:ext>
                    </a:extLst>
                  </a:tr>
                </a:tbl>
              </a:graphicData>
            </a:graphic>
          </p:graphicFrame>
        </mc:Fallback>
      </mc:AlternateContent>
      <p:sp>
        <p:nvSpPr>
          <p:cNvPr id="3" name="Slide Number Placeholder 2"/>
          <p:cNvSpPr>
            <a:spLocks noGrp="1"/>
          </p:cNvSpPr>
          <p:nvPr>
            <p:ph type="sldNum" sz="quarter" idx="12"/>
          </p:nvPr>
        </p:nvSpPr>
        <p:spPr/>
        <p:txBody>
          <a:bodyPr/>
          <a:lstStyle/>
          <a:p>
            <a:fld id="{F1CD203C-4249-4C1D-A9FB-2DFFEC988227}" type="slidenum">
              <a:rPr lang="en-US" altLang="en-US" smtClean="0"/>
              <a:pPr/>
              <a:t>20</a:t>
            </a:fld>
            <a:endParaRPr lang="en-US" altLang="en-US" dirty="0"/>
          </a:p>
        </p:txBody>
      </p:sp>
      <p:sp>
        <p:nvSpPr>
          <p:cNvPr id="17411" name="Rectangle 2">
            <a:extLst>
              <a:ext uri="{FF2B5EF4-FFF2-40B4-BE49-F238E27FC236}">
                <a16:creationId xmlns:a16="http://schemas.microsoft.com/office/drawing/2014/main" id="{242DD5C8-5DD6-4D8E-A96F-860FCB4EB06B}"/>
              </a:ext>
            </a:extLst>
          </p:cNvPr>
          <p:cNvSpPr>
            <a:spLocks noGrp="1" noChangeArrowheads="1"/>
          </p:cNvSpPr>
          <p:nvPr>
            <p:ph type="title" idx="4294967295"/>
          </p:nvPr>
        </p:nvSpPr>
        <p:spPr>
          <a:xfrm>
            <a:off x="2001520" y="-330200"/>
            <a:ext cx="7772400" cy="838200"/>
          </a:xfrm>
        </p:spPr>
        <p:txBody>
          <a:bodyPr>
            <a:normAutofit/>
          </a:bodyPr>
          <a:lstStyle/>
          <a:p>
            <a:pPr marL="12700" algn="ctr">
              <a:lnSpc>
                <a:spcPct val="100000"/>
              </a:lnSpc>
              <a:spcBef>
                <a:spcPts val="100"/>
              </a:spcBef>
            </a:pPr>
            <a:r>
              <a:rPr lang="en-US" altLang="en-US" sz="3600" b="1" spc="-10" dirty="0">
                <a:solidFill>
                  <a:srgbClr val="0070C0"/>
                </a:solidFill>
                <a:latin typeface="Arial"/>
                <a:cs typeface="Arial"/>
              </a:rPr>
              <a:t>Arrays and Pointers</a:t>
            </a:r>
          </a:p>
        </p:txBody>
      </p:sp>
      <p:sp>
        <p:nvSpPr>
          <p:cNvPr id="17412" name="Text Box 3">
            <a:extLst>
              <a:ext uri="{FF2B5EF4-FFF2-40B4-BE49-F238E27FC236}">
                <a16:creationId xmlns:a16="http://schemas.microsoft.com/office/drawing/2014/main" id="{400644F0-5072-46A0-A651-A32A8E34ECA5}"/>
              </a:ext>
            </a:extLst>
          </p:cNvPr>
          <p:cNvSpPr txBox="1">
            <a:spLocks noChangeArrowheads="1"/>
          </p:cNvSpPr>
          <p:nvPr/>
        </p:nvSpPr>
        <p:spPr bwMode="auto">
          <a:xfrm>
            <a:off x="484094" y="813925"/>
            <a:ext cx="8534400"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Clr>
                <a:srgbClr val="44546A"/>
              </a:buClr>
              <a:buNone/>
              <a:defRPr/>
            </a:pP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list[] = { 11, 12, 13, 14, 15, 16 };</a:t>
            </a:r>
          </a:p>
          <a:p>
            <a:pPr>
              <a:buClr>
                <a:srgbClr val="44546A"/>
              </a:buClr>
              <a:buNone/>
              <a:defRPr/>
            </a:pP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p = &amp;list[3];</a:t>
            </a:r>
          </a:p>
          <a:p>
            <a:pPr>
              <a:buClr>
                <a:srgbClr val="44546A"/>
              </a:buClr>
              <a:buNone/>
              <a:defRPr/>
            </a:pPr>
            <a:endParaRPr lang="en-US" sz="2000" dirty="0">
              <a:solidFill>
                <a:srgbClr val="000000"/>
              </a:solidFill>
              <a:latin typeface="Consolas" panose="020B0609020204030204" pitchFamily="49" charset="0"/>
            </a:endParaRPr>
          </a:p>
          <a:p>
            <a:pPr>
              <a:buClr>
                <a:srgbClr val="44546A"/>
              </a:buClr>
              <a:buNone/>
              <a:defRPr/>
            </a:pP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list[0]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 "</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p[-3]</a:t>
            </a:r>
            <a:r>
              <a:rPr lang="en-US" sz="2000" dirty="0">
                <a:solidFill>
                  <a:srgbClr val="008080"/>
                </a:solidFill>
                <a:latin typeface="Consolas" panose="020B0609020204030204" pitchFamily="49" charset="0"/>
              </a:rPr>
              <a:t> &lt;&lt;</a:t>
            </a:r>
            <a:r>
              <a:rPr lang="en-US" sz="2000" dirty="0">
                <a:solidFill>
                  <a:srgbClr val="000000"/>
                </a:solidFill>
                <a:latin typeface="Consolas" panose="020B0609020204030204" pitchFamily="49" charset="0"/>
              </a:rPr>
              <a:t> endl;</a:t>
            </a:r>
          </a:p>
          <a:p>
            <a:pPr>
              <a:buClr>
                <a:srgbClr val="44546A"/>
              </a:buClr>
              <a:buNone/>
              <a:defRPr/>
            </a:pP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list[3]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 "</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p[0]</a:t>
            </a:r>
            <a:r>
              <a:rPr lang="en-US" sz="2000" dirty="0">
                <a:solidFill>
                  <a:srgbClr val="008080"/>
                </a:solidFill>
                <a:latin typeface="Consolas" panose="020B0609020204030204" pitchFamily="49" charset="0"/>
              </a:rPr>
              <a:t>  &lt;&lt;</a:t>
            </a:r>
            <a:r>
              <a:rPr lang="en-US" sz="2000" dirty="0">
                <a:solidFill>
                  <a:srgbClr val="000000"/>
                </a:solidFill>
                <a:latin typeface="Consolas" panose="020B0609020204030204" pitchFamily="49" charset="0"/>
              </a:rPr>
              <a:t> endl;</a:t>
            </a:r>
          </a:p>
          <a:p>
            <a:pPr>
              <a:buClr>
                <a:srgbClr val="44546A"/>
              </a:buClr>
              <a:buNone/>
              <a:defRPr/>
            </a:pP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list[5]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 "</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p[2]</a:t>
            </a:r>
            <a:r>
              <a:rPr lang="en-US" sz="2000" dirty="0">
                <a:solidFill>
                  <a:srgbClr val="008080"/>
                </a:solidFill>
                <a:latin typeface="Consolas" panose="020B0609020204030204" pitchFamily="49" charset="0"/>
              </a:rPr>
              <a:t>  &lt;&lt;</a:t>
            </a:r>
            <a:r>
              <a:rPr lang="en-US" sz="2000" dirty="0">
                <a:solidFill>
                  <a:srgbClr val="000000"/>
                </a:solidFill>
                <a:latin typeface="Consolas" panose="020B0609020204030204" pitchFamily="49" charset="0"/>
              </a:rPr>
              <a:t> endl;</a:t>
            </a:r>
          </a:p>
          <a:p>
            <a:pPr>
              <a:buClr>
                <a:srgbClr val="44546A"/>
              </a:buClr>
              <a:buNone/>
              <a:defRPr/>
            </a:pP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list[4]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 "</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p[-1]</a:t>
            </a:r>
            <a:r>
              <a:rPr lang="en-US" sz="2000" dirty="0">
                <a:solidFill>
                  <a:srgbClr val="008080"/>
                </a:solidFill>
                <a:latin typeface="Consolas" panose="020B0609020204030204" pitchFamily="49" charset="0"/>
              </a:rPr>
              <a:t>  &lt;&lt;</a:t>
            </a:r>
            <a:r>
              <a:rPr lang="en-US" sz="2000" dirty="0">
                <a:solidFill>
                  <a:srgbClr val="000000"/>
                </a:solidFill>
                <a:latin typeface="Consolas" panose="020B0609020204030204" pitchFamily="49" charset="0"/>
              </a:rPr>
              <a:t> endl;</a:t>
            </a:r>
          </a:p>
          <a:p>
            <a:pPr>
              <a:buClr>
                <a:srgbClr val="44546A"/>
              </a:buClr>
              <a:buNone/>
              <a:defRPr/>
            </a:pP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list[3]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 "</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p[3]</a:t>
            </a:r>
            <a:r>
              <a:rPr lang="en-US" sz="2000" dirty="0">
                <a:solidFill>
                  <a:srgbClr val="008080"/>
                </a:solidFill>
                <a:latin typeface="Consolas" panose="020B0609020204030204" pitchFamily="49" charset="0"/>
              </a:rPr>
              <a:t>  &lt;&lt;</a:t>
            </a:r>
            <a:r>
              <a:rPr lang="en-US" sz="2000" dirty="0">
                <a:solidFill>
                  <a:srgbClr val="000000"/>
                </a:solidFill>
                <a:latin typeface="Consolas" panose="020B0609020204030204" pitchFamily="49" charset="0"/>
              </a:rPr>
              <a:t> endl;</a:t>
            </a:r>
          </a:p>
        </p:txBody>
      </p:sp>
      <p:sp>
        <p:nvSpPr>
          <p:cNvPr id="17413" name="Rectangle 5">
            <a:extLst>
              <a:ext uri="{FF2B5EF4-FFF2-40B4-BE49-F238E27FC236}">
                <a16:creationId xmlns:a16="http://schemas.microsoft.com/office/drawing/2014/main" id="{59FFAEEA-238A-461D-98EC-DD3F81B4B460}"/>
              </a:ext>
            </a:extLst>
          </p:cNvPr>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None/>
              <a:defRPr/>
            </a:pPr>
            <a:endParaRPr lang="en-US" altLang="en-US" sz="2400">
              <a:solidFill>
                <a:prstClr val="black"/>
              </a:solidFill>
            </a:endParaRPr>
          </a:p>
        </p:txBody>
      </p:sp>
      <p:sp>
        <p:nvSpPr>
          <p:cNvPr id="10" name="Rectangle 9">
            <a:extLst>
              <a:ext uri="{FF2B5EF4-FFF2-40B4-BE49-F238E27FC236}">
                <a16:creationId xmlns:a16="http://schemas.microsoft.com/office/drawing/2014/main" id="{F62A8186-ABFD-4913-B61E-7A51BC16F86E}"/>
              </a:ext>
            </a:extLst>
          </p:cNvPr>
          <p:cNvSpPr/>
          <p:nvPr/>
        </p:nvSpPr>
        <p:spPr>
          <a:xfrm>
            <a:off x="8456197" y="1223047"/>
            <a:ext cx="2455479" cy="1938992"/>
          </a:xfrm>
          <a:prstGeom prst="rect">
            <a:avLst/>
          </a:prstGeom>
          <a:solidFill>
            <a:schemeClr val="tx1"/>
          </a:solidFill>
        </p:spPr>
        <p:txBody>
          <a:bodyPr wrap="square">
            <a:spAutoFit/>
          </a:bodyPr>
          <a:lstStyle/>
          <a:p>
            <a:pPr>
              <a:defRPr/>
            </a:pPr>
            <a:r>
              <a:rPr lang="en-US" sz="2400" dirty="0">
                <a:solidFill>
                  <a:srgbClr val="00EC00"/>
                </a:solidFill>
                <a:latin typeface="Consolas" panose="020B0609020204030204" pitchFamily="49" charset="0"/>
              </a:rPr>
              <a:t>11 11</a:t>
            </a:r>
          </a:p>
          <a:p>
            <a:pPr>
              <a:defRPr/>
            </a:pPr>
            <a:r>
              <a:rPr lang="en-US" sz="2400" dirty="0">
                <a:solidFill>
                  <a:srgbClr val="00EC00"/>
                </a:solidFill>
                <a:latin typeface="Consolas" panose="020B0609020204030204" pitchFamily="49" charset="0"/>
              </a:rPr>
              <a:t>14 14</a:t>
            </a:r>
          </a:p>
          <a:p>
            <a:pPr>
              <a:defRPr/>
            </a:pPr>
            <a:r>
              <a:rPr lang="en-US" sz="2400" dirty="0">
                <a:solidFill>
                  <a:srgbClr val="00EC00"/>
                </a:solidFill>
                <a:latin typeface="Consolas" panose="020B0609020204030204" pitchFamily="49" charset="0"/>
              </a:rPr>
              <a:t>16 16</a:t>
            </a:r>
          </a:p>
          <a:p>
            <a:pPr>
              <a:defRPr/>
            </a:pPr>
            <a:r>
              <a:rPr lang="en-US" sz="2400" dirty="0">
                <a:solidFill>
                  <a:srgbClr val="00EC00"/>
                </a:solidFill>
                <a:latin typeface="Consolas" panose="020B0609020204030204" pitchFamily="49" charset="0"/>
              </a:rPr>
              <a:t>15 13</a:t>
            </a:r>
          </a:p>
          <a:p>
            <a:pPr>
              <a:defRPr/>
            </a:pPr>
            <a:r>
              <a:rPr lang="en-US" sz="2400" dirty="0">
                <a:solidFill>
                  <a:srgbClr val="00EC00"/>
                </a:solidFill>
                <a:latin typeface="Consolas" panose="020B0609020204030204" pitchFamily="49" charset="0"/>
              </a:rPr>
              <a:t>14 -858993460</a:t>
            </a:r>
          </a:p>
        </p:txBody>
      </p:sp>
    </p:spTree>
    <p:extLst>
      <p:ext uri="{BB962C8B-B14F-4D97-AF65-F5344CB8AC3E}">
        <p14:creationId xmlns:p14="http://schemas.microsoft.com/office/powerpoint/2010/main" val="183636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1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412">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412">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412">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412">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80BB35-6269-4E57-95CC-FFBBB824C7DA}" type="slidenum">
              <a:rPr lang="en-US" altLang="en-US" smtClean="0"/>
              <a:pPr/>
              <a:t>21</a:t>
            </a:fld>
            <a:endParaRPr lang="en-US" altLang="en-US" dirty="0"/>
          </a:p>
        </p:txBody>
      </p:sp>
      <p:sp>
        <p:nvSpPr>
          <p:cNvPr id="2" name="Title 1">
            <a:extLst>
              <a:ext uri="{FF2B5EF4-FFF2-40B4-BE49-F238E27FC236}">
                <a16:creationId xmlns:a16="http://schemas.microsoft.com/office/drawing/2014/main" id="{F446AE3E-B7AB-434F-A39A-E39F42050F85}"/>
              </a:ext>
            </a:extLst>
          </p:cNvPr>
          <p:cNvSpPr>
            <a:spLocks noGrp="1"/>
          </p:cNvSpPr>
          <p:nvPr>
            <p:ph type="title" idx="4294967295"/>
          </p:nvPr>
        </p:nvSpPr>
        <p:spPr>
          <a:xfrm>
            <a:off x="1982065" y="-266703"/>
            <a:ext cx="8500088" cy="1325563"/>
          </a:xfrm>
        </p:spPr>
        <p:txBody>
          <a:bodyPr>
            <a:normAutofit/>
          </a:bodyPr>
          <a:lstStyle/>
          <a:p>
            <a:pPr algn="ctr"/>
            <a:r>
              <a:rPr lang="en-US" b="1" dirty="0">
                <a:solidFill>
                  <a:srgbClr val="002060"/>
                </a:solidFill>
                <a:highlight>
                  <a:srgbClr val="00FF00"/>
                </a:highlight>
              </a:rPr>
              <a:t>Pointer</a:t>
            </a:r>
            <a:r>
              <a:rPr lang="en-US" b="1" dirty="0">
                <a:solidFill>
                  <a:srgbClr val="002060"/>
                </a:solidFill>
              </a:rPr>
              <a:t> to </a:t>
            </a:r>
            <a:r>
              <a:rPr lang="en-US" b="1" dirty="0">
                <a:solidFill>
                  <a:srgbClr val="002060"/>
                </a:solidFill>
                <a:highlight>
                  <a:srgbClr val="FFFF00"/>
                </a:highlight>
              </a:rPr>
              <a:t>Array</a:t>
            </a:r>
            <a:endParaRPr lang="en-US" dirty="0">
              <a:solidFill>
                <a:srgbClr val="002060"/>
              </a:solidFill>
            </a:endParaRPr>
          </a:p>
        </p:txBody>
      </p:sp>
      <p:sp>
        <p:nvSpPr>
          <p:cNvPr id="6" name="Text Placeholder 5">
            <a:extLst>
              <a:ext uri="{FF2B5EF4-FFF2-40B4-BE49-F238E27FC236}">
                <a16:creationId xmlns:a16="http://schemas.microsoft.com/office/drawing/2014/main" id="{26A4E202-152D-433B-AFDB-50E43FA7D344}"/>
              </a:ext>
            </a:extLst>
          </p:cNvPr>
          <p:cNvSpPr>
            <a:spLocks noGrp="1"/>
          </p:cNvSpPr>
          <p:nvPr>
            <p:ph type="body" sz="quarter" idx="4294967295"/>
          </p:nvPr>
        </p:nvSpPr>
        <p:spPr>
          <a:xfrm>
            <a:off x="661472" y="1326339"/>
            <a:ext cx="4178300" cy="441325"/>
          </a:xfrm>
        </p:spPr>
        <p:txBody>
          <a:bodyPr>
            <a:normAutofit lnSpcReduction="10000"/>
          </a:bodyPr>
          <a:lstStyle/>
          <a:p>
            <a:r>
              <a:rPr lang="en-US" sz="2400" b="1" dirty="0">
                <a:solidFill>
                  <a:srgbClr val="C00000"/>
                </a:solidFill>
              </a:rPr>
              <a:t>A pointer to an array</a:t>
            </a:r>
          </a:p>
        </p:txBody>
      </p:sp>
      <p:sp>
        <p:nvSpPr>
          <p:cNvPr id="7" name="Content Placeholder 6">
            <a:extLst>
              <a:ext uri="{FF2B5EF4-FFF2-40B4-BE49-F238E27FC236}">
                <a16:creationId xmlns:a16="http://schemas.microsoft.com/office/drawing/2014/main" id="{07E97D85-5036-49AF-B1EE-339FBDE0BFA9}"/>
              </a:ext>
            </a:extLst>
          </p:cNvPr>
          <p:cNvSpPr>
            <a:spLocks noGrp="1"/>
          </p:cNvSpPr>
          <p:nvPr>
            <p:ph sz="quarter" idx="4294967295"/>
          </p:nvPr>
        </p:nvSpPr>
        <p:spPr>
          <a:xfrm>
            <a:off x="1434436" y="2251877"/>
            <a:ext cx="7235001" cy="2727325"/>
          </a:xfrm>
        </p:spPr>
        <p:txBody>
          <a:bodyPr>
            <a:noAutofit/>
          </a:bodyPr>
          <a:lstStyle/>
          <a:p>
            <a:pPr marL="0" indent="0">
              <a:buNone/>
            </a:pP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list[5] = { 9, 8, 7, 6, 5 };</a:t>
            </a:r>
          </a:p>
          <a:p>
            <a:pPr marL="0" indent="0">
              <a:buNone/>
            </a:pPr>
            <a:r>
              <a:rPr lang="en-US" sz="2400" dirty="0">
                <a:solidFill>
                  <a:srgbClr val="0000FF"/>
                </a:solidFill>
                <a:highlight>
                  <a:srgbClr val="00FFFF"/>
                </a:highlight>
                <a:latin typeface="Consolas" panose="020B0609020204030204" pitchFamily="49" charset="0"/>
              </a:rPr>
              <a:t>int</a:t>
            </a:r>
            <a:r>
              <a:rPr lang="en-US" sz="2400" dirty="0">
                <a:solidFill>
                  <a:srgbClr val="000000"/>
                </a:solidFill>
                <a:highlight>
                  <a:srgbClr val="00FFFF"/>
                </a:highlight>
                <a:latin typeface="Consolas" panose="020B0609020204030204" pitchFamily="49" charset="0"/>
              </a:rPr>
              <a:t>* p;</a:t>
            </a:r>
          </a:p>
          <a:p>
            <a:pPr marL="0" indent="0">
              <a:buNone/>
            </a:pPr>
            <a:r>
              <a:rPr lang="en-US" sz="2400" dirty="0">
                <a:solidFill>
                  <a:srgbClr val="000000"/>
                </a:solidFill>
                <a:latin typeface="Consolas" panose="020B0609020204030204" pitchFamily="49" charset="0"/>
              </a:rPr>
              <a:t>p = list;</a:t>
            </a:r>
            <a:r>
              <a:rPr lang="en-US" sz="2400" dirty="0">
                <a:solidFill>
                  <a:srgbClr val="008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p = &amp;list[0];</a:t>
            </a:r>
            <a:endParaRPr lang="en-US" sz="2400" dirty="0">
              <a:solidFill>
                <a:srgbClr val="008000"/>
              </a:solidFill>
              <a:latin typeface="Consolas" panose="020B0609020204030204" pitchFamily="49" charset="0"/>
            </a:endParaRPr>
          </a:p>
          <a:p>
            <a:pPr marL="0" indent="0">
              <a:buNone/>
            </a:pPr>
            <a:r>
              <a:rPr lang="en-US" sz="2400" dirty="0">
                <a:solidFill>
                  <a:srgbClr val="000000"/>
                </a:solidFill>
                <a:latin typeface="Consolas" panose="020B0609020204030204" pitchFamily="49" charset="0"/>
              </a:rPr>
              <a:t>p = &amp;list[1];</a:t>
            </a:r>
            <a:endParaRPr lang="en-US" sz="2400" dirty="0">
              <a:solidFill>
                <a:srgbClr val="008000"/>
              </a:solidFill>
              <a:latin typeface="Consolas" panose="020B0609020204030204" pitchFamily="49" charset="0"/>
            </a:endParaRPr>
          </a:p>
          <a:p>
            <a:pPr marL="0" indent="0">
              <a:buNone/>
            </a:pPr>
            <a:r>
              <a:rPr lang="en-US" sz="2400" dirty="0">
                <a:solidFill>
                  <a:srgbClr val="000000"/>
                </a:solidFill>
                <a:latin typeface="Consolas" panose="020B0609020204030204" pitchFamily="49" charset="0"/>
              </a:rPr>
              <a:t>p = list + 1;</a:t>
            </a:r>
            <a:endParaRPr lang="en-US" altLang="zh-TW" sz="2400" b="1" kern="0" dirty="0">
              <a:solidFill>
                <a:srgbClr val="3366CC"/>
              </a:solidFill>
              <a:latin typeface="Consolas" panose="020B0609020204030204" pitchFamily="49" charset="0"/>
            </a:endParaRPr>
          </a:p>
        </p:txBody>
      </p:sp>
      <p:graphicFrame>
        <p:nvGraphicFramePr>
          <p:cNvPr id="24" name="Table 45">
            <a:extLst>
              <a:ext uri="{FF2B5EF4-FFF2-40B4-BE49-F238E27FC236}">
                <a16:creationId xmlns:a16="http://schemas.microsoft.com/office/drawing/2014/main" id="{FDAF0570-6568-4EE7-A8AB-8DE83C9F4CA3}"/>
              </a:ext>
            </a:extLst>
          </p:cNvPr>
          <p:cNvGraphicFramePr>
            <a:graphicFrameLocks noGrp="1"/>
          </p:cNvGraphicFramePr>
          <p:nvPr>
            <p:extLst>
              <p:ext uri="{D42A27DB-BD31-4B8C-83A1-F6EECF244321}">
                <p14:modId xmlns:p14="http://schemas.microsoft.com/office/powerpoint/2010/main" val="329753768"/>
              </p:ext>
            </p:extLst>
          </p:nvPr>
        </p:nvGraphicFramePr>
        <p:xfrm>
          <a:off x="8669437" y="3823492"/>
          <a:ext cx="1395386" cy="1854200"/>
        </p:xfrm>
        <a:graphic>
          <a:graphicData uri="http://schemas.openxmlformats.org/drawingml/2006/table">
            <a:tbl>
              <a:tblPr firstRow="1" bandRow="1"/>
              <a:tblGrid>
                <a:gridCol w="947893">
                  <a:extLst>
                    <a:ext uri="{9D8B030D-6E8A-4147-A177-3AD203B41FA5}">
                      <a16:colId xmlns:a16="http://schemas.microsoft.com/office/drawing/2014/main" val="3735961218"/>
                    </a:ext>
                  </a:extLst>
                </a:gridCol>
                <a:gridCol w="447493">
                  <a:extLst>
                    <a:ext uri="{9D8B030D-6E8A-4147-A177-3AD203B41FA5}">
                      <a16:colId xmlns:a16="http://schemas.microsoft.com/office/drawing/2014/main" val="703142516"/>
                    </a:ext>
                  </a:extLst>
                </a:gridCol>
              </a:tblGrid>
              <a:tr h="370840">
                <a:tc>
                  <a:txBody>
                    <a:bodyPr/>
                    <a:lstStyle/>
                    <a:p>
                      <a:pPr algn="r"/>
                      <a:r>
                        <a:rPr lang="en-US" b="1" dirty="0"/>
                        <a:t>list[0]</a:t>
                      </a:r>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7128145"/>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1" dirty="0"/>
                        <a:t>list[1]</a:t>
                      </a:r>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6403606"/>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1" dirty="0"/>
                        <a:t>list[2]</a:t>
                      </a:r>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0380040"/>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1" dirty="0"/>
                        <a:t>list[3]</a:t>
                      </a:r>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6717046"/>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1" dirty="0"/>
                        <a:t>list[4]</a:t>
                      </a:r>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152478"/>
                  </a:ext>
                </a:extLst>
              </a:tr>
            </a:tbl>
          </a:graphicData>
        </a:graphic>
      </p:graphicFrame>
      <p:graphicFrame>
        <p:nvGraphicFramePr>
          <p:cNvPr id="25" name="Table 45">
            <a:extLst>
              <a:ext uri="{FF2B5EF4-FFF2-40B4-BE49-F238E27FC236}">
                <a16:creationId xmlns:a16="http://schemas.microsoft.com/office/drawing/2014/main" id="{794C3FEB-BBA7-4AE5-A25D-B3AD9CD9922F}"/>
              </a:ext>
            </a:extLst>
          </p:cNvPr>
          <p:cNvGraphicFramePr>
            <a:graphicFrameLocks noGrp="1"/>
          </p:cNvGraphicFramePr>
          <p:nvPr>
            <p:extLst>
              <p:ext uri="{D42A27DB-BD31-4B8C-83A1-F6EECF244321}">
                <p14:modId xmlns:p14="http://schemas.microsoft.com/office/powerpoint/2010/main" val="3067121578"/>
              </p:ext>
            </p:extLst>
          </p:nvPr>
        </p:nvGraphicFramePr>
        <p:xfrm>
          <a:off x="8174910" y="3187277"/>
          <a:ext cx="1395386" cy="370840"/>
        </p:xfrm>
        <a:graphic>
          <a:graphicData uri="http://schemas.openxmlformats.org/drawingml/2006/table">
            <a:tbl>
              <a:tblPr firstRow="1" bandRow="1"/>
              <a:tblGrid>
                <a:gridCol w="947893">
                  <a:extLst>
                    <a:ext uri="{9D8B030D-6E8A-4147-A177-3AD203B41FA5}">
                      <a16:colId xmlns:a16="http://schemas.microsoft.com/office/drawing/2014/main" val="3735961218"/>
                    </a:ext>
                  </a:extLst>
                </a:gridCol>
                <a:gridCol w="447493">
                  <a:extLst>
                    <a:ext uri="{9D8B030D-6E8A-4147-A177-3AD203B41FA5}">
                      <a16:colId xmlns:a16="http://schemas.microsoft.com/office/drawing/2014/main" val="703142516"/>
                    </a:ext>
                  </a:extLst>
                </a:gridCol>
              </a:tblGrid>
              <a:tr h="370840">
                <a:tc>
                  <a:txBody>
                    <a:bodyPr/>
                    <a:lstStyle/>
                    <a:p>
                      <a:pPr algn="r"/>
                      <a:r>
                        <a:rPr lang="en-US" dirty="0"/>
                        <a:t>p</a:t>
                      </a:r>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427128145"/>
                  </a:ext>
                </a:extLst>
              </a:tr>
            </a:tbl>
          </a:graphicData>
        </a:graphic>
      </p:graphicFrame>
      <p:cxnSp>
        <p:nvCxnSpPr>
          <p:cNvPr id="26" name="Straight Arrow Connector 25">
            <a:extLst>
              <a:ext uri="{FF2B5EF4-FFF2-40B4-BE49-F238E27FC236}">
                <a16:creationId xmlns:a16="http://schemas.microsoft.com/office/drawing/2014/main" id="{B32C525B-3559-4EC7-A7F6-6256600E7068}"/>
              </a:ext>
            </a:extLst>
          </p:cNvPr>
          <p:cNvCxnSpPr>
            <a:cxnSpLocks/>
          </p:cNvCxnSpPr>
          <p:nvPr/>
        </p:nvCxnSpPr>
        <p:spPr>
          <a:xfrm>
            <a:off x="9335784" y="3377804"/>
            <a:ext cx="269159" cy="445688"/>
          </a:xfrm>
          <a:prstGeom prst="straightConnector1">
            <a:avLst/>
          </a:prstGeom>
          <a:ln w="190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Table 45">
            <a:extLst>
              <a:ext uri="{FF2B5EF4-FFF2-40B4-BE49-F238E27FC236}">
                <a16:creationId xmlns:a16="http://schemas.microsoft.com/office/drawing/2014/main" id="{5A2A0EA7-1E73-412A-887B-2BD2F9D05C1B}"/>
              </a:ext>
            </a:extLst>
          </p:cNvPr>
          <p:cNvGraphicFramePr>
            <a:graphicFrameLocks noGrp="1"/>
          </p:cNvGraphicFramePr>
          <p:nvPr>
            <p:extLst>
              <p:ext uri="{D42A27DB-BD31-4B8C-83A1-F6EECF244321}">
                <p14:modId xmlns:p14="http://schemas.microsoft.com/office/powerpoint/2010/main" val="3705456569"/>
              </p:ext>
            </p:extLst>
          </p:nvPr>
        </p:nvGraphicFramePr>
        <p:xfrm>
          <a:off x="6607050" y="4228765"/>
          <a:ext cx="1395386" cy="370840"/>
        </p:xfrm>
        <a:graphic>
          <a:graphicData uri="http://schemas.openxmlformats.org/drawingml/2006/table">
            <a:tbl>
              <a:tblPr firstRow="1" bandRow="1"/>
              <a:tblGrid>
                <a:gridCol w="947893">
                  <a:extLst>
                    <a:ext uri="{9D8B030D-6E8A-4147-A177-3AD203B41FA5}">
                      <a16:colId xmlns:a16="http://schemas.microsoft.com/office/drawing/2014/main" val="3735961218"/>
                    </a:ext>
                  </a:extLst>
                </a:gridCol>
                <a:gridCol w="447493">
                  <a:extLst>
                    <a:ext uri="{9D8B030D-6E8A-4147-A177-3AD203B41FA5}">
                      <a16:colId xmlns:a16="http://schemas.microsoft.com/office/drawing/2014/main" val="703142516"/>
                    </a:ext>
                  </a:extLst>
                </a:gridCol>
              </a:tblGrid>
              <a:tr h="370840">
                <a:tc>
                  <a:txBody>
                    <a:bodyPr/>
                    <a:lstStyle/>
                    <a:p>
                      <a:pPr algn="r"/>
                      <a:r>
                        <a:rPr lang="en-US" dirty="0"/>
                        <a:t>p</a:t>
                      </a:r>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427128145"/>
                  </a:ext>
                </a:extLst>
              </a:tr>
            </a:tbl>
          </a:graphicData>
        </a:graphic>
      </p:graphicFrame>
      <p:cxnSp>
        <p:nvCxnSpPr>
          <p:cNvPr id="28" name="Straight Arrow Connector 27">
            <a:extLst>
              <a:ext uri="{FF2B5EF4-FFF2-40B4-BE49-F238E27FC236}">
                <a16:creationId xmlns:a16="http://schemas.microsoft.com/office/drawing/2014/main" id="{454042FB-6628-4490-A29B-315C8943AA1E}"/>
              </a:ext>
            </a:extLst>
          </p:cNvPr>
          <p:cNvCxnSpPr>
            <a:cxnSpLocks/>
          </p:cNvCxnSpPr>
          <p:nvPr/>
        </p:nvCxnSpPr>
        <p:spPr>
          <a:xfrm>
            <a:off x="7782511" y="4414187"/>
            <a:ext cx="1003646" cy="0"/>
          </a:xfrm>
          <a:prstGeom prst="straightConnector1">
            <a:avLst/>
          </a:prstGeom>
          <a:ln w="190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4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A161BB-3643-412C-94A5-FD7AAC805E9B}" type="slidenum">
              <a:rPr lang="en-US" altLang="en-US" smtClean="0"/>
              <a:pPr/>
              <a:t>22</a:t>
            </a:fld>
            <a:endParaRPr lang="en-US" altLang="en-US"/>
          </a:p>
        </p:txBody>
      </p:sp>
      <p:sp>
        <p:nvSpPr>
          <p:cNvPr id="3" name="Title 2">
            <a:extLst>
              <a:ext uri="{FF2B5EF4-FFF2-40B4-BE49-F238E27FC236}">
                <a16:creationId xmlns:a16="http://schemas.microsoft.com/office/drawing/2014/main" id="{484DFF80-DDC5-4F63-973A-088F037BC84A}"/>
              </a:ext>
            </a:extLst>
          </p:cNvPr>
          <p:cNvSpPr>
            <a:spLocks noGrp="1"/>
          </p:cNvSpPr>
          <p:nvPr>
            <p:ph type="ctrTitle" idx="4294967295"/>
          </p:nvPr>
        </p:nvSpPr>
        <p:spPr>
          <a:xfrm>
            <a:off x="2260600" y="1543368"/>
            <a:ext cx="7772400" cy="2387600"/>
          </a:xfrm>
        </p:spPr>
        <p:txBody>
          <a:bodyPr>
            <a:normAutofit/>
          </a:bodyPr>
          <a:lstStyle/>
          <a:p>
            <a:r>
              <a:rPr lang="en-US" altLang="en-US" sz="3600" b="1" dirty="0">
                <a:solidFill>
                  <a:srgbClr val="0070C0"/>
                </a:solidFill>
              </a:rPr>
              <a:t>Using</a:t>
            </a:r>
            <a:r>
              <a:rPr lang="en-US" altLang="en-US" sz="3600" dirty="0"/>
              <a:t> </a:t>
            </a:r>
            <a:r>
              <a:rPr lang="en-US" altLang="en-US" sz="3600" dirty="0" err="1">
                <a:solidFill>
                  <a:srgbClr val="C00000"/>
                </a:solidFill>
                <a:latin typeface="Consolas" panose="020B0609020204030204" pitchFamily="49" charset="0"/>
              </a:rPr>
              <a:t>const</a:t>
            </a:r>
            <a:r>
              <a:rPr lang="en-US" altLang="en-US" sz="3600" dirty="0"/>
              <a:t> </a:t>
            </a:r>
            <a:r>
              <a:rPr lang="en-US" altLang="en-US" sz="3600" b="1" dirty="0">
                <a:solidFill>
                  <a:srgbClr val="0070C0"/>
                </a:solidFill>
              </a:rPr>
              <a:t>with</a:t>
            </a:r>
            <a:r>
              <a:rPr lang="en-US" altLang="en-US" sz="3600" dirty="0"/>
              <a:t> </a:t>
            </a:r>
            <a:r>
              <a:rPr lang="en-US" altLang="en-US" sz="3600" b="1" dirty="0">
                <a:solidFill>
                  <a:srgbClr val="0070C0"/>
                </a:solidFill>
              </a:rPr>
              <a:t>Pointers</a:t>
            </a:r>
            <a:br>
              <a:rPr lang="en-US" altLang="zh-TW" sz="3600" b="1" dirty="0">
                <a:solidFill>
                  <a:srgbClr val="0070C0"/>
                </a:solidFill>
              </a:rPr>
            </a:br>
            <a:endParaRPr lang="en-US" sz="3600" b="1" dirty="0">
              <a:solidFill>
                <a:srgbClr val="0070C0"/>
              </a:solidFill>
            </a:endParaRPr>
          </a:p>
        </p:txBody>
      </p:sp>
    </p:spTree>
    <p:extLst>
      <p:ext uri="{BB962C8B-B14F-4D97-AF65-F5344CB8AC3E}">
        <p14:creationId xmlns:p14="http://schemas.microsoft.com/office/powerpoint/2010/main" val="223647790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1CD203C-4249-4C1D-A9FB-2DFFEC988227}" type="slidenum">
              <a:rPr lang="en-US" altLang="en-US" smtClean="0"/>
              <a:pPr/>
              <a:t>23</a:t>
            </a:fld>
            <a:endParaRPr lang="en-US" altLang="en-US" dirty="0"/>
          </a:p>
        </p:txBody>
      </p:sp>
      <p:sp>
        <p:nvSpPr>
          <p:cNvPr id="16387" name="Rectangle 2">
            <a:extLst>
              <a:ext uri="{FF2B5EF4-FFF2-40B4-BE49-F238E27FC236}">
                <a16:creationId xmlns:a16="http://schemas.microsoft.com/office/drawing/2014/main" id="{77EF8966-0020-43BE-B4F5-E57F167E157C}"/>
              </a:ext>
            </a:extLst>
          </p:cNvPr>
          <p:cNvSpPr>
            <a:spLocks noGrp="1" noChangeArrowheads="1"/>
          </p:cNvSpPr>
          <p:nvPr>
            <p:ph type="title" idx="4294967295"/>
          </p:nvPr>
        </p:nvSpPr>
        <p:spPr>
          <a:xfrm>
            <a:off x="715516" y="183156"/>
            <a:ext cx="11029950" cy="1014413"/>
          </a:xfrm>
        </p:spPr>
        <p:txBody>
          <a:bodyPr>
            <a:normAutofit/>
          </a:bodyPr>
          <a:lstStyle/>
          <a:p>
            <a:pPr algn="ctr"/>
            <a:r>
              <a:rPr lang="en-US" altLang="en-US" sz="3600" dirty="0">
                <a:solidFill>
                  <a:srgbClr val="002060"/>
                </a:solidFill>
              </a:rPr>
              <a:t>Using </a:t>
            </a:r>
            <a:r>
              <a:rPr lang="en-US" altLang="en-US" sz="3600" dirty="0">
                <a:solidFill>
                  <a:srgbClr val="C00000"/>
                </a:solidFill>
                <a:ea typeface="+mn-ea"/>
                <a:cs typeface="+mn-cs"/>
              </a:rPr>
              <a:t>const</a:t>
            </a:r>
            <a:r>
              <a:rPr lang="en-US" altLang="en-US" sz="3600" dirty="0">
                <a:solidFill>
                  <a:srgbClr val="002060"/>
                </a:solidFill>
              </a:rPr>
              <a:t> with Pointers</a:t>
            </a:r>
          </a:p>
        </p:txBody>
      </p:sp>
      <p:sp>
        <p:nvSpPr>
          <p:cNvPr id="16388" name="Rectangle 3">
            <a:extLst>
              <a:ext uri="{FF2B5EF4-FFF2-40B4-BE49-F238E27FC236}">
                <a16:creationId xmlns:a16="http://schemas.microsoft.com/office/drawing/2014/main" id="{181C0770-F51F-4346-B3B9-BA8C257F007D}"/>
              </a:ext>
            </a:extLst>
          </p:cNvPr>
          <p:cNvSpPr>
            <a:spLocks noGrp="1" noChangeArrowheads="1"/>
          </p:cNvSpPr>
          <p:nvPr>
            <p:ph idx="4294967295"/>
          </p:nvPr>
        </p:nvSpPr>
        <p:spPr>
          <a:xfrm>
            <a:off x="1162050" y="1378720"/>
            <a:ext cx="11029950" cy="3678238"/>
          </a:xfrm>
        </p:spPr>
        <p:txBody>
          <a:bodyPr>
            <a:normAutofit/>
          </a:bodyPr>
          <a:lstStyle/>
          <a:p>
            <a:pPr marL="0" indent="0">
              <a:lnSpc>
                <a:spcPct val="80000"/>
              </a:lnSpc>
              <a:buNone/>
            </a:pPr>
            <a:r>
              <a:rPr lang="en-US" altLang="en-US" sz="2400" dirty="0"/>
              <a:t>You can declare a constant pointer.</a:t>
            </a:r>
          </a:p>
          <a:p>
            <a:pPr marL="0" indent="0">
              <a:buNone/>
            </a:pPr>
            <a:r>
              <a:rPr lang="en-US" sz="2400" dirty="0">
                <a:solidFill>
                  <a:srgbClr val="0000FF"/>
                </a:solidFill>
                <a:latin typeface="Consolas" panose="020B0609020204030204" pitchFamily="49" charset="0"/>
              </a:rPr>
              <a:t>double</a:t>
            </a:r>
            <a:r>
              <a:rPr lang="en-US" sz="2400" dirty="0">
                <a:solidFill>
                  <a:srgbClr val="000000"/>
                </a:solidFill>
                <a:latin typeface="Consolas" panose="020B0609020204030204" pitchFamily="49" charset="0"/>
              </a:rPr>
              <a:t> radius = 5;</a:t>
            </a:r>
          </a:p>
          <a:p>
            <a:pPr marL="0" indent="0">
              <a:buNone/>
            </a:pPr>
            <a:r>
              <a:rPr lang="en-US" sz="2400" dirty="0">
                <a:solidFill>
                  <a:srgbClr val="0000FF"/>
                </a:solidFill>
                <a:latin typeface="Consolas" panose="020B0609020204030204" pitchFamily="49" charset="0"/>
              </a:rPr>
              <a:t>double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pValue1 = &amp;radius;</a:t>
            </a:r>
          </a:p>
          <a:p>
            <a:pPr marL="0" indent="0">
              <a:buNone/>
            </a:pPr>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double</a:t>
            </a:r>
            <a:r>
              <a:rPr lang="en-US" sz="2400" dirty="0">
                <a:solidFill>
                  <a:srgbClr val="000000"/>
                </a:solidFill>
                <a:latin typeface="Consolas" panose="020B0609020204030204" pitchFamily="49" charset="0"/>
              </a:rPr>
              <a:t>* pValue2 = &amp;radius;</a:t>
            </a:r>
            <a:endParaRPr lang="en-US" altLang="en-US" sz="2400" dirty="0"/>
          </a:p>
          <a:p>
            <a:pPr marL="0" indent="0">
              <a:lnSpc>
                <a:spcPct val="80000"/>
              </a:lnSpc>
              <a:buNone/>
            </a:pPr>
            <a:r>
              <a:rPr lang="fr-FR" sz="2400" dirty="0" err="1">
                <a:solidFill>
                  <a:srgbClr val="0000FF"/>
                </a:solidFill>
                <a:latin typeface="Consolas" panose="020B0609020204030204" pitchFamily="49" charset="0"/>
              </a:rPr>
              <a:t>const</a:t>
            </a:r>
            <a:r>
              <a:rPr lang="fr-FR" sz="2400" dirty="0">
                <a:solidFill>
                  <a:srgbClr val="000000"/>
                </a:solidFill>
                <a:latin typeface="Consolas" panose="020B0609020204030204" pitchFamily="49" charset="0"/>
              </a:rPr>
              <a:t> </a:t>
            </a:r>
            <a:r>
              <a:rPr lang="fr-FR" sz="2400" dirty="0">
                <a:solidFill>
                  <a:srgbClr val="0000FF"/>
                </a:solidFill>
                <a:latin typeface="Consolas" panose="020B0609020204030204" pitchFamily="49" charset="0"/>
              </a:rPr>
              <a:t>double</a:t>
            </a:r>
            <a:r>
              <a:rPr lang="fr-FR" sz="2400" dirty="0">
                <a:solidFill>
                  <a:srgbClr val="000000"/>
                </a:solidFill>
                <a:latin typeface="Consolas" panose="020B0609020204030204" pitchFamily="49" charset="0"/>
              </a:rPr>
              <a:t>* </a:t>
            </a:r>
            <a:r>
              <a:rPr lang="fr-FR" sz="2400" dirty="0" err="1">
                <a:solidFill>
                  <a:srgbClr val="0000FF"/>
                </a:solidFill>
                <a:latin typeface="Consolas" panose="020B0609020204030204" pitchFamily="49" charset="0"/>
              </a:rPr>
              <a:t>const</a:t>
            </a:r>
            <a:r>
              <a:rPr lang="fr-FR" sz="2400" dirty="0">
                <a:solidFill>
                  <a:srgbClr val="000000"/>
                </a:solidFill>
                <a:latin typeface="Consolas" panose="020B0609020204030204" pitchFamily="49" charset="0"/>
              </a:rPr>
              <a:t> </a:t>
            </a:r>
            <a:r>
              <a:rPr lang="en-US" sz="2400" dirty="0">
                <a:solidFill>
                  <a:srgbClr val="000000"/>
                </a:solidFill>
                <a:latin typeface="Consolas" panose="020B0609020204030204" pitchFamily="49" charset="0"/>
              </a:rPr>
              <a:t>pValue3</a:t>
            </a:r>
            <a:r>
              <a:rPr lang="fr-FR" sz="2400" dirty="0">
                <a:solidFill>
                  <a:srgbClr val="000000"/>
                </a:solidFill>
                <a:latin typeface="Consolas" panose="020B0609020204030204" pitchFamily="49" charset="0"/>
              </a:rPr>
              <a:t> = &amp;radius;</a:t>
            </a:r>
          </a:p>
          <a:p>
            <a:pPr marL="0" indent="0">
              <a:lnSpc>
                <a:spcPct val="80000"/>
              </a:lnSpc>
              <a:buNone/>
            </a:pPr>
            <a:endParaRPr lang="en-US" altLang="en-US" sz="2400" dirty="0"/>
          </a:p>
        </p:txBody>
      </p:sp>
      <p:sp>
        <p:nvSpPr>
          <p:cNvPr id="16389" name="Rectangle 11">
            <a:extLst>
              <a:ext uri="{FF2B5EF4-FFF2-40B4-BE49-F238E27FC236}">
                <a16:creationId xmlns:a16="http://schemas.microsoft.com/office/drawing/2014/main" id="{6D1B72DF-821E-46E6-9089-0B287F5B5163}"/>
              </a:ext>
            </a:extLst>
          </p:cNvPr>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None/>
              <a:defRPr/>
            </a:pPr>
            <a:endParaRPr lang="en-US" altLang="en-US" sz="2400">
              <a:solidFill>
                <a:prstClr val="black"/>
              </a:solidFill>
            </a:endParaRPr>
          </a:p>
        </p:txBody>
      </p:sp>
      <p:sp>
        <p:nvSpPr>
          <p:cNvPr id="7" name="Speech Bubble: Oval 6">
            <a:extLst>
              <a:ext uri="{FF2B5EF4-FFF2-40B4-BE49-F238E27FC236}">
                <a16:creationId xmlns:a16="http://schemas.microsoft.com/office/drawing/2014/main" id="{E88CBD70-6BD9-4973-9136-4FAB60FB4898}"/>
              </a:ext>
            </a:extLst>
          </p:cNvPr>
          <p:cNvSpPr/>
          <p:nvPr/>
        </p:nvSpPr>
        <p:spPr>
          <a:xfrm>
            <a:off x="1586288" y="4533679"/>
            <a:ext cx="1509828" cy="919058"/>
          </a:xfrm>
          <a:prstGeom prst="wedgeEllipseCallout">
            <a:avLst>
              <a:gd name="adj1" fmla="val -36717"/>
              <a:gd name="adj2" fmla="val -90974"/>
            </a:avLst>
          </a:prstGeom>
          <a:solidFill>
            <a:schemeClr val="accent4">
              <a:lumMod val="40000"/>
              <a:lumOff val="60000"/>
            </a:schemeClr>
          </a:solidFill>
          <a:ln w="31750">
            <a:solidFill>
              <a:schemeClr val="accent1"/>
            </a:solidFill>
            <a:miter lim="800000"/>
            <a:headEnd type="none" w="sm" len="sm"/>
            <a:tailEnd type="none" w="sm" len="sm"/>
          </a:ln>
        </p:spPr>
        <p:txBody>
          <a:bodyPr lIns="0" tIns="0" rIns="0" bIns="0" anchor="ctr" anchorCtr="1"/>
          <a:lstStyle/>
          <a:p>
            <a:pPr algn="ctr">
              <a:spcBef>
                <a:spcPct val="20000"/>
              </a:spcBef>
              <a:buClr>
                <a:srgbClr val="00CCCC"/>
              </a:buClr>
              <a:buSzPct val="75000"/>
              <a:defRPr/>
            </a:pPr>
            <a:r>
              <a:rPr lang="en-US" altLang="en-US" sz="1800" b="1" dirty="0">
                <a:solidFill>
                  <a:prstClr val="black"/>
                </a:solidFill>
                <a:latin typeface="Arial" charset="0"/>
                <a:ea typeface="新細明體" pitchFamily="18" charset="-120"/>
              </a:rPr>
              <a:t>constant data</a:t>
            </a:r>
            <a:endParaRPr lang="en-US" sz="1800" b="1" dirty="0">
              <a:solidFill>
                <a:prstClr val="black"/>
              </a:solidFill>
              <a:latin typeface="Arial" charset="0"/>
              <a:ea typeface="新細明體" pitchFamily="18" charset="-120"/>
            </a:endParaRPr>
          </a:p>
        </p:txBody>
      </p:sp>
      <p:sp>
        <p:nvSpPr>
          <p:cNvPr id="8" name="Speech Bubble: Oval 7">
            <a:extLst>
              <a:ext uri="{FF2B5EF4-FFF2-40B4-BE49-F238E27FC236}">
                <a16:creationId xmlns:a16="http://schemas.microsoft.com/office/drawing/2014/main" id="{B56ECC01-8FC9-487F-B3F8-75383611530D}"/>
              </a:ext>
            </a:extLst>
          </p:cNvPr>
          <p:cNvSpPr/>
          <p:nvPr/>
        </p:nvSpPr>
        <p:spPr>
          <a:xfrm>
            <a:off x="4509362" y="4597429"/>
            <a:ext cx="1509828" cy="919059"/>
          </a:xfrm>
          <a:prstGeom prst="wedgeEllipseCallout">
            <a:avLst>
              <a:gd name="adj1" fmla="val -54021"/>
              <a:gd name="adj2" fmla="val -91707"/>
            </a:avLst>
          </a:prstGeom>
          <a:solidFill>
            <a:schemeClr val="accent4">
              <a:lumMod val="40000"/>
              <a:lumOff val="60000"/>
            </a:schemeClr>
          </a:solidFill>
          <a:ln w="31750">
            <a:solidFill>
              <a:schemeClr val="accent1"/>
            </a:solidFill>
            <a:miter lim="800000"/>
            <a:headEnd type="none" w="sm" len="sm"/>
            <a:tailEnd type="none" w="sm" len="sm"/>
          </a:ln>
        </p:spPr>
        <p:txBody>
          <a:bodyPr lIns="0" tIns="0" rIns="0" bIns="0" anchor="ctr" anchorCtr="1"/>
          <a:lstStyle/>
          <a:p>
            <a:pPr algn="ctr">
              <a:spcBef>
                <a:spcPct val="20000"/>
              </a:spcBef>
              <a:buClr>
                <a:srgbClr val="00CCCC"/>
              </a:buClr>
              <a:buSzPct val="75000"/>
              <a:defRPr/>
            </a:pPr>
            <a:r>
              <a:rPr lang="en-US" altLang="en-US" sz="1800" b="1" dirty="0">
                <a:solidFill>
                  <a:prstClr val="black"/>
                </a:solidFill>
                <a:latin typeface="Arial" charset="0"/>
                <a:ea typeface="新細明體" pitchFamily="18" charset="-120"/>
              </a:rPr>
              <a:t>constant pointer</a:t>
            </a:r>
            <a:endParaRPr lang="en-US" sz="1800" b="1" dirty="0">
              <a:solidFill>
                <a:prstClr val="black"/>
              </a:solidFill>
              <a:latin typeface="Arial" charset="0"/>
              <a:ea typeface="新細明體" pitchFamily="18" charset="-120"/>
            </a:endParaRPr>
          </a:p>
        </p:txBody>
      </p:sp>
      <p:sp>
        <p:nvSpPr>
          <p:cNvPr id="5" name="Rectangle 4">
            <a:extLst>
              <a:ext uri="{FF2B5EF4-FFF2-40B4-BE49-F238E27FC236}">
                <a16:creationId xmlns:a16="http://schemas.microsoft.com/office/drawing/2014/main" id="{F5FC3878-735F-4471-9960-F07A1D1870C4}"/>
              </a:ext>
            </a:extLst>
          </p:cNvPr>
          <p:cNvSpPr/>
          <p:nvPr/>
        </p:nvSpPr>
        <p:spPr>
          <a:xfrm>
            <a:off x="1223821" y="5516488"/>
            <a:ext cx="2786276" cy="646331"/>
          </a:xfrm>
          <a:prstGeom prst="rect">
            <a:avLst/>
          </a:prstGeom>
        </p:spPr>
        <p:txBody>
          <a:bodyPr wrap="square">
            <a:spAutoFit/>
          </a:bodyPr>
          <a:lstStyle/>
          <a:p>
            <a:pPr algn="ctr">
              <a:spcBef>
                <a:spcPct val="20000"/>
              </a:spcBef>
              <a:buClr>
                <a:srgbClr val="00CCCC"/>
              </a:buClr>
              <a:buSzPct val="75000"/>
              <a:defRPr/>
            </a:pPr>
            <a:r>
              <a:rPr lang="en-US" altLang="en-US" sz="1800" b="1" dirty="0">
                <a:solidFill>
                  <a:prstClr val="black"/>
                </a:solidFill>
                <a:latin typeface="Arial" charset="0"/>
                <a:ea typeface="新細明體" pitchFamily="18" charset="-120"/>
              </a:rPr>
              <a:t>Cannot change the data using this pointer</a:t>
            </a:r>
            <a:endParaRPr lang="en-US" sz="1800" b="1" dirty="0">
              <a:solidFill>
                <a:prstClr val="black"/>
              </a:solidFill>
              <a:latin typeface="Arial" charset="0"/>
              <a:ea typeface="新細明體" pitchFamily="18" charset="-120"/>
            </a:endParaRPr>
          </a:p>
        </p:txBody>
      </p:sp>
      <p:sp>
        <p:nvSpPr>
          <p:cNvPr id="11" name="Rectangle 10">
            <a:extLst>
              <a:ext uri="{FF2B5EF4-FFF2-40B4-BE49-F238E27FC236}">
                <a16:creationId xmlns:a16="http://schemas.microsoft.com/office/drawing/2014/main" id="{31BF7CFB-6954-4320-9973-B34B4004A26A}"/>
              </a:ext>
            </a:extLst>
          </p:cNvPr>
          <p:cNvSpPr/>
          <p:nvPr/>
        </p:nvSpPr>
        <p:spPr>
          <a:xfrm>
            <a:off x="6096000" y="4758930"/>
            <a:ext cx="2939896" cy="923330"/>
          </a:xfrm>
          <a:prstGeom prst="rect">
            <a:avLst/>
          </a:prstGeom>
        </p:spPr>
        <p:txBody>
          <a:bodyPr wrap="square">
            <a:spAutoFit/>
          </a:bodyPr>
          <a:lstStyle/>
          <a:p>
            <a:pPr algn="ctr">
              <a:spcBef>
                <a:spcPct val="20000"/>
              </a:spcBef>
              <a:buClr>
                <a:srgbClr val="00CCCC"/>
              </a:buClr>
              <a:buSzPct val="75000"/>
              <a:defRPr/>
            </a:pPr>
            <a:r>
              <a:rPr lang="en-US" altLang="en-US" sz="1800" b="1" dirty="0">
                <a:solidFill>
                  <a:prstClr val="black"/>
                </a:solidFill>
                <a:latin typeface="Arial" charset="0"/>
                <a:ea typeface="新細明體" pitchFamily="18" charset="-120"/>
              </a:rPr>
              <a:t>Cannot change the address stored in the pointer</a:t>
            </a:r>
            <a:endParaRPr lang="en-US" sz="1800" b="1" dirty="0">
              <a:solidFill>
                <a:prstClr val="black"/>
              </a:solidFill>
              <a:latin typeface="Arial" charset="0"/>
              <a:ea typeface="新細明體" pitchFamily="18" charset="-120"/>
            </a:endParaRPr>
          </a:p>
        </p:txBody>
      </p:sp>
    </p:spTree>
    <p:extLst>
      <p:ext uri="{BB962C8B-B14F-4D97-AF65-F5344CB8AC3E}">
        <p14:creationId xmlns:p14="http://schemas.microsoft.com/office/powerpoint/2010/main" val="323814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5"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1CD203C-4249-4C1D-A9FB-2DFFEC988227}" type="slidenum">
              <a:rPr lang="en-US" altLang="en-US" smtClean="0"/>
              <a:pPr/>
              <a:t>24</a:t>
            </a:fld>
            <a:endParaRPr lang="en-US" altLang="en-US" dirty="0"/>
          </a:p>
        </p:txBody>
      </p:sp>
      <p:sp>
        <p:nvSpPr>
          <p:cNvPr id="16387" name="Rectangle 2">
            <a:extLst>
              <a:ext uri="{FF2B5EF4-FFF2-40B4-BE49-F238E27FC236}">
                <a16:creationId xmlns:a16="http://schemas.microsoft.com/office/drawing/2014/main" id="{77EF8966-0020-43BE-B4F5-E57F167E157C}"/>
              </a:ext>
            </a:extLst>
          </p:cNvPr>
          <p:cNvSpPr>
            <a:spLocks noGrp="1" noChangeArrowheads="1"/>
          </p:cNvSpPr>
          <p:nvPr>
            <p:ph type="title" idx="4294967295"/>
          </p:nvPr>
        </p:nvSpPr>
        <p:spPr>
          <a:xfrm>
            <a:off x="581025" y="687765"/>
            <a:ext cx="11029950" cy="340463"/>
          </a:xfrm>
        </p:spPr>
        <p:txBody>
          <a:bodyPr>
            <a:noAutofit/>
          </a:bodyPr>
          <a:lstStyle/>
          <a:p>
            <a:pPr algn="ctr"/>
            <a:r>
              <a:rPr lang="en-US" altLang="en-US" sz="3200" dirty="0">
                <a:solidFill>
                  <a:srgbClr val="002060"/>
                </a:solidFill>
              </a:rPr>
              <a:t>Using </a:t>
            </a:r>
            <a:r>
              <a:rPr lang="en-US" altLang="en-US" sz="3200" dirty="0">
                <a:solidFill>
                  <a:srgbClr val="C00000"/>
                </a:solidFill>
                <a:ea typeface="+mn-ea"/>
                <a:cs typeface="+mn-cs"/>
              </a:rPr>
              <a:t>const</a:t>
            </a:r>
            <a:r>
              <a:rPr lang="en-US" altLang="en-US" sz="3200" dirty="0">
                <a:solidFill>
                  <a:srgbClr val="002060"/>
                </a:solidFill>
              </a:rPr>
              <a:t> with Pointers</a:t>
            </a:r>
          </a:p>
        </p:txBody>
      </p:sp>
      <p:sp>
        <p:nvSpPr>
          <p:cNvPr id="3" name="Content Placeholder 2">
            <a:extLst>
              <a:ext uri="{FF2B5EF4-FFF2-40B4-BE49-F238E27FC236}">
                <a16:creationId xmlns:a16="http://schemas.microsoft.com/office/drawing/2014/main" id="{071C2C38-7C86-49BF-9E44-0EC1CA04E140}"/>
              </a:ext>
            </a:extLst>
          </p:cNvPr>
          <p:cNvSpPr>
            <a:spLocks noGrp="1"/>
          </p:cNvSpPr>
          <p:nvPr>
            <p:ph idx="4294967295"/>
          </p:nvPr>
        </p:nvSpPr>
        <p:spPr>
          <a:xfrm>
            <a:off x="1338573" y="1116873"/>
            <a:ext cx="7886700" cy="4714875"/>
          </a:xfrm>
        </p:spPr>
        <p:txBody>
          <a:bodyPr>
            <a:noAutofit/>
          </a:bodyPr>
          <a:lstStyle/>
          <a:p>
            <a:pPr marL="0" indent="0">
              <a:buNone/>
            </a:pPr>
            <a:r>
              <a:rPr lang="en-US" sz="2000" b="1" dirty="0">
                <a:solidFill>
                  <a:srgbClr val="0000FF"/>
                </a:solidFill>
                <a:latin typeface="Consolas" panose="020B0609020204030204" pitchFamily="49" charset="0"/>
              </a:rPr>
              <a:t>double</a:t>
            </a:r>
            <a:r>
              <a:rPr lang="en-US" sz="2000" b="1" dirty="0">
                <a:solidFill>
                  <a:srgbClr val="000000"/>
                </a:solidFill>
                <a:latin typeface="Consolas" panose="020B0609020204030204" pitchFamily="49" charset="0"/>
              </a:rPr>
              <a:t> radius = 5;</a:t>
            </a:r>
          </a:p>
          <a:p>
            <a:pPr marL="0" indent="0">
              <a:buNone/>
            </a:pPr>
            <a:r>
              <a:rPr lang="en-US" sz="2000" b="1" dirty="0">
                <a:solidFill>
                  <a:srgbClr val="0000FF"/>
                </a:solidFill>
                <a:latin typeface="Consolas" panose="020B0609020204030204" pitchFamily="49" charset="0"/>
              </a:rPr>
              <a:t>double</a:t>
            </a:r>
            <a:r>
              <a:rPr lang="en-US" sz="2000" b="1" dirty="0">
                <a:solidFill>
                  <a:srgbClr val="000000"/>
                </a:solidFill>
                <a:latin typeface="Consolas" panose="020B0609020204030204" pitchFamily="49" charset="0"/>
              </a:rPr>
              <a:t> length = 5;</a:t>
            </a:r>
          </a:p>
          <a:p>
            <a:pPr marL="0" indent="0">
              <a:buNone/>
            </a:pPr>
            <a:endParaRPr lang="en-US" sz="2000" b="1" dirty="0">
              <a:solidFill>
                <a:srgbClr val="0000FF"/>
              </a:solidFill>
              <a:latin typeface="Consolas" panose="020B0609020204030204" pitchFamily="49" charset="0"/>
            </a:endParaRPr>
          </a:p>
          <a:p>
            <a:pPr marL="0" indent="0">
              <a:buNone/>
            </a:pPr>
            <a:r>
              <a:rPr lang="en-US" sz="2000" b="1" dirty="0">
                <a:solidFill>
                  <a:srgbClr val="0000FF"/>
                </a:solidFill>
                <a:latin typeface="Consolas" panose="020B0609020204030204" pitchFamily="49" charset="0"/>
              </a:rPr>
              <a:t>double</a:t>
            </a:r>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const</a:t>
            </a:r>
            <a:r>
              <a:rPr lang="en-US" sz="2000" b="1" dirty="0">
                <a:solidFill>
                  <a:srgbClr val="000000"/>
                </a:solidFill>
                <a:latin typeface="Consolas" panose="020B0609020204030204" pitchFamily="49" charset="0"/>
              </a:rPr>
              <a:t> p1 = &amp;radius; </a:t>
            </a:r>
          </a:p>
          <a:p>
            <a:pPr marL="0" indent="0">
              <a:buNone/>
            </a:pPr>
            <a:r>
              <a:rPr lang="en-US" sz="2000" b="1" dirty="0">
                <a:solidFill>
                  <a:srgbClr val="000000"/>
                </a:solidFill>
                <a:latin typeface="Consolas" panose="020B0609020204030204" pitchFamily="49" charset="0"/>
              </a:rPr>
              <a:t>*p1 = 6; </a:t>
            </a:r>
            <a:r>
              <a:rPr lang="en-US" sz="2000" b="1" dirty="0">
                <a:solidFill>
                  <a:srgbClr val="008000"/>
                </a:solidFill>
                <a:latin typeface="Consolas" panose="020B0609020204030204" pitchFamily="49" charset="0"/>
              </a:rPr>
              <a:t>// --------------------------&gt;</a:t>
            </a:r>
          </a:p>
          <a:p>
            <a:pPr marL="0" indent="0">
              <a:buNone/>
            </a:pPr>
            <a:r>
              <a:rPr lang="en-US" sz="2000" b="1" dirty="0">
                <a:solidFill>
                  <a:srgbClr val="000000"/>
                </a:solidFill>
                <a:latin typeface="Consolas" panose="020B0609020204030204" pitchFamily="49" charset="0"/>
              </a:rPr>
              <a:t>p1 = &amp;length;</a:t>
            </a:r>
            <a:r>
              <a:rPr lang="en-US" sz="2000" b="1" dirty="0">
                <a:solidFill>
                  <a:srgbClr val="008000"/>
                </a:solidFill>
                <a:latin typeface="Consolas" panose="020B0609020204030204" pitchFamily="49" charset="0"/>
              </a:rPr>
              <a:t> // ---------------------&gt;</a:t>
            </a:r>
          </a:p>
          <a:p>
            <a:pPr marL="0" indent="0">
              <a:buNone/>
            </a:pPr>
            <a:r>
              <a:rPr lang="en-US" sz="2000" b="1" dirty="0">
                <a:solidFill>
                  <a:srgbClr val="0000FF"/>
                </a:solidFill>
                <a:latin typeface="Consolas" panose="020B0609020204030204" pitchFamily="49" charset="0"/>
              </a:rPr>
              <a:t>const</a:t>
            </a:r>
            <a:r>
              <a:rPr lang="en-US" sz="2000" b="1" dirty="0">
                <a:solidFill>
                  <a:srgbClr val="000000"/>
                </a:solidFill>
                <a:latin typeface="Consolas" panose="020B0609020204030204" pitchFamily="49" charset="0"/>
              </a:rPr>
              <a:t> </a:t>
            </a:r>
            <a:r>
              <a:rPr lang="en-US" sz="2000" b="1" dirty="0">
                <a:solidFill>
                  <a:srgbClr val="0000FF"/>
                </a:solidFill>
                <a:latin typeface="Consolas" panose="020B0609020204030204" pitchFamily="49" charset="0"/>
              </a:rPr>
              <a:t>double</a:t>
            </a:r>
            <a:r>
              <a:rPr lang="en-US" sz="2000" b="1" dirty="0">
                <a:solidFill>
                  <a:srgbClr val="000000"/>
                </a:solidFill>
                <a:latin typeface="Consolas" panose="020B0609020204030204" pitchFamily="49" charset="0"/>
              </a:rPr>
              <a:t>* p2 = &amp;radius;</a:t>
            </a:r>
          </a:p>
          <a:p>
            <a:pPr marL="0" indent="0">
              <a:buNone/>
            </a:pPr>
            <a:r>
              <a:rPr lang="en-US" sz="2000" b="1" dirty="0">
                <a:solidFill>
                  <a:srgbClr val="000000"/>
                </a:solidFill>
                <a:latin typeface="Consolas" panose="020B0609020204030204" pitchFamily="49" charset="0"/>
              </a:rPr>
              <a:t>*p2 = 6;</a:t>
            </a:r>
            <a:r>
              <a:rPr lang="en-US" sz="2000" b="1" dirty="0">
                <a:solidFill>
                  <a:srgbClr val="008000"/>
                </a:solidFill>
                <a:latin typeface="Consolas" panose="020B0609020204030204" pitchFamily="49" charset="0"/>
              </a:rPr>
              <a:t> // --------------------------&gt;</a:t>
            </a:r>
          </a:p>
          <a:p>
            <a:pPr marL="0" indent="0">
              <a:buNone/>
            </a:pPr>
            <a:r>
              <a:rPr lang="en-US" sz="2000" b="1" dirty="0">
                <a:solidFill>
                  <a:srgbClr val="000000"/>
                </a:solidFill>
                <a:latin typeface="Consolas" panose="020B0609020204030204" pitchFamily="49" charset="0"/>
              </a:rPr>
              <a:t>p2 = &amp;length;</a:t>
            </a:r>
            <a:r>
              <a:rPr lang="en-US" sz="2000" b="1" dirty="0">
                <a:solidFill>
                  <a:srgbClr val="008000"/>
                </a:solidFill>
                <a:latin typeface="Consolas" panose="020B0609020204030204" pitchFamily="49" charset="0"/>
              </a:rPr>
              <a:t> // ---------------------&gt;</a:t>
            </a:r>
          </a:p>
          <a:p>
            <a:pPr marL="0" indent="0">
              <a:buNone/>
            </a:pPr>
            <a:r>
              <a:rPr lang="fr-FR" sz="2000" b="1" dirty="0" err="1">
                <a:solidFill>
                  <a:srgbClr val="0000FF"/>
                </a:solidFill>
                <a:latin typeface="Consolas" panose="020B0609020204030204" pitchFamily="49" charset="0"/>
              </a:rPr>
              <a:t>const</a:t>
            </a:r>
            <a:r>
              <a:rPr lang="fr-FR" sz="2000" b="1" dirty="0">
                <a:solidFill>
                  <a:srgbClr val="000000"/>
                </a:solidFill>
                <a:latin typeface="Consolas" panose="020B0609020204030204" pitchFamily="49" charset="0"/>
              </a:rPr>
              <a:t> </a:t>
            </a:r>
            <a:r>
              <a:rPr lang="fr-FR" sz="2000" b="1" dirty="0">
                <a:solidFill>
                  <a:srgbClr val="0000FF"/>
                </a:solidFill>
                <a:latin typeface="Consolas" panose="020B0609020204030204" pitchFamily="49" charset="0"/>
              </a:rPr>
              <a:t>double</a:t>
            </a:r>
            <a:r>
              <a:rPr lang="fr-FR" sz="2000" b="1" dirty="0">
                <a:solidFill>
                  <a:srgbClr val="000000"/>
                </a:solidFill>
                <a:latin typeface="Consolas" panose="020B0609020204030204" pitchFamily="49" charset="0"/>
              </a:rPr>
              <a:t>* </a:t>
            </a:r>
            <a:r>
              <a:rPr lang="fr-FR" sz="2000" b="1" dirty="0" err="1">
                <a:solidFill>
                  <a:srgbClr val="0000FF"/>
                </a:solidFill>
                <a:latin typeface="Consolas" panose="020B0609020204030204" pitchFamily="49" charset="0"/>
              </a:rPr>
              <a:t>const</a:t>
            </a:r>
            <a:r>
              <a:rPr lang="fr-FR" sz="2000" b="1" dirty="0">
                <a:solidFill>
                  <a:srgbClr val="000000"/>
                </a:solidFill>
                <a:latin typeface="Consolas" panose="020B0609020204030204" pitchFamily="49" charset="0"/>
              </a:rPr>
              <a:t> p3 = &amp;radius;</a:t>
            </a:r>
          </a:p>
          <a:p>
            <a:pPr marL="0" indent="0">
              <a:buNone/>
            </a:pPr>
            <a:r>
              <a:rPr lang="en-US" sz="2000" b="1" dirty="0">
                <a:solidFill>
                  <a:srgbClr val="000000"/>
                </a:solidFill>
                <a:latin typeface="Consolas" panose="020B0609020204030204" pitchFamily="49" charset="0"/>
              </a:rPr>
              <a:t>*p3 = 6;</a:t>
            </a:r>
            <a:r>
              <a:rPr lang="en-US" sz="2000" b="1" dirty="0">
                <a:solidFill>
                  <a:srgbClr val="008000"/>
                </a:solidFill>
                <a:latin typeface="Consolas" panose="020B0609020204030204" pitchFamily="49" charset="0"/>
              </a:rPr>
              <a:t> // --------------------------&gt;</a:t>
            </a:r>
          </a:p>
          <a:p>
            <a:pPr marL="0" indent="0">
              <a:buNone/>
            </a:pPr>
            <a:r>
              <a:rPr lang="en-US" sz="2000" b="1" dirty="0">
                <a:solidFill>
                  <a:srgbClr val="000000"/>
                </a:solidFill>
                <a:latin typeface="Consolas" panose="020B0609020204030204" pitchFamily="49" charset="0"/>
              </a:rPr>
              <a:t>p3 = &amp;length;</a:t>
            </a:r>
            <a:r>
              <a:rPr lang="en-US" sz="2000" b="1" dirty="0">
                <a:solidFill>
                  <a:srgbClr val="008000"/>
                </a:solidFill>
                <a:latin typeface="Consolas" panose="020B0609020204030204" pitchFamily="49" charset="0"/>
              </a:rPr>
              <a:t> // ---------------------&gt;</a:t>
            </a:r>
            <a:endParaRPr lang="en-US" sz="2000" b="1" dirty="0"/>
          </a:p>
        </p:txBody>
      </p:sp>
      <p:sp>
        <p:nvSpPr>
          <p:cNvPr id="16389" name="Rectangle 11">
            <a:extLst>
              <a:ext uri="{FF2B5EF4-FFF2-40B4-BE49-F238E27FC236}">
                <a16:creationId xmlns:a16="http://schemas.microsoft.com/office/drawing/2014/main" id="{6D1B72DF-821E-46E6-9089-0B287F5B5163}"/>
              </a:ext>
            </a:extLst>
          </p:cNvPr>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None/>
              <a:defRPr/>
            </a:pPr>
            <a:endParaRPr lang="en-US" altLang="en-US" sz="2400">
              <a:solidFill>
                <a:prstClr val="black"/>
              </a:solidFill>
            </a:endParaRPr>
          </a:p>
        </p:txBody>
      </p:sp>
      <p:graphicFrame>
        <p:nvGraphicFramePr>
          <p:cNvPr id="4" name="Table 4">
            <a:extLst>
              <a:ext uri="{FF2B5EF4-FFF2-40B4-BE49-F238E27FC236}">
                <a16:creationId xmlns:a16="http://schemas.microsoft.com/office/drawing/2014/main" id="{9877A168-EE14-4A1F-897D-B5E006F0F501}"/>
              </a:ext>
            </a:extLst>
          </p:cNvPr>
          <p:cNvGraphicFramePr>
            <a:graphicFrameLocks noGrp="1"/>
          </p:cNvGraphicFramePr>
          <p:nvPr/>
        </p:nvGraphicFramePr>
        <p:xfrm>
          <a:off x="7248150" y="2271170"/>
          <a:ext cx="2611540" cy="1112520"/>
        </p:xfrm>
        <a:graphic>
          <a:graphicData uri="http://schemas.openxmlformats.org/drawingml/2006/table">
            <a:tbl>
              <a:tblPr firstRow="1" bandRow="1"/>
              <a:tblGrid>
                <a:gridCol w="1305770">
                  <a:extLst>
                    <a:ext uri="{9D8B030D-6E8A-4147-A177-3AD203B41FA5}">
                      <a16:colId xmlns:a16="http://schemas.microsoft.com/office/drawing/2014/main" val="2555362544"/>
                    </a:ext>
                  </a:extLst>
                </a:gridCol>
                <a:gridCol w="1305770">
                  <a:extLst>
                    <a:ext uri="{9D8B030D-6E8A-4147-A177-3AD203B41FA5}">
                      <a16:colId xmlns:a16="http://schemas.microsoft.com/office/drawing/2014/main" val="93901914"/>
                    </a:ext>
                  </a:extLst>
                </a:gridCol>
              </a:tblGrid>
              <a:tr h="370840">
                <a:tc>
                  <a:txBody>
                    <a:bodyPr/>
                    <a:lstStyle/>
                    <a:p>
                      <a:pPr algn="ctr"/>
                      <a:r>
                        <a:rPr lang="en-US" dirty="0"/>
                        <a:t>OK?</a:t>
                      </a:r>
                    </a:p>
                  </a:txBody>
                  <a:tcPr/>
                </a:tc>
                <a:tc>
                  <a:txBody>
                    <a:bodyPr/>
                    <a:lstStyle/>
                    <a:p>
                      <a:pPr algn="ctr"/>
                      <a:r>
                        <a:rPr lang="en-US" dirty="0"/>
                        <a:t>Wrong?</a:t>
                      </a:r>
                    </a:p>
                  </a:txBody>
                  <a:tcPr/>
                </a:tc>
                <a:extLst>
                  <a:ext uri="{0D108BD9-81ED-4DB2-BD59-A6C34878D82A}">
                    <a16:rowId xmlns:a16="http://schemas.microsoft.com/office/drawing/2014/main" val="69723946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79689915"/>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1423658605"/>
                  </a:ext>
                </a:extLst>
              </a:tr>
            </a:tbl>
          </a:graphicData>
        </a:graphic>
      </p:graphicFrame>
      <p:graphicFrame>
        <p:nvGraphicFramePr>
          <p:cNvPr id="10" name="Table 4">
            <a:extLst>
              <a:ext uri="{FF2B5EF4-FFF2-40B4-BE49-F238E27FC236}">
                <a16:creationId xmlns:a16="http://schemas.microsoft.com/office/drawing/2014/main" id="{01499DC8-2536-4919-A859-144E92153BF3}"/>
              </a:ext>
            </a:extLst>
          </p:cNvPr>
          <p:cNvGraphicFramePr>
            <a:graphicFrameLocks noGrp="1"/>
          </p:cNvGraphicFramePr>
          <p:nvPr>
            <p:extLst>
              <p:ext uri="{D42A27DB-BD31-4B8C-83A1-F6EECF244321}">
                <p14:modId xmlns:p14="http://schemas.microsoft.com/office/powerpoint/2010/main" val="1521835335"/>
              </p:ext>
            </p:extLst>
          </p:nvPr>
        </p:nvGraphicFramePr>
        <p:xfrm>
          <a:off x="7248150" y="3618335"/>
          <a:ext cx="2611540" cy="1112520"/>
        </p:xfrm>
        <a:graphic>
          <a:graphicData uri="http://schemas.openxmlformats.org/drawingml/2006/table">
            <a:tbl>
              <a:tblPr firstRow="1" bandRow="1"/>
              <a:tblGrid>
                <a:gridCol w="1305770">
                  <a:extLst>
                    <a:ext uri="{9D8B030D-6E8A-4147-A177-3AD203B41FA5}">
                      <a16:colId xmlns:a16="http://schemas.microsoft.com/office/drawing/2014/main" val="2555362544"/>
                    </a:ext>
                  </a:extLst>
                </a:gridCol>
                <a:gridCol w="1305770">
                  <a:extLst>
                    <a:ext uri="{9D8B030D-6E8A-4147-A177-3AD203B41FA5}">
                      <a16:colId xmlns:a16="http://schemas.microsoft.com/office/drawing/2014/main" val="93901914"/>
                    </a:ext>
                  </a:extLst>
                </a:gridCol>
              </a:tblGrid>
              <a:tr h="370840">
                <a:tc>
                  <a:txBody>
                    <a:bodyPr/>
                    <a:lstStyle/>
                    <a:p>
                      <a:pPr algn="ctr"/>
                      <a:r>
                        <a:rPr lang="en-US" dirty="0"/>
                        <a:t>OK?</a:t>
                      </a:r>
                    </a:p>
                  </a:txBody>
                  <a:tcPr/>
                </a:tc>
                <a:tc>
                  <a:txBody>
                    <a:bodyPr/>
                    <a:lstStyle/>
                    <a:p>
                      <a:pPr algn="ctr"/>
                      <a:r>
                        <a:rPr lang="en-US" dirty="0"/>
                        <a:t>Wrong?</a:t>
                      </a:r>
                    </a:p>
                  </a:txBody>
                  <a:tcPr/>
                </a:tc>
                <a:extLst>
                  <a:ext uri="{0D108BD9-81ED-4DB2-BD59-A6C34878D82A}">
                    <a16:rowId xmlns:a16="http://schemas.microsoft.com/office/drawing/2014/main" val="69723946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79689915"/>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1423658605"/>
                  </a:ext>
                </a:extLst>
              </a:tr>
            </a:tbl>
          </a:graphicData>
        </a:graphic>
      </p:graphicFrame>
      <p:graphicFrame>
        <p:nvGraphicFramePr>
          <p:cNvPr id="11" name="Table 4">
            <a:extLst>
              <a:ext uri="{FF2B5EF4-FFF2-40B4-BE49-F238E27FC236}">
                <a16:creationId xmlns:a16="http://schemas.microsoft.com/office/drawing/2014/main" id="{F3E4FAEA-9808-4783-9A49-0CA4EFC0A353}"/>
              </a:ext>
            </a:extLst>
          </p:cNvPr>
          <p:cNvGraphicFramePr>
            <a:graphicFrameLocks noGrp="1"/>
          </p:cNvGraphicFramePr>
          <p:nvPr>
            <p:extLst>
              <p:ext uri="{D42A27DB-BD31-4B8C-83A1-F6EECF244321}">
                <p14:modId xmlns:p14="http://schemas.microsoft.com/office/powerpoint/2010/main" val="1665042929"/>
              </p:ext>
            </p:extLst>
          </p:nvPr>
        </p:nvGraphicFramePr>
        <p:xfrm>
          <a:off x="7248150" y="4967615"/>
          <a:ext cx="2611540" cy="1112520"/>
        </p:xfrm>
        <a:graphic>
          <a:graphicData uri="http://schemas.openxmlformats.org/drawingml/2006/table">
            <a:tbl>
              <a:tblPr firstRow="1" bandRow="1"/>
              <a:tblGrid>
                <a:gridCol w="1305770">
                  <a:extLst>
                    <a:ext uri="{9D8B030D-6E8A-4147-A177-3AD203B41FA5}">
                      <a16:colId xmlns:a16="http://schemas.microsoft.com/office/drawing/2014/main" val="2555362544"/>
                    </a:ext>
                  </a:extLst>
                </a:gridCol>
                <a:gridCol w="1305770">
                  <a:extLst>
                    <a:ext uri="{9D8B030D-6E8A-4147-A177-3AD203B41FA5}">
                      <a16:colId xmlns:a16="http://schemas.microsoft.com/office/drawing/2014/main" val="93901914"/>
                    </a:ext>
                  </a:extLst>
                </a:gridCol>
              </a:tblGrid>
              <a:tr h="370840">
                <a:tc>
                  <a:txBody>
                    <a:bodyPr/>
                    <a:lstStyle/>
                    <a:p>
                      <a:pPr algn="ctr"/>
                      <a:r>
                        <a:rPr lang="en-US" dirty="0"/>
                        <a:t>OK?</a:t>
                      </a:r>
                    </a:p>
                  </a:txBody>
                  <a:tcPr/>
                </a:tc>
                <a:tc>
                  <a:txBody>
                    <a:bodyPr/>
                    <a:lstStyle/>
                    <a:p>
                      <a:pPr algn="ctr"/>
                      <a:r>
                        <a:rPr lang="en-US" dirty="0"/>
                        <a:t>Wrong?</a:t>
                      </a:r>
                    </a:p>
                  </a:txBody>
                  <a:tcPr/>
                </a:tc>
                <a:extLst>
                  <a:ext uri="{0D108BD9-81ED-4DB2-BD59-A6C34878D82A}">
                    <a16:rowId xmlns:a16="http://schemas.microsoft.com/office/drawing/2014/main" val="69723946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79689915"/>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1423658605"/>
                  </a:ext>
                </a:extLst>
              </a:tr>
            </a:tbl>
          </a:graphicData>
        </a:graphic>
      </p:graphicFrame>
      <p:graphicFrame>
        <p:nvGraphicFramePr>
          <p:cNvPr id="12" name="Table 4">
            <a:extLst>
              <a:ext uri="{FF2B5EF4-FFF2-40B4-BE49-F238E27FC236}">
                <a16:creationId xmlns:a16="http://schemas.microsoft.com/office/drawing/2014/main" id="{71AC9C75-7B24-436F-9026-712A1746EA4C}"/>
              </a:ext>
            </a:extLst>
          </p:cNvPr>
          <p:cNvGraphicFramePr>
            <a:graphicFrameLocks noGrp="1"/>
          </p:cNvGraphicFramePr>
          <p:nvPr/>
        </p:nvGraphicFramePr>
        <p:xfrm>
          <a:off x="7248150" y="2642010"/>
          <a:ext cx="2611540" cy="741680"/>
        </p:xfrm>
        <a:graphic>
          <a:graphicData uri="http://schemas.openxmlformats.org/drawingml/2006/table">
            <a:tbl>
              <a:tblPr firstRow="1" bandRow="1"/>
              <a:tblGrid>
                <a:gridCol w="1305770">
                  <a:extLst>
                    <a:ext uri="{9D8B030D-6E8A-4147-A177-3AD203B41FA5}">
                      <a16:colId xmlns:a16="http://schemas.microsoft.com/office/drawing/2014/main" val="2555362544"/>
                    </a:ext>
                  </a:extLst>
                </a:gridCol>
                <a:gridCol w="1305770">
                  <a:extLst>
                    <a:ext uri="{9D8B030D-6E8A-4147-A177-3AD203B41FA5}">
                      <a16:colId xmlns:a16="http://schemas.microsoft.com/office/drawing/2014/main" val="93901914"/>
                    </a:ext>
                  </a:extLst>
                </a:gridCol>
              </a:tblGrid>
              <a:tr h="370840">
                <a:tc>
                  <a:txBody>
                    <a:bodyPr/>
                    <a:lstStyle/>
                    <a:p>
                      <a:endParaRPr lang="en-US" dirty="0"/>
                    </a:p>
                  </a:txBody>
                  <a:tcPr>
                    <a:solidFill>
                      <a:srgbClr val="00EC00"/>
                    </a:solidFill>
                  </a:tcPr>
                </a:tc>
                <a:tc>
                  <a:txBody>
                    <a:bodyPr/>
                    <a:lstStyle/>
                    <a:p>
                      <a:endParaRPr lang="en-US" dirty="0"/>
                    </a:p>
                  </a:txBody>
                  <a:tcPr>
                    <a:solidFill>
                      <a:schemeClr val="bg1"/>
                    </a:solidFill>
                  </a:tcPr>
                </a:tc>
                <a:extLst>
                  <a:ext uri="{0D108BD9-81ED-4DB2-BD59-A6C34878D82A}">
                    <a16:rowId xmlns:a16="http://schemas.microsoft.com/office/drawing/2014/main" val="2079689915"/>
                  </a:ext>
                </a:extLst>
              </a:tr>
              <a:tr h="370840">
                <a:tc>
                  <a:txBody>
                    <a:bodyPr/>
                    <a:lstStyle/>
                    <a:p>
                      <a:endParaRPr lang="en-US" dirty="0"/>
                    </a:p>
                  </a:txBody>
                  <a:tcPr>
                    <a:solidFill>
                      <a:schemeClr val="bg1"/>
                    </a:solidFill>
                  </a:tcPr>
                </a:tc>
                <a:tc>
                  <a:txBody>
                    <a:bodyPr/>
                    <a:lstStyle/>
                    <a:p>
                      <a:endParaRPr lang="en-US" dirty="0"/>
                    </a:p>
                  </a:txBody>
                  <a:tcPr>
                    <a:solidFill>
                      <a:srgbClr val="FF0000"/>
                    </a:solidFill>
                  </a:tcPr>
                </a:tc>
                <a:extLst>
                  <a:ext uri="{0D108BD9-81ED-4DB2-BD59-A6C34878D82A}">
                    <a16:rowId xmlns:a16="http://schemas.microsoft.com/office/drawing/2014/main" val="1423658605"/>
                  </a:ext>
                </a:extLst>
              </a:tr>
            </a:tbl>
          </a:graphicData>
        </a:graphic>
      </p:graphicFrame>
      <p:graphicFrame>
        <p:nvGraphicFramePr>
          <p:cNvPr id="13" name="Table 4">
            <a:extLst>
              <a:ext uri="{FF2B5EF4-FFF2-40B4-BE49-F238E27FC236}">
                <a16:creationId xmlns:a16="http://schemas.microsoft.com/office/drawing/2014/main" id="{95465FDC-88B0-4102-A381-28C857DA0CF0}"/>
              </a:ext>
            </a:extLst>
          </p:cNvPr>
          <p:cNvGraphicFramePr>
            <a:graphicFrameLocks noGrp="1"/>
          </p:cNvGraphicFramePr>
          <p:nvPr>
            <p:extLst>
              <p:ext uri="{D42A27DB-BD31-4B8C-83A1-F6EECF244321}">
                <p14:modId xmlns:p14="http://schemas.microsoft.com/office/powerpoint/2010/main" val="2471896688"/>
              </p:ext>
            </p:extLst>
          </p:nvPr>
        </p:nvGraphicFramePr>
        <p:xfrm>
          <a:off x="7248150" y="3989175"/>
          <a:ext cx="2611540" cy="741680"/>
        </p:xfrm>
        <a:graphic>
          <a:graphicData uri="http://schemas.openxmlformats.org/drawingml/2006/table">
            <a:tbl>
              <a:tblPr firstRow="1" bandRow="1"/>
              <a:tblGrid>
                <a:gridCol w="1305770">
                  <a:extLst>
                    <a:ext uri="{9D8B030D-6E8A-4147-A177-3AD203B41FA5}">
                      <a16:colId xmlns:a16="http://schemas.microsoft.com/office/drawing/2014/main" val="2555362544"/>
                    </a:ext>
                  </a:extLst>
                </a:gridCol>
                <a:gridCol w="1305770">
                  <a:extLst>
                    <a:ext uri="{9D8B030D-6E8A-4147-A177-3AD203B41FA5}">
                      <a16:colId xmlns:a16="http://schemas.microsoft.com/office/drawing/2014/main" val="93901914"/>
                    </a:ext>
                  </a:extLst>
                </a:gridCol>
              </a:tblGrid>
              <a:tr h="370840">
                <a:tc>
                  <a:txBody>
                    <a:bodyPr/>
                    <a:lstStyle/>
                    <a:p>
                      <a:endParaRPr lang="en-US" dirty="0"/>
                    </a:p>
                  </a:txBody>
                  <a:tcPr>
                    <a:solidFill>
                      <a:schemeClr val="bg1"/>
                    </a:solidFill>
                  </a:tcPr>
                </a:tc>
                <a:tc>
                  <a:txBody>
                    <a:bodyPr/>
                    <a:lstStyle/>
                    <a:p>
                      <a:endParaRPr lang="en-US" dirty="0"/>
                    </a:p>
                  </a:txBody>
                  <a:tcPr>
                    <a:solidFill>
                      <a:srgbClr val="FF0000"/>
                    </a:solidFill>
                  </a:tcPr>
                </a:tc>
                <a:extLst>
                  <a:ext uri="{0D108BD9-81ED-4DB2-BD59-A6C34878D82A}">
                    <a16:rowId xmlns:a16="http://schemas.microsoft.com/office/drawing/2014/main" val="2079689915"/>
                  </a:ext>
                </a:extLst>
              </a:tr>
              <a:tr h="370840">
                <a:tc>
                  <a:txBody>
                    <a:bodyPr/>
                    <a:lstStyle/>
                    <a:p>
                      <a:endParaRPr lang="en-US" dirty="0"/>
                    </a:p>
                  </a:txBody>
                  <a:tcPr>
                    <a:solidFill>
                      <a:srgbClr val="00EC00"/>
                    </a:solidFill>
                  </a:tcPr>
                </a:tc>
                <a:tc>
                  <a:txBody>
                    <a:bodyPr/>
                    <a:lstStyle/>
                    <a:p>
                      <a:endParaRPr lang="en-US" dirty="0"/>
                    </a:p>
                  </a:txBody>
                  <a:tcPr>
                    <a:solidFill>
                      <a:schemeClr val="bg1"/>
                    </a:solidFill>
                  </a:tcPr>
                </a:tc>
                <a:extLst>
                  <a:ext uri="{0D108BD9-81ED-4DB2-BD59-A6C34878D82A}">
                    <a16:rowId xmlns:a16="http://schemas.microsoft.com/office/drawing/2014/main" val="1423658605"/>
                  </a:ext>
                </a:extLst>
              </a:tr>
            </a:tbl>
          </a:graphicData>
        </a:graphic>
      </p:graphicFrame>
      <p:graphicFrame>
        <p:nvGraphicFramePr>
          <p:cNvPr id="14" name="Table 4">
            <a:extLst>
              <a:ext uri="{FF2B5EF4-FFF2-40B4-BE49-F238E27FC236}">
                <a16:creationId xmlns:a16="http://schemas.microsoft.com/office/drawing/2014/main" id="{B9600037-3001-4AC6-884B-80AF649CFBD6}"/>
              </a:ext>
            </a:extLst>
          </p:cNvPr>
          <p:cNvGraphicFramePr>
            <a:graphicFrameLocks noGrp="1"/>
          </p:cNvGraphicFramePr>
          <p:nvPr>
            <p:extLst>
              <p:ext uri="{D42A27DB-BD31-4B8C-83A1-F6EECF244321}">
                <p14:modId xmlns:p14="http://schemas.microsoft.com/office/powerpoint/2010/main" val="315098725"/>
              </p:ext>
            </p:extLst>
          </p:nvPr>
        </p:nvGraphicFramePr>
        <p:xfrm>
          <a:off x="7248150" y="5338455"/>
          <a:ext cx="2611540" cy="741680"/>
        </p:xfrm>
        <a:graphic>
          <a:graphicData uri="http://schemas.openxmlformats.org/drawingml/2006/table">
            <a:tbl>
              <a:tblPr firstRow="1" bandRow="1"/>
              <a:tblGrid>
                <a:gridCol w="1305770">
                  <a:extLst>
                    <a:ext uri="{9D8B030D-6E8A-4147-A177-3AD203B41FA5}">
                      <a16:colId xmlns:a16="http://schemas.microsoft.com/office/drawing/2014/main" val="2555362544"/>
                    </a:ext>
                  </a:extLst>
                </a:gridCol>
                <a:gridCol w="1305770">
                  <a:extLst>
                    <a:ext uri="{9D8B030D-6E8A-4147-A177-3AD203B41FA5}">
                      <a16:colId xmlns:a16="http://schemas.microsoft.com/office/drawing/2014/main" val="93901914"/>
                    </a:ext>
                  </a:extLst>
                </a:gridCol>
              </a:tblGrid>
              <a:tr h="370840">
                <a:tc>
                  <a:txBody>
                    <a:bodyPr/>
                    <a:lstStyle/>
                    <a:p>
                      <a:pPr rtl="0"/>
                      <a:endParaRPr lang="en-US" dirty="0"/>
                    </a:p>
                  </a:txBody>
                  <a:tcPr>
                    <a:solidFill>
                      <a:schemeClr val="bg1"/>
                    </a:solidFill>
                  </a:tcPr>
                </a:tc>
                <a:tc>
                  <a:txBody>
                    <a:bodyPr/>
                    <a:lstStyle/>
                    <a:p>
                      <a:pPr rtl="0"/>
                      <a:endParaRPr lang="en-US" dirty="0"/>
                    </a:p>
                  </a:txBody>
                  <a:tcPr>
                    <a:solidFill>
                      <a:srgbClr val="FF0000"/>
                    </a:solidFill>
                  </a:tcPr>
                </a:tc>
                <a:extLst>
                  <a:ext uri="{0D108BD9-81ED-4DB2-BD59-A6C34878D82A}">
                    <a16:rowId xmlns:a16="http://schemas.microsoft.com/office/drawing/2014/main" val="2079689915"/>
                  </a:ext>
                </a:extLst>
              </a:tr>
              <a:tr h="370840">
                <a:tc>
                  <a:txBody>
                    <a:bodyPr/>
                    <a:lstStyle/>
                    <a:p>
                      <a:pPr rtl="0"/>
                      <a:endParaRPr lang="en-US" dirty="0"/>
                    </a:p>
                  </a:txBody>
                  <a:tcPr>
                    <a:solidFill>
                      <a:schemeClr val="bg1"/>
                    </a:solidFill>
                  </a:tcPr>
                </a:tc>
                <a:tc>
                  <a:txBody>
                    <a:bodyPr/>
                    <a:lstStyle/>
                    <a:p>
                      <a:pPr rtl="0"/>
                      <a:endParaRPr lang="en-US" dirty="0"/>
                    </a:p>
                  </a:txBody>
                  <a:tcPr>
                    <a:solidFill>
                      <a:srgbClr val="FF0000"/>
                    </a:solidFill>
                  </a:tcPr>
                </a:tc>
                <a:extLst>
                  <a:ext uri="{0D108BD9-81ED-4DB2-BD59-A6C34878D82A}">
                    <a16:rowId xmlns:a16="http://schemas.microsoft.com/office/drawing/2014/main" val="1423658605"/>
                  </a:ext>
                </a:extLst>
              </a:tr>
            </a:tbl>
          </a:graphicData>
        </a:graphic>
      </p:graphicFrame>
    </p:spTree>
    <p:extLst>
      <p:ext uri="{BB962C8B-B14F-4D97-AF65-F5344CB8AC3E}">
        <p14:creationId xmlns:p14="http://schemas.microsoft.com/office/powerpoint/2010/main" val="125214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4DFF80-DDC5-4F63-973A-088F037BC84A}"/>
              </a:ext>
            </a:extLst>
          </p:cNvPr>
          <p:cNvSpPr>
            <a:spLocks noGrp="1"/>
          </p:cNvSpPr>
          <p:nvPr>
            <p:ph type="ctrTitle" idx="4294967295"/>
          </p:nvPr>
        </p:nvSpPr>
        <p:spPr>
          <a:xfrm>
            <a:off x="3299754" y="638810"/>
            <a:ext cx="7772400" cy="1818640"/>
          </a:xfrm>
        </p:spPr>
        <p:txBody>
          <a:bodyPr>
            <a:normAutofit/>
          </a:bodyPr>
          <a:lstStyle/>
          <a:p>
            <a:r>
              <a:rPr lang="en-US" altLang="zh-TW" sz="4000" b="1" dirty="0">
                <a:solidFill>
                  <a:srgbClr val="0070C0"/>
                </a:solidFill>
              </a:rPr>
              <a:t>Dynamic memory</a:t>
            </a:r>
            <a:br>
              <a:rPr lang="en-US" altLang="zh-TW" sz="4000" b="1" dirty="0">
                <a:solidFill>
                  <a:srgbClr val="0070C0"/>
                </a:solidFill>
              </a:rPr>
            </a:br>
            <a:endParaRPr lang="en-US" sz="4000" b="1" dirty="0">
              <a:solidFill>
                <a:srgbClr val="0070C0"/>
              </a:solidFill>
            </a:endParaRPr>
          </a:p>
        </p:txBody>
      </p:sp>
      <p:pic>
        <p:nvPicPr>
          <p:cNvPr id="2" name="Picture 1">
            <a:extLst>
              <a:ext uri="{FF2B5EF4-FFF2-40B4-BE49-F238E27FC236}">
                <a16:creationId xmlns:a16="http://schemas.microsoft.com/office/drawing/2014/main" id="{D1A38C97-350D-F509-C31B-D28A97B9F3E4}"/>
              </a:ext>
            </a:extLst>
          </p:cNvPr>
          <p:cNvPicPr>
            <a:picLocks noChangeAspect="1"/>
          </p:cNvPicPr>
          <p:nvPr/>
        </p:nvPicPr>
        <p:blipFill>
          <a:blip r:embed="rId3"/>
          <a:stretch>
            <a:fillRect/>
          </a:stretch>
        </p:blipFill>
        <p:spPr>
          <a:xfrm>
            <a:off x="3481160" y="2549791"/>
            <a:ext cx="5229679" cy="2928620"/>
          </a:xfrm>
          <a:prstGeom prst="rect">
            <a:avLst/>
          </a:prstGeom>
        </p:spPr>
      </p:pic>
      <p:sp>
        <p:nvSpPr>
          <p:cNvPr id="4" name="Slide Number Placeholder 3">
            <a:extLst>
              <a:ext uri="{FF2B5EF4-FFF2-40B4-BE49-F238E27FC236}">
                <a16:creationId xmlns:a16="http://schemas.microsoft.com/office/drawing/2014/main" id="{8C65641D-414F-4DCF-6CBE-C36329F7D1B6}"/>
              </a:ext>
            </a:extLst>
          </p:cNvPr>
          <p:cNvSpPr>
            <a:spLocks noGrp="1"/>
          </p:cNvSpPr>
          <p:nvPr>
            <p:ph type="sldNum" sz="quarter" idx="12"/>
          </p:nvPr>
        </p:nvSpPr>
        <p:spPr/>
        <p:txBody>
          <a:bodyPr/>
          <a:lstStyle/>
          <a:p>
            <a:fld id="{5C5AE351-457C-4431-A86D-BC5A5A7DDEB3}" type="slidenum">
              <a:rPr lang="en-US" altLang="en-US" smtClean="0"/>
              <a:pPr/>
              <a:t>25</a:t>
            </a:fld>
            <a:endParaRPr lang="en-US" altLang="en-US" dirty="0"/>
          </a:p>
        </p:txBody>
      </p:sp>
    </p:spTree>
    <p:extLst>
      <p:ext uri="{BB962C8B-B14F-4D97-AF65-F5344CB8AC3E}">
        <p14:creationId xmlns:p14="http://schemas.microsoft.com/office/powerpoint/2010/main" val="202653654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360420" y="572453"/>
            <a:ext cx="5041900" cy="452437"/>
          </a:xfrm>
          <a:prstGeom prst="rect">
            <a:avLst/>
          </a:prstGeom>
        </p:spPr>
        <p:txBody>
          <a:bodyPr vert="horz" wrap="square" lIns="0" tIns="9525" rIns="0" bIns="0" rtlCol="0" anchor="ctr">
            <a:spAutoFit/>
          </a:bodyPr>
          <a:lstStyle/>
          <a:p>
            <a:pPr marL="718661" defTabSz="685800">
              <a:spcBef>
                <a:spcPts val="75"/>
              </a:spcBef>
            </a:pPr>
            <a:r>
              <a:rPr sz="3200" b="1" spc="-10" dirty="0">
                <a:solidFill>
                  <a:srgbClr val="0070C0"/>
                </a:solidFill>
                <a:latin typeface="Arial"/>
                <a:cs typeface="Arial"/>
              </a:rPr>
              <a:t>Dynamic Memory</a:t>
            </a:r>
          </a:p>
        </p:txBody>
      </p:sp>
      <p:sp>
        <p:nvSpPr>
          <p:cNvPr id="7" name="object 7"/>
          <p:cNvSpPr txBox="1"/>
          <p:nvPr/>
        </p:nvSpPr>
        <p:spPr>
          <a:xfrm>
            <a:off x="710740" y="1262001"/>
            <a:ext cx="10123714" cy="3888116"/>
          </a:xfrm>
          <a:prstGeom prst="rect">
            <a:avLst/>
          </a:prstGeom>
        </p:spPr>
        <p:txBody>
          <a:bodyPr vert="horz" wrap="square" lIns="0" tIns="9525" rIns="0" bIns="0" rtlCol="0">
            <a:spAutoFit/>
          </a:bodyPr>
          <a:lstStyle/>
          <a:p>
            <a:pPr marL="466725" indent="-457200" defTabSz="685800" eaLnBrk="1" fontAlgn="auto" hangingPunct="1">
              <a:spcBef>
                <a:spcPts val="75"/>
              </a:spcBef>
              <a:spcAft>
                <a:spcPts val="0"/>
              </a:spcAft>
              <a:buFont typeface="Wingdings" panose="05000000000000000000" pitchFamily="2" charset="2"/>
              <a:buChar char="§"/>
            </a:pPr>
            <a:r>
              <a:rPr sz="2700" kern="0" dirty="0">
                <a:solidFill>
                  <a:sysClr val="windowText" lastClr="000000"/>
                </a:solidFill>
                <a:cs typeface="Arial"/>
              </a:rPr>
              <a:t>Allows</a:t>
            </a:r>
            <a:r>
              <a:rPr sz="2700" kern="0" spc="-23" dirty="0">
                <a:solidFill>
                  <a:sysClr val="windowText" lastClr="000000"/>
                </a:solidFill>
                <a:cs typeface="Arial"/>
              </a:rPr>
              <a:t> </a:t>
            </a:r>
            <a:r>
              <a:rPr sz="2700" kern="0" dirty="0">
                <a:solidFill>
                  <a:sysClr val="windowText" lastClr="000000"/>
                </a:solidFill>
                <a:cs typeface="Arial"/>
              </a:rPr>
              <a:t>obtaining</a:t>
            </a:r>
            <a:r>
              <a:rPr sz="2700" kern="0" spc="-34" dirty="0">
                <a:solidFill>
                  <a:sysClr val="windowText" lastClr="000000"/>
                </a:solidFill>
                <a:cs typeface="Arial"/>
              </a:rPr>
              <a:t> </a:t>
            </a:r>
            <a:r>
              <a:rPr sz="2700" kern="0" dirty="0">
                <a:solidFill>
                  <a:sysClr val="windowText" lastClr="000000"/>
                </a:solidFill>
                <a:cs typeface="Arial"/>
              </a:rPr>
              <a:t>memory</a:t>
            </a:r>
            <a:r>
              <a:rPr sz="2700" kern="0" spc="-11" dirty="0">
                <a:solidFill>
                  <a:sysClr val="windowText" lastClr="000000"/>
                </a:solidFill>
                <a:cs typeface="Arial"/>
              </a:rPr>
              <a:t> </a:t>
            </a:r>
            <a:r>
              <a:rPr sz="2700" kern="0" dirty="0">
                <a:solidFill>
                  <a:sysClr val="windowText" lastClr="000000"/>
                </a:solidFill>
                <a:cs typeface="Arial"/>
              </a:rPr>
              <a:t>at</a:t>
            </a:r>
            <a:r>
              <a:rPr sz="2700" kern="0" spc="-11" dirty="0">
                <a:solidFill>
                  <a:sysClr val="windowText" lastClr="000000"/>
                </a:solidFill>
                <a:cs typeface="Arial"/>
              </a:rPr>
              <a:t> </a:t>
            </a:r>
            <a:r>
              <a:rPr sz="2700" kern="0" spc="-8" dirty="0">
                <a:solidFill>
                  <a:srgbClr val="C00000"/>
                </a:solidFill>
                <a:cs typeface="Arial"/>
              </a:rPr>
              <a:t>runtime</a:t>
            </a:r>
            <a:r>
              <a:rPr lang="en-US" sz="2700" kern="0" spc="-8" dirty="0">
                <a:solidFill>
                  <a:sysClr val="windowText" lastClr="000000"/>
                </a:solidFill>
                <a:cs typeface="Arial"/>
              </a:rPr>
              <a:t>.</a:t>
            </a:r>
            <a:endParaRPr sz="2700" kern="0" dirty="0">
              <a:solidFill>
                <a:sysClr val="windowText" lastClr="000000"/>
              </a:solidFill>
              <a:cs typeface="Arial"/>
            </a:endParaRPr>
          </a:p>
          <a:p>
            <a:pPr defTabSz="685800" eaLnBrk="1" fontAlgn="auto" hangingPunct="1">
              <a:spcBef>
                <a:spcPts val="8"/>
              </a:spcBef>
              <a:spcAft>
                <a:spcPts val="0"/>
              </a:spcAft>
            </a:pPr>
            <a:endParaRPr sz="3938" kern="0" dirty="0">
              <a:solidFill>
                <a:sysClr val="windowText" lastClr="000000"/>
              </a:solidFill>
              <a:cs typeface="Arial"/>
            </a:endParaRPr>
          </a:p>
          <a:p>
            <a:pPr marL="466725" indent="-457200" defTabSz="685800" eaLnBrk="1" fontAlgn="auto" hangingPunct="1">
              <a:spcBef>
                <a:spcPts val="4"/>
              </a:spcBef>
              <a:spcAft>
                <a:spcPts val="0"/>
              </a:spcAft>
              <a:buFont typeface="Wingdings" panose="05000000000000000000" pitchFamily="2" charset="2"/>
              <a:buChar char="§"/>
            </a:pPr>
            <a:r>
              <a:rPr sz="2700" kern="0" spc="-15" dirty="0">
                <a:solidFill>
                  <a:sysClr val="windowText" lastClr="000000"/>
                </a:solidFill>
                <a:cs typeface="Arial"/>
              </a:rPr>
              <a:t>Why?</a:t>
            </a:r>
            <a:endParaRPr sz="2700" kern="0" dirty="0">
              <a:solidFill>
                <a:sysClr val="windowText" lastClr="000000"/>
              </a:solidFill>
              <a:cs typeface="Arial"/>
            </a:endParaRPr>
          </a:p>
          <a:p>
            <a:pPr marL="1084263" marR="3810" indent="-457200" defTabSz="685800" eaLnBrk="1" fontAlgn="auto" hangingPunct="1">
              <a:spcBef>
                <a:spcPts val="645"/>
              </a:spcBef>
              <a:spcAft>
                <a:spcPts val="0"/>
              </a:spcAft>
              <a:buFont typeface="Arial" panose="020B0604020202020204" pitchFamily="34" charset="0"/>
              <a:buChar char="•"/>
            </a:pPr>
            <a:r>
              <a:rPr sz="2700" kern="0" dirty="0">
                <a:solidFill>
                  <a:sysClr val="windowText" lastClr="000000"/>
                </a:solidFill>
                <a:cs typeface="Arial"/>
              </a:rPr>
              <a:t>Amount</a:t>
            </a:r>
            <a:r>
              <a:rPr sz="2700" kern="0" spc="8" dirty="0">
                <a:solidFill>
                  <a:sysClr val="windowText" lastClr="000000"/>
                </a:solidFill>
                <a:cs typeface="Arial"/>
              </a:rPr>
              <a:t> </a:t>
            </a:r>
            <a:r>
              <a:rPr sz="2700" kern="0" dirty="0">
                <a:solidFill>
                  <a:sysClr val="windowText" lastClr="000000"/>
                </a:solidFill>
                <a:cs typeface="Arial"/>
              </a:rPr>
              <a:t>of</a:t>
            </a:r>
            <a:r>
              <a:rPr sz="2700" kern="0" spc="15" dirty="0">
                <a:solidFill>
                  <a:sysClr val="windowText" lastClr="000000"/>
                </a:solidFill>
                <a:cs typeface="Arial"/>
              </a:rPr>
              <a:t> </a:t>
            </a:r>
            <a:r>
              <a:rPr sz="2700" kern="0" dirty="0">
                <a:solidFill>
                  <a:sysClr val="windowText" lastClr="000000"/>
                </a:solidFill>
                <a:cs typeface="Arial"/>
              </a:rPr>
              <a:t>required</a:t>
            </a:r>
            <a:r>
              <a:rPr sz="2700" kern="0" spc="-8" dirty="0">
                <a:solidFill>
                  <a:sysClr val="windowText" lastClr="000000"/>
                </a:solidFill>
                <a:cs typeface="Arial"/>
              </a:rPr>
              <a:t> </a:t>
            </a:r>
            <a:r>
              <a:rPr sz="2700" kern="0" dirty="0">
                <a:solidFill>
                  <a:sysClr val="windowText" lastClr="000000"/>
                </a:solidFill>
                <a:cs typeface="Arial"/>
              </a:rPr>
              <a:t>data</a:t>
            </a:r>
            <a:r>
              <a:rPr sz="2700" kern="0" spc="19" dirty="0">
                <a:solidFill>
                  <a:sysClr val="windowText" lastClr="000000"/>
                </a:solidFill>
                <a:cs typeface="Arial"/>
              </a:rPr>
              <a:t> </a:t>
            </a:r>
            <a:r>
              <a:rPr sz="2700" kern="0" dirty="0">
                <a:solidFill>
                  <a:sysClr val="windowText" lastClr="000000"/>
                </a:solidFill>
                <a:cs typeface="Arial"/>
              </a:rPr>
              <a:t>may</a:t>
            </a:r>
            <a:r>
              <a:rPr sz="2700" kern="0" spc="4" dirty="0">
                <a:solidFill>
                  <a:sysClr val="windowText" lastClr="000000"/>
                </a:solidFill>
                <a:cs typeface="Arial"/>
              </a:rPr>
              <a:t> </a:t>
            </a:r>
            <a:r>
              <a:rPr sz="2700" kern="0" dirty="0">
                <a:solidFill>
                  <a:sysClr val="windowText" lastClr="000000"/>
                </a:solidFill>
                <a:cs typeface="Arial"/>
              </a:rPr>
              <a:t>be</a:t>
            </a:r>
            <a:r>
              <a:rPr sz="2700" kern="0" spc="15" dirty="0">
                <a:solidFill>
                  <a:sysClr val="windowText" lastClr="000000"/>
                </a:solidFill>
                <a:cs typeface="Arial"/>
              </a:rPr>
              <a:t> </a:t>
            </a:r>
            <a:r>
              <a:rPr sz="2700" kern="0" dirty="0">
                <a:solidFill>
                  <a:sysClr val="windowText" lastClr="000000"/>
                </a:solidFill>
                <a:cs typeface="Arial"/>
              </a:rPr>
              <a:t>unknown </a:t>
            </a:r>
            <a:r>
              <a:rPr sz="2700" kern="0" spc="-19" dirty="0">
                <a:solidFill>
                  <a:sysClr val="windowText" lastClr="000000"/>
                </a:solidFill>
                <a:cs typeface="Arial"/>
              </a:rPr>
              <a:t>at </a:t>
            </a:r>
            <a:r>
              <a:rPr sz="2700" kern="0" dirty="0">
                <a:solidFill>
                  <a:sysClr val="windowText" lastClr="000000"/>
                </a:solidFill>
                <a:cs typeface="Arial"/>
              </a:rPr>
              <a:t>compile</a:t>
            </a:r>
            <a:r>
              <a:rPr sz="2700" kern="0" spc="-4" dirty="0">
                <a:solidFill>
                  <a:sysClr val="windowText" lastClr="000000"/>
                </a:solidFill>
                <a:cs typeface="Arial"/>
              </a:rPr>
              <a:t> </a:t>
            </a:r>
            <a:r>
              <a:rPr sz="2700" kern="0" spc="-15" dirty="0">
                <a:solidFill>
                  <a:sysClr val="windowText" lastClr="000000"/>
                </a:solidFill>
                <a:cs typeface="Arial"/>
              </a:rPr>
              <a:t>time</a:t>
            </a:r>
            <a:endParaRPr lang="en-US" sz="2700" kern="0" spc="-15" dirty="0">
              <a:solidFill>
                <a:sysClr val="windowText" lastClr="000000"/>
              </a:solidFill>
              <a:cs typeface="Arial"/>
            </a:endParaRPr>
          </a:p>
          <a:p>
            <a:pPr marL="1084263" marR="3810" indent="-457200" defTabSz="685800" eaLnBrk="1" fontAlgn="auto" hangingPunct="1">
              <a:spcBef>
                <a:spcPts val="645"/>
              </a:spcBef>
              <a:spcAft>
                <a:spcPts val="0"/>
              </a:spcAft>
              <a:buFont typeface="Arial" panose="020B0604020202020204" pitchFamily="34" charset="0"/>
              <a:buChar char="•"/>
            </a:pPr>
            <a:endParaRPr sz="2700" kern="0" dirty="0">
              <a:solidFill>
                <a:sysClr val="windowText" lastClr="000000"/>
              </a:solidFill>
              <a:cs typeface="Arial"/>
            </a:endParaRPr>
          </a:p>
          <a:p>
            <a:pPr marL="1084263" indent="-457200" defTabSz="685800" eaLnBrk="1" fontAlgn="auto" hangingPunct="1">
              <a:spcBef>
                <a:spcPts val="653"/>
              </a:spcBef>
              <a:spcAft>
                <a:spcPts val="0"/>
              </a:spcAft>
              <a:buFont typeface="Arial" panose="020B0604020202020204" pitchFamily="34" charset="0"/>
              <a:buChar char="•"/>
            </a:pPr>
            <a:r>
              <a:rPr sz="2700" kern="0" dirty="0">
                <a:solidFill>
                  <a:sysClr val="windowText" lastClr="000000"/>
                </a:solidFill>
                <a:cs typeface="Arial"/>
              </a:rPr>
              <a:t>Efficient</a:t>
            </a:r>
            <a:r>
              <a:rPr sz="2700" kern="0" spc="60" dirty="0">
                <a:solidFill>
                  <a:sysClr val="windowText" lastClr="000000"/>
                </a:solidFill>
                <a:cs typeface="Arial"/>
              </a:rPr>
              <a:t> </a:t>
            </a:r>
            <a:r>
              <a:rPr sz="2700" kern="0" dirty="0">
                <a:solidFill>
                  <a:sysClr val="windowText" lastClr="000000"/>
                </a:solidFill>
                <a:cs typeface="Arial"/>
              </a:rPr>
              <a:t>memory</a:t>
            </a:r>
            <a:r>
              <a:rPr sz="2700" kern="0" spc="60" dirty="0">
                <a:solidFill>
                  <a:sysClr val="windowText" lastClr="000000"/>
                </a:solidFill>
                <a:cs typeface="Arial"/>
              </a:rPr>
              <a:t> </a:t>
            </a:r>
            <a:r>
              <a:rPr sz="2700" kern="0" spc="-15" dirty="0">
                <a:solidFill>
                  <a:sysClr val="windowText" lastClr="000000"/>
                </a:solidFill>
                <a:cs typeface="Arial"/>
              </a:rPr>
              <a:t>use:</a:t>
            </a:r>
            <a:endParaRPr sz="2700" kern="0" dirty="0">
              <a:solidFill>
                <a:sysClr val="windowText" lastClr="000000"/>
              </a:solidFill>
              <a:cs typeface="Arial"/>
            </a:endParaRPr>
          </a:p>
          <a:p>
            <a:pPr marL="1604963" marR="2137886" indent="-457200" defTabSz="685800" eaLnBrk="1" fontAlgn="auto" hangingPunct="1">
              <a:lnSpc>
                <a:spcPct val="120000"/>
              </a:lnSpc>
              <a:spcBef>
                <a:spcPts val="0"/>
              </a:spcBef>
              <a:spcAft>
                <a:spcPts val="0"/>
              </a:spcAft>
              <a:buFont typeface="Wingdings" panose="05000000000000000000" pitchFamily="2" charset="2"/>
              <a:buChar char="Ø"/>
              <a:tabLst>
                <a:tab pos="6858000" algn="l"/>
                <a:tab pos="6910388" algn="l"/>
              </a:tabLst>
            </a:pPr>
            <a:r>
              <a:rPr sz="2700" kern="0" dirty="0">
                <a:solidFill>
                  <a:sysClr val="windowText" lastClr="000000"/>
                </a:solidFill>
                <a:cs typeface="Arial"/>
              </a:rPr>
              <a:t>Allocate</a:t>
            </a:r>
            <a:r>
              <a:rPr sz="2700" kern="0" spc="-11" dirty="0">
                <a:solidFill>
                  <a:sysClr val="windowText" lastClr="000000"/>
                </a:solidFill>
                <a:cs typeface="Arial"/>
              </a:rPr>
              <a:t> </a:t>
            </a:r>
            <a:r>
              <a:rPr sz="2700" kern="0" dirty="0">
                <a:solidFill>
                  <a:sysClr val="windowText" lastClr="000000"/>
                </a:solidFill>
                <a:cs typeface="Arial"/>
              </a:rPr>
              <a:t>as</a:t>
            </a:r>
            <a:r>
              <a:rPr sz="2700" kern="0" spc="-4" dirty="0">
                <a:solidFill>
                  <a:sysClr val="windowText" lastClr="000000"/>
                </a:solidFill>
                <a:cs typeface="Arial"/>
              </a:rPr>
              <a:t> </a:t>
            </a:r>
            <a:r>
              <a:rPr sz="2700" kern="0" dirty="0">
                <a:solidFill>
                  <a:sysClr val="windowText" lastClr="000000"/>
                </a:solidFill>
                <a:cs typeface="Arial"/>
              </a:rPr>
              <a:t>much</a:t>
            </a:r>
            <a:r>
              <a:rPr sz="2700" kern="0" spc="8" dirty="0">
                <a:solidFill>
                  <a:sysClr val="windowText" lastClr="000000"/>
                </a:solidFill>
                <a:cs typeface="Arial"/>
              </a:rPr>
              <a:t> </a:t>
            </a:r>
            <a:r>
              <a:rPr sz="2700" kern="0" dirty="0">
                <a:solidFill>
                  <a:sysClr val="windowText" lastClr="000000"/>
                </a:solidFill>
                <a:cs typeface="Arial"/>
              </a:rPr>
              <a:t>as</a:t>
            </a:r>
            <a:r>
              <a:rPr lang="en-US" sz="2700" kern="0" dirty="0">
                <a:solidFill>
                  <a:sysClr val="windowText" lastClr="000000"/>
                </a:solidFill>
                <a:cs typeface="Arial"/>
              </a:rPr>
              <a:t> </a:t>
            </a:r>
            <a:r>
              <a:rPr sz="2700" kern="0" dirty="0">
                <a:solidFill>
                  <a:sysClr val="windowText" lastClr="000000"/>
                </a:solidFill>
                <a:cs typeface="Arial"/>
              </a:rPr>
              <a:t>needed</a:t>
            </a:r>
            <a:r>
              <a:rPr sz="2700" kern="0" spc="-8" dirty="0">
                <a:solidFill>
                  <a:sysClr val="windowText" lastClr="000000"/>
                </a:solidFill>
                <a:cs typeface="Arial"/>
              </a:rPr>
              <a:t> </a:t>
            </a:r>
            <a:endParaRPr lang="en-US" sz="2700" kern="0" spc="-8" dirty="0">
              <a:solidFill>
                <a:sysClr val="windowText" lastClr="000000"/>
              </a:solidFill>
              <a:cs typeface="Arial"/>
            </a:endParaRPr>
          </a:p>
          <a:p>
            <a:pPr marL="1604963" marR="2137886" indent="-457200" defTabSz="685800" eaLnBrk="1" fontAlgn="auto" hangingPunct="1">
              <a:lnSpc>
                <a:spcPct val="120000"/>
              </a:lnSpc>
              <a:spcBef>
                <a:spcPts val="0"/>
              </a:spcBef>
              <a:spcAft>
                <a:spcPts val="0"/>
              </a:spcAft>
              <a:buFont typeface="Wingdings" panose="05000000000000000000" pitchFamily="2" charset="2"/>
              <a:buChar char="Ø"/>
            </a:pPr>
            <a:r>
              <a:rPr sz="2700" kern="0" dirty="0">
                <a:solidFill>
                  <a:sysClr val="windowText" lastClr="000000"/>
                </a:solidFill>
                <a:cs typeface="Arial"/>
              </a:rPr>
              <a:t>Free</a:t>
            </a:r>
            <a:r>
              <a:rPr sz="2700" kern="0" spc="-11" dirty="0">
                <a:solidFill>
                  <a:sysClr val="windowText" lastClr="000000"/>
                </a:solidFill>
                <a:cs typeface="Arial"/>
              </a:rPr>
              <a:t> </a:t>
            </a:r>
            <a:r>
              <a:rPr sz="2700" kern="0" dirty="0">
                <a:solidFill>
                  <a:sysClr val="windowText" lastClr="000000"/>
                </a:solidFill>
                <a:cs typeface="Arial"/>
              </a:rPr>
              <a:t>when</a:t>
            </a:r>
            <a:r>
              <a:rPr sz="2700" kern="0" spc="-15" dirty="0">
                <a:solidFill>
                  <a:sysClr val="windowText" lastClr="000000"/>
                </a:solidFill>
                <a:cs typeface="Arial"/>
              </a:rPr>
              <a:t> </a:t>
            </a:r>
            <a:r>
              <a:rPr sz="2700" kern="0" dirty="0">
                <a:solidFill>
                  <a:sysClr val="windowText" lastClr="000000"/>
                </a:solidFill>
                <a:cs typeface="Arial"/>
              </a:rPr>
              <a:t>not</a:t>
            </a:r>
            <a:r>
              <a:rPr sz="2700" kern="0" spc="-4" dirty="0">
                <a:solidFill>
                  <a:sysClr val="windowText" lastClr="000000"/>
                </a:solidFill>
                <a:cs typeface="Arial"/>
              </a:rPr>
              <a:t> </a:t>
            </a:r>
            <a:r>
              <a:rPr sz="2700" kern="0" spc="-8" dirty="0">
                <a:solidFill>
                  <a:sysClr val="windowText" lastClr="000000"/>
                </a:solidFill>
                <a:cs typeface="Arial"/>
              </a:rPr>
              <a:t>needed</a:t>
            </a:r>
            <a:endParaRPr sz="2700" kern="0" dirty="0">
              <a:solidFill>
                <a:sysClr val="windowText" lastClr="000000"/>
              </a:solidFill>
              <a:cs typeface="Arial"/>
            </a:endParaRPr>
          </a:p>
        </p:txBody>
      </p:sp>
      <p:sp>
        <p:nvSpPr>
          <p:cNvPr id="3" name="Slide Number Placeholder 2">
            <a:extLst>
              <a:ext uri="{FF2B5EF4-FFF2-40B4-BE49-F238E27FC236}">
                <a16:creationId xmlns:a16="http://schemas.microsoft.com/office/drawing/2014/main" id="{949D4E7C-CCC3-11C0-3294-A3B5A7860E11}"/>
              </a:ext>
            </a:extLst>
          </p:cNvPr>
          <p:cNvSpPr>
            <a:spLocks noGrp="1"/>
          </p:cNvSpPr>
          <p:nvPr>
            <p:ph type="sldNum" sz="quarter" idx="12"/>
          </p:nvPr>
        </p:nvSpPr>
        <p:spPr/>
        <p:txBody>
          <a:bodyPr/>
          <a:lstStyle/>
          <a:p>
            <a:fld id="{5C5AE351-457C-4431-A86D-BC5A5A7DDEB3}" type="slidenum">
              <a:rPr lang="en-US" altLang="en-US" smtClean="0"/>
              <a:pPr/>
              <a:t>26</a:t>
            </a:fld>
            <a:endParaRPr lang="en-US" altLang="en-US" dirty="0"/>
          </a:p>
        </p:txBody>
      </p:sp>
      <p:pic>
        <p:nvPicPr>
          <p:cNvPr id="4" name="Picture 3">
            <a:extLst>
              <a:ext uri="{FF2B5EF4-FFF2-40B4-BE49-F238E27FC236}">
                <a16:creationId xmlns:a16="http://schemas.microsoft.com/office/drawing/2014/main" id="{34A56B51-C8F8-7B6E-E989-665ACAA18357}"/>
              </a:ext>
            </a:extLst>
          </p:cNvPr>
          <p:cNvPicPr>
            <a:picLocks noChangeAspect="1"/>
          </p:cNvPicPr>
          <p:nvPr/>
        </p:nvPicPr>
        <p:blipFill>
          <a:blip r:embed="rId2"/>
          <a:stretch>
            <a:fillRect/>
          </a:stretch>
        </p:blipFill>
        <p:spPr>
          <a:xfrm>
            <a:off x="7586362" y="3630561"/>
            <a:ext cx="3698955" cy="2464000"/>
          </a:xfrm>
          <a:prstGeom prst="rect">
            <a:avLst/>
          </a:prstGeom>
        </p:spPr>
      </p:pic>
    </p:spTree>
    <p:extLst>
      <p:ext uri="{BB962C8B-B14F-4D97-AF65-F5344CB8AC3E}">
        <p14:creationId xmlns:p14="http://schemas.microsoft.com/office/powerpoint/2010/main" val="1474276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1" y="857250"/>
            <a:ext cx="812959" cy="5143500"/>
            <a:chOff x="0" y="0"/>
            <a:chExt cx="1083945" cy="6858000"/>
          </a:xfrm>
        </p:grpSpPr>
        <p:pic>
          <p:nvPicPr>
            <p:cNvPr id="3" name="object 3"/>
            <p:cNvPicPr/>
            <p:nvPr/>
          </p:nvPicPr>
          <p:blipFill>
            <a:blip r:embed="rId2" cstate="print"/>
            <a:stretch>
              <a:fillRect/>
            </a:stretch>
          </p:blipFill>
          <p:spPr>
            <a:xfrm>
              <a:off x="0" y="0"/>
              <a:ext cx="617245" cy="6857996"/>
            </a:xfrm>
            <a:prstGeom prst="rect">
              <a:avLst/>
            </a:prstGeom>
          </p:spPr>
        </p:pic>
        <p:pic>
          <p:nvPicPr>
            <p:cNvPr id="4" name="object 4"/>
            <p:cNvPicPr/>
            <p:nvPr/>
          </p:nvPicPr>
          <p:blipFill>
            <a:blip r:embed="rId3" cstate="print"/>
            <a:stretch>
              <a:fillRect/>
            </a:stretch>
          </p:blipFill>
          <p:spPr>
            <a:xfrm>
              <a:off x="0" y="1197863"/>
              <a:ext cx="1083576" cy="4457700"/>
            </a:xfrm>
            <a:prstGeom prst="rect">
              <a:avLst/>
            </a:prstGeom>
          </p:spPr>
        </p:pic>
        <p:sp>
          <p:nvSpPr>
            <p:cNvPr id="5" name="object 5"/>
            <p:cNvSpPr/>
            <p:nvPr/>
          </p:nvSpPr>
          <p:spPr>
            <a:xfrm>
              <a:off x="0" y="0"/>
              <a:ext cx="530860" cy="6858000"/>
            </a:xfrm>
            <a:custGeom>
              <a:avLst/>
              <a:gdLst/>
              <a:ahLst/>
              <a:cxnLst/>
              <a:rect l="l" t="t" r="r" b="b"/>
              <a:pathLst>
                <a:path w="530860" h="6858000">
                  <a:moveTo>
                    <a:pt x="530352" y="0"/>
                  </a:moveTo>
                  <a:lnTo>
                    <a:pt x="0" y="0"/>
                  </a:lnTo>
                  <a:lnTo>
                    <a:pt x="0" y="6858000"/>
                  </a:lnTo>
                  <a:lnTo>
                    <a:pt x="530352" y="6858000"/>
                  </a:lnTo>
                  <a:lnTo>
                    <a:pt x="530352" y="0"/>
                  </a:lnTo>
                  <a:close/>
                </a:path>
              </a:pathLst>
            </a:custGeom>
            <a:solidFill>
              <a:srgbClr val="EC7C30"/>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grpSp>
      <p:sp>
        <p:nvSpPr>
          <p:cNvPr id="6" name="object 6"/>
          <p:cNvSpPr txBox="1">
            <a:spLocks noGrp="1"/>
          </p:cNvSpPr>
          <p:nvPr>
            <p:ph type="title" idx="4294967295"/>
          </p:nvPr>
        </p:nvSpPr>
        <p:spPr>
          <a:xfrm>
            <a:off x="3372485" y="496872"/>
            <a:ext cx="5222875" cy="452438"/>
          </a:xfrm>
          <a:prstGeom prst="rect">
            <a:avLst/>
          </a:prstGeom>
        </p:spPr>
        <p:txBody>
          <a:bodyPr vert="horz" wrap="square" lIns="0" tIns="9049" rIns="0" bIns="0" rtlCol="0" anchor="ctr">
            <a:spAutoFit/>
          </a:bodyPr>
          <a:lstStyle/>
          <a:p>
            <a:pPr marL="718661" defTabSz="685800">
              <a:spcBef>
                <a:spcPts val="75"/>
              </a:spcBef>
            </a:pPr>
            <a:r>
              <a:rPr sz="3200" b="1" spc="-10" dirty="0">
                <a:solidFill>
                  <a:srgbClr val="0070C0"/>
                </a:solidFill>
                <a:latin typeface="Arial"/>
                <a:cs typeface="Arial"/>
              </a:rPr>
              <a:t>Memory Segments</a:t>
            </a:r>
          </a:p>
        </p:txBody>
      </p:sp>
      <p:grpSp>
        <p:nvGrpSpPr>
          <p:cNvPr id="7" name="object 7"/>
          <p:cNvGrpSpPr/>
          <p:nvPr/>
        </p:nvGrpSpPr>
        <p:grpSpPr>
          <a:xfrm>
            <a:off x="2805589" y="1997964"/>
            <a:ext cx="2514600" cy="3905992"/>
            <a:chOff x="1708785" y="1520952"/>
            <a:chExt cx="3352800" cy="5207990"/>
          </a:xfrm>
        </p:grpSpPr>
        <p:sp>
          <p:nvSpPr>
            <p:cNvPr id="8" name="object 8"/>
            <p:cNvSpPr/>
            <p:nvPr/>
          </p:nvSpPr>
          <p:spPr>
            <a:xfrm>
              <a:off x="1708785" y="3182366"/>
              <a:ext cx="3352800" cy="1661160"/>
            </a:xfrm>
            <a:custGeom>
              <a:avLst/>
              <a:gdLst/>
              <a:ahLst/>
              <a:cxnLst/>
              <a:rect l="l" t="t" r="r" b="b"/>
              <a:pathLst>
                <a:path w="3352800" h="1661160">
                  <a:moveTo>
                    <a:pt x="3352800" y="0"/>
                  </a:moveTo>
                  <a:lnTo>
                    <a:pt x="0" y="0"/>
                  </a:lnTo>
                  <a:lnTo>
                    <a:pt x="0" y="1661160"/>
                  </a:lnTo>
                  <a:lnTo>
                    <a:pt x="3352800" y="1661160"/>
                  </a:lnTo>
                  <a:lnTo>
                    <a:pt x="3352800" y="0"/>
                  </a:lnTo>
                  <a:close/>
                </a:path>
              </a:pathLst>
            </a:custGeom>
            <a:solidFill>
              <a:srgbClr val="BCD6ED"/>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9" name="object 9"/>
            <p:cNvSpPr/>
            <p:nvPr/>
          </p:nvSpPr>
          <p:spPr>
            <a:xfrm>
              <a:off x="1708785" y="4886109"/>
              <a:ext cx="3352800" cy="1567180"/>
            </a:xfrm>
            <a:custGeom>
              <a:avLst/>
              <a:gdLst/>
              <a:ahLst/>
              <a:cxnLst/>
              <a:rect l="l" t="t" r="r" b="b"/>
              <a:pathLst>
                <a:path w="3352800" h="1567179">
                  <a:moveTo>
                    <a:pt x="3352800" y="0"/>
                  </a:moveTo>
                  <a:lnTo>
                    <a:pt x="0" y="0"/>
                  </a:lnTo>
                  <a:lnTo>
                    <a:pt x="0" y="1567052"/>
                  </a:lnTo>
                  <a:lnTo>
                    <a:pt x="3352800" y="1567052"/>
                  </a:lnTo>
                  <a:lnTo>
                    <a:pt x="3352800" y="0"/>
                  </a:lnTo>
                  <a:close/>
                </a:path>
              </a:pathLst>
            </a:custGeom>
            <a:solidFill>
              <a:srgbClr val="2D75B6"/>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pic>
          <p:nvPicPr>
            <p:cNvPr id="10" name="object 10"/>
            <p:cNvPicPr/>
            <p:nvPr/>
          </p:nvPicPr>
          <p:blipFill>
            <a:blip r:embed="rId4" cstate="print"/>
            <a:stretch>
              <a:fillRect/>
            </a:stretch>
          </p:blipFill>
          <p:spPr>
            <a:xfrm>
              <a:off x="1859280" y="1520952"/>
              <a:ext cx="3050286" cy="881634"/>
            </a:xfrm>
            <a:prstGeom prst="rect">
              <a:avLst/>
            </a:prstGeom>
          </p:spPr>
        </p:pic>
        <p:pic>
          <p:nvPicPr>
            <p:cNvPr id="11" name="object 11"/>
            <p:cNvPicPr/>
            <p:nvPr/>
          </p:nvPicPr>
          <p:blipFill>
            <a:blip r:embed="rId5" cstate="print"/>
            <a:stretch>
              <a:fillRect/>
            </a:stretch>
          </p:blipFill>
          <p:spPr>
            <a:xfrm>
              <a:off x="1917192" y="2377440"/>
              <a:ext cx="2932937" cy="881634"/>
            </a:xfrm>
            <a:prstGeom prst="rect">
              <a:avLst/>
            </a:prstGeom>
          </p:spPr>
        </p:pic>
        <p:pic>
          <p:nvPicPr>
            <p:cNvPr id="12" name="object 12"/>
            <p:cNvPicPr/>
            <p:nvPr/>
          </p:nvPicPr>
          <p:blipFill>
            <a:blip r:embed="rId6" cstate="print"/>
            <a:stretch>
              <a:fillRect/>
            </a:stretch>
          </p:blipFill>
          <p:spPr>
            <a:xfrm>
              <a:off x="2668524" y="3052572"/>
              <a:ext cx="1430274" cy="881633"/>
            </a:xfrm>
            <a:prstGeom prst="rect">
              <a:avLst/>
            </a:prstGeom>
          </p:spPr>
        </p:pic>
        <p:pic>
          <p:nvPicPr>
            <p:cNvPr id="13" name="object 13"/>
            <p:cNvPicPr/>
            <p:nvPr/>
          </p:nvPicPr>
          <p:blipFill>
            <a:blip r:embed="rId7" cstate="print"/>
            <a:stretch>
              <a:fillRect/>
            </a:stretch>
          </p:blipFill>
          <p:spPr>
            <a:xfrm>
              <a:off x="2628900" y="5847307"/>
              <a:ext cx="1511047" cy="881635"/>
            </a:xfrm>
            <a:prstGeom prst="rect">
              <a:avLst/>
            </a:prstGeom>
          </p:spPr>
        </p:pic>
      </p:grpSp>
      <p:sp>
        <p:nvSpPr>
          <p:cNvPr id="22" name="object 22"/>
          <p:cNvSpPr txBox="1"/>
          <p:nvPr/>
        </p:nvSpPr>
        <p:spPr>
          <a:xfrm>
            <a:off x="1469775" y="2060200"/>
            <a:ext cx="525785" cy="2738438"/>
          </a:xfrm>
          <a:prstGeom prst="rect">
            <a:avLst/>
          </a:prstGeom>
        </p:spPr>
        <p:txBody>
          <a:bodyPr vert="vert270" wrap="square" lIns="0" tIns="0" rIns="0" bIns="0" rtlCol="0">
            <a:spAutoFit/>
          </a:bodyPr>
          <a:lstStyle/>
          <a:p>
            <a:pPr marL="9525" defTabSz="685800" eaLnBrk="1" fontAlgn="auto" hangingPunct="1">
              <a:lnSpc>
                <a:spcPts val="4054"/>
              </a:lnSpc>
              <a:spcBef>
                <a:spcPts val="0"/>
              </a:spcBef>
              <a:spcAft>
                <a:spcPts val="0"/>
              </a:spcAft>
            </a:pPr>
            <a:r>
              <a:rPr sz="3600" kern="0" dirty="0">
                <a:solidFill>
                  <a:srgbClr val="FFFFFF"/>
                </a:solidFill>
                <a:latin typeface="Arial"/>
                <a:cs typeface="Arial"/>
              </a:rPr>
              <a:t>EXTRA</a:t>
            </a:r>
            <a:r>
              <a:rPr sz="3600" kern="0" spc="-195" dirty="0">
                <a:solidFill>
                  <a:srgbClr val="FFFFFF"/>
                </a:solidFill>
                <a:latin typeface="Arial"/>
                <a:cs typeface="Arial"/>
              </a:rPr>
              <a:t> </a:t>
            </a:r>
            <a:r>
              <a:rPr sz="3600" kern="0" spc="-15" dirty="0">
                <a:solidFill>
                  <a:srgbClr val="FFFFFF"/>
                </a:solidFill>
                <a:latin typeface="Arial"/>
                <a:cs typeface="Arial"/>
              </a:rPr>
              <a:t>INFO</a:t>
            </a:r>
            <a:endParaRPr sz="3600" kern="0">
              <a:solidFill>
                <a:sysClr val="windowText" lastClr="000000"/>
              </a:solidFill>
              <a:latin typeface="Arial"/>
              <a:cs typeface="Arial"/>
            </a:endParaRPr>
          </a:p>
        </p:txBody>
      </p:sp>
      <p:grpSp>
        <p:nvGrpSpPr>
          <p:cNvPr id="23" name="object 23"/>
          <p:cNvGrpSpPr/>
          <p:nvPr/>
        </p:nvGrpSpPr>
        <p:grpSpPr>
          <a:xfrm>
            <a:off x="1526287" y="857251"/>
            <a:ext cx="428149" cy="427196"/>
            <a:chOff x="3047" y="0"/>
            <a:chExt cx="570865" cy="569595"/>
          </a:xfrm>
        </p:grpSpPr>
        <p:sp>
          <p:nvSpPr>
            <p:cNvPr id="24" name="object 24"/>
            <p:cNvSpPr/>
            <p:nvPr/>
          </p:nvSpPr>
          <p:spPr>
            <a:xfrm>
              <a:off x="126123" y="122745"/>
              <a:ext cx="355600" cy="328295"/>
            </a:xfrm>
            <a:custGeom>
              <a:avLst/>
              <a:gdLst/>
              <a:ahLst/>
              <a:cxnLst/>
              <a:rect l="l" t="t" r="r" b="b"/>
              <a:pathLst>
                <a:path w="355600" h="328295">
                  <a:moveTo>
                    <a:pt x="173151" y="163893"/>
                  </a:moveTo>
                  <a:lnTo>
                    <a:pt x="0" y="0"/>
                  </a:lnTo>
                  <a:lnTo>
                    <a:pt x="0" y="327774"/>
                  </a:lnTo>
                  <a:lnTo>
                    <a:pt x="173151" y="163893"/>
                  </a:lnTo>
                  <a:close/>
                </a:path>
                <a:path w="355600" h="328295">
                  <a:moveTo>
                    <a:pt x="355104" y="163893"/>
                  </a:moveTo>
                  <a:lnTo>
                    <a:pt x="181952" y="0"/>
                  </a:lnTo>
                  <a:lnTo>
                    <a:pt x="181952" y="327774"/>
                  </a:lnTo>
                  <a:lnTo>
                    <a:pt x="355104" y="163893"/>
                  </a:lnTo>
                  <a:close/>
                </a:path>
              </a:pathLst>
            </a:custGeom>
            <a:solidFill>
              <a:srgbClr val="FFFFFF"/>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pic>
          <p:nvPicPr>
            <p:cNvPr id="25" name="object 25"/>
            <p:cNvPicPr/>
            <p:nvPr/>
          </p:nvPicPr>
          <p:blipFill>
            <a:blip r:embed="rId8" cstate="print"/>
            <a:stretch>
              <a:fillRect/>
            </a:stretch>
          </p:blipFill>
          <p:spPr>
            <a:xfrm>
              <a:off x="3047" y="0"/>
              <a:ext cx="570738" cy="569213"/>
            </a:xfrm>
            <a:prstGeom prst="rect">
              <a:avLst/>
            </a:prstGeom>
          </p:spPr>
        </p:pic>
      </p:grpSp>
      <p:grpSp>
        <p:nvGrpSpPr>
          <p:cNvPr id="26" name="object 26"/>
          <p:cNvGrpSpPr/>
          <p:nvPr/>
        </p:nvGrpSpPr>
        <p:grpSpPr>
          <a:xfrm>
            <a:off x="2864597" y="4591529"/>
            <a:ext cx="2314099" cy="353854"/>
            <a:chOff x="1787461" y="4922329"/>
            <a:chExt cx="3085465" cy="471805"/>
          </a:xfrm>
        </p:grpSpPr>
        <p:sp>
          <p:nvSpPr>
            <p:cNvPr id="27" name="object 27"/>
            <p:cNvSpPr/>
            <p:nvPr/>
          </p:nvSpPr>
          <p:spPr>
            <a:xfrm>
              <a:off x="1792223" y="4927091"/>
              <a:ext cx="3075940" cy="462280"/>
            </a:xfrm>
            <a:custGeom>
              <a:avLst/>
              <a:gdLst/>
              <a:ahLst/>
              <a:cxnLst/>
              <a:rect l="l" t="t" r="r" b="b"/>
              <a:pathLst>
                <a:path w="3075940" h="462279">
                  <a:moveTo>
                    <a:pt x="3075431" y="0"/>
                  </a:moveTo>
                  <a:lnTo>
                    <a:pt x="0" y="0"/>
                  </a:lnTo>
                  <a:lnTo>
                    <a:pt x="0" y="461772"/>
                  </a:lnTo>
                  <a:lnTo>
                    <a:pt x="3075431" y="461772"/>
                  </a:lnTo>
                  <a:lnTo>
                    <a:pt x="3075431" y="0"/>
                  </a:lnTo>
                  <a:close/>
                </a:path>
              </a:pathLst>
            </a:custGeom>
            <a:solidFill>
              <a:srgbClr val="FFD3CD"/>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28" name="object 28"/>
            <p:cNvSpPr/>
            <p:nvPr/>
          </p:nvSpPr>
          <p:spPr>
            <a:xfrm>
              <a:off x="1792223" y="4927091"/>
              <a:ext cx="3075940" cy="462280"/>
            </a:xfrm>
            <a:custGeom>
              <a:avLst/>
              <a:gdLst/>
              <a:ahLst/>
              <a:cxnLst/>
              <a:rect l="l" t="t" r="r" b="b"/>
              <a:pathLst>
                <a:path w="3075940" h="462279">
                  <a:moveTo>
                    <a:pt x="0" y="461772"/>
                  </a:moveTo>
                  <a:lnTo>
                    <a:pt x="3075431" y="461772"/>
                  </a:lnTo>
                  <a:lnTo>
                    <a:pt x="3075431" y="0"/>
                  </a:lnTo>
                  <a:lnTo>
                    <a:pt x="0" y="0"/>
                  </a:lnTo>
                  <a:lnTo>
                    <a:pt x="0" y="461772"/>
                  </a:lnTo>
                  <a:close/>
                </a:path>
              </a:pathLst>
            </a:custGeom>
            <a:ln w="9525">
              <a:solidFill>
                <a:srgbClr val="AC1B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grpSp>
      <p:grpSp>
        <p:nvGrpSpPr>
          <p:cNvPr id="29" name="object 29"/>
          <p:cNvGrpSpPr/>
          <p:nvPr/>
        </p:nvGrpSpPr>
        <p:grpSpPr>
          <a:xfrm>
            <a:off x="2864597" y="4068937"/>
            <a:ext cx="2314099" cy="353854"/>
            <a:chOff x="1787461" y="4282249"/>
            <a:chExt cx="3085465" cy="471805"/>
          </a:xfrm>
        </p:grpSpPr>
        <p:sp>
          <p:nvSpPr>
            <p:cNvPr id="30" name="object 30"/>
            <p:cNvSpPr/>
            <p:nvPr/>
          </p:nvSpPr>
          <p:spPr>
            <a:xfrm>
              <a:off x="1792223" y="4287011"/>
              <a:ext cx="3075940" cy="462280"/>
            </a:xfrm>
            <a:custGeom>
              <a:avLst/>
              <a:gdLst/>
              <a:ahLst/>
              <a:cxnLst/>
              <a:rect l="l" t="t" r="r" b="b"/>
              <a:pathLst>
                <a:path w="3075940" h="462279">
                  <a:moveTo>
                    <a:pt x="3075431" y="0"/>
                  </a:moveTo>
                  <a:lnTo>
                    <a:pt x="0" y="0"/>
                  </a:lnTo>
                  <a:lnTo>
                    <a:pt x="0" y="461771"/>
                  </a:lnTo>
                  <a:lnTo>
                    <a:pt x="3075431" y="461771"/>
                  </a:lnTo>
                  <a:lnTo>
                    <a:pt x="3075431" y="0"/>
                  </a:lnTo>
                  <a:close/>
                </a:path>
              </a:pathLst>
            </a:custGeom>
            <a:solidFill>
              <a:srgbClr val="FFD3CD"/>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31" name="object 31"/>
            <p:cNvSpPr/>
            <p:nvPr/>
          </p:nvSpPr>
          <p:spPr>
            <a:xfrm>
              <a:off x="1792223" y="4287011"/>
              <a:ext cx="3075940" cy="462280"/>
            </a:xfrm>
            <a:custGeom>
              <a:avLst/>
              <a:gdLst/>
              <a:ahLst/>
              <a:cxnLst/>
              <a:rect l="l" t="t" r="r" b="b"/>
              <a:pathLst>
                <a:path w="3075940" h="462279">
                  <a:moveTo>
                    <a:pt x="0" y="461771"/>
                  </a:moveTo>
                  <a:lnTo>
                    <a:pt x="3075431" y="461771"/>
                  </a:lnTo>
                  <a:lnTo>
                    <a:pt x="3075431" y="0"/>
                  </a:lnTo>
                  <a:lnTo>
                    <a:pt x="0" y="0"/>
                  </a:lnTo>
                  <a:lnTo>
                    <a:pt x="0" y="461771"/>
                  </a:lnTo>
                  <a:close/>
                </a:path>
              </a:pathLst>
            </a:custGeom>
            <a:ln w="9525">
              <a:solidFill>
                <a:srgbClr val="AC1B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grpSp>
      <p:graphicFrame>
        <p:nvGraphicFramePr>
          <p:cNvPr id="32" name="object 32"/>
          <p:cNvGraphicFramePr>
            <a:graphicFrameLocks noGrp="1"/>
          </p:cNvGraphicFramePr>
          <p:nvPr/>
        </p:nvGraphicFramePr>
        <p:xfrm>
          <a:off x="2803762" y="1954357"/>
          <a:ext cx="7545229" cy="3774758"/>
        </p:xfrm>
        <a:graphic>
          <a:graphicData uri="http://schemas.openxmlformats.org/drawingml/2006/table">
            <a:tbl>
              <a:tblPr firstRow="1" bandRow="1">
                <a:tableStyleId>{2D5ABB26-0587-4C30-8999-92F81FD0307C}</a:tableStyleId>
              </a:tblPr>
              <a:tblGrid>
                <a:gridCol w="2524125">
                  <a:extLst>
                    <a:ext uri="{9D8B030D-6E8A-4147-A177-3AD203B41FA5}">
                      <a16:colId xmlns:a16="http://schemas.microsoft.com/office/drawing/2014/main" val="20000"/>
                    </a:ext>
                  </a:extLst>
                </a:gridCol>
                <a:gridCol w="585788">
                  <a:extLst>
                    <a:ext uri="{9D8B030D-6E8A-4147-A177-3AD203B41FA5}">
                      <a16:colId xmlns:a16="http://schemas.microsoft.com/office/drawing/2014/main" val="20001"/>
                    </a:ext>
                  </a:extLst>
                </a:gridCol>
                <a:gridCol w="1552098">
                  <a:extLst>
                    <a:ext uri="{9D8B030D-6E8A-4147-A177-3AD203B41FA5}">
                      <a16:colId xmlns:a16="http://schemas.microsoft.com/office/drawing/2014/main" val="20002"/>
                    </a:ext>
                  </a:extLst>
                </a:gridCol>
                <a:gridCol w="2883218">
                  <a:extLst>
                    <a:ext uri="{9D8B030D-6E8A-4147-A177-3AD203B41FA5}">
                      <a16:colId xmlns:a16="http://schemas.microsoft.com/office/drawing/2014/main" val="20003"/>
                    </a:ext>
                  </a:extLst>
                </a:gridCol>
              </a:tblGrid>
              <a:tr h="660083">
                <a:tc>
                  <a:txBody>
                    <a:bodyPr/>
                    <a:lstStyle/>
                    <a:p>
                      <a:pPr algn="ctr">
                        <a:lnSpc>
                          <a:spcPct val="100000"/>
                        </a:lnSpc>
                        <a:spcBef>
                          <a:spcPts val="1715"/>
                        </a:spcBef>
                      </a:pPr>
                      <a:r>
                        <a:rPr sz="2100" b="1" dirty="0">
                          <a:latin typeface="Arial"/>
                          <a:cs typeface="Arial"/>
                        </a:rPr>
                        <a:t>Code</a:t>
                      </a:r>
                      <a:r>
                        <a:rPr sz="2100" b="1" spc="-60" dirty="0">
                          <a:latin typeface="Arial"/>
                          <a:cs typeface="Arial"/>
                        </a:rPr>
                        <a:t> </a:t>
                      </a:r>
                      <a:r>
                        <a:rPr sz="2100" b="1" spc="-10" dirty="0">
                          <a:latin typeface="Arial"/>
                          <a:cs typeface="Arial"/>
                        </a:rPr>
                        <a:t>Segment</a:t>
                      </a:r>
                      <a:endParaRPr sz="2100">
                        <a:latin typeface="Arial"/>
                        <a:cs typeface="Arial"/>
                      </a:endParaRPr>
                    </a:p>
                  </a:txBody>
                  <a:tcPr marL="0" marR="0" marT="163354"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A9D18E"/>
                    </a:solidFill>
                  </a:tcPr>
                </a:tc>
                <a:tc gridSpan="2">
                  <a:txBody>
                    <a:bodyPr/>
                    <a:lstStyle/>
                    <a:p>
                      <a:pPr marL="91440">
                        <a:lnSpc>
                          <a:spcPct val="100000"/>
                        </a:lnSpc>
                        <a:spcBef>
                          <a:spcPts val="2085"/>
                        </a:spcBef>
                      </a:pPr>
                      <a:r>
                        <a:rPr sz="1700" dirty="0">
                          <a:latin typeface="Arial"/>
                          <a:cs typeface="Arial"/>
                        </a:rPr>
                        <a:t>Fixed</a:t>
                      </a:r>
                      <a:r>
                        <a:rPr sz="1700" spc="-45" dirty="0">
                          <a:latin typeface="Arial"/>
                          <a:cs typeface="Arial"/>
                        </a:rPr>
                        <a:t> </a:t>
                      </a:r>
                      <a:r>
                        <a:rPr sz="1700" spc="-20" dirty="0">
                          <a:latin typeface="Arial"/>
                          <a:cs typeface="Arial"/>
                        </a:rPr>
                        <a:t>size</a:t>
                      </a:r>
                      <a:endParaRPr sz="1700" dirty="0">
                        <a:latin typeface="Arial"/>
                        <a:cs typeface="Arial"/>
                      </a:endParaRPr>
                    </a:p>
                  </a:txBody>
                  <a:tcPr marL="0" marR="0" marT="198596" marB="0">
                    <a:lnL w="28575">
                      <a:solidFill>
                        <a:srgbClr val="000000"/>
                      </a:solidFill>
                      <a:prstDash val="solid"/>
                    </a:lnL>
                    <a:lnR w="28575">
                      <a:solidFill>
                        <a:srgbClr val="000000"/>
                      </a:solidFill>
                      <a:prstDash val="solid"/>
                    </a:lnR>
                  </a:tcPr>
                </a:tc>
                <a:tc hMerge="1">
                  <a:txBody>
                    <a:bodyPr/>
                    <a:lstStyle/>
                    <a:p>
                      <a:endParaRPr/>
                    </a:p>
                  </a:txBody>
                  <a:tcPr marL="0" marR="0" marT="0" marB="0"/>
                </a:tc>
                <a:tc>
                  <a:txBody>
                    <a:bodyPr/>
                    <a:lstStyle/>
                    <a:p>
                      <a:pPr marL="92075">
                        <a:lnSpc>
                          <a:spcPct val="100000"/>
                        </a:lnSpc>
                        <a:spcBef>
                          <a:spcPts val="2085"/>
                        </a:spcBef>
                      </a:pPr>
                      <a:r>
                        <a:rPr sz="1700" dirty="0">
                          <a:latin typeface="Arial"/>
                          <a:cs typeface="Arial"/>
                        </a:rPr>
                        <a:t>Program,</a:t>
                      </a:r>
                      <a:r>
                        <a:rPr sz="1700" spc="-60" dirty="0">
                          <a:latin typeface="Arial"/>
                          <a:cs typeface="Arial"/>
                        </a:rPr>
                        <a:t> </a:t>
                      </a:r>
                      <a:r>
                        <a:rPr sz="1700" dirty="0">
                          <a:latin typeface="Arial"/>
                          <a:cs typeface="Arial"/>
                        </a:rPr>
                        <a:t>Const</a:t>
                      </a:r>
                      <a:r>
                        <a:rPr sz="1700" spc="-75" dirty="0">
                          <a:latin typeface="Arial"/>
                          <a:cs typeface="Arial"/>
                        </a:rPr>
                        <a:t> </a:t>
                      </a:r>
                      <a:r>
                        <a:rPr sz="1700" spc="-25" dirty="0">
                          <a:latin typeface="Arial"/>
                          <a:cs typeface="Arial"/>
                        </a:rPr>
                        <a:t>(?)</a:t>
                      </a:r>
                      <a:endParaRPr sz="1700">
                        <a:latin typeface="Arial"/>
                        <a:cs typeface="Arial"/>
                      </a:endParaRPr>
                    </a:p>
                  </a:txBody>
                  <a:tcPr marL="0" marR="0" marT="198596"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r h="624364">
                <a:tc>
                  <a:txBody>
                    <a:bodyPr/>
                    <a:lstStyle/>
                    <a:p>
                      <a:pPr algn="ctr">
                        <a:lnSpc>
                          <a:spcPct val="100000"/>
                        </a:lnSpc>
                        <a:spcBef>
                          <a:spcPts val="1530"/>
                        </a:spcBef>
                      </a:pPr>
                      <a:r>
                        <a:rPr sz="2100" b="1" dirty="0">
                          <a:latin typeface="Arial"/>
                          <a:cs typeface="Arial"/>
                        </a:rPr>
                        <a:t>Data</a:t>
                      </a:r>
                      <a:r>
                        <a:rPr sz="2100" b="1" spc="-45" dirty="0">
                          <a:latin typeface="Arial"/>
                          <a:cs typeface="Arial"/>
                        </a:rPr>
                        <a:t> </a:t>
                      </a:r>
                      <a:r>
                        <a:rPr sz="2100" b="1" spc="-10" dirty="0">
                          <a:latin typeface="Arial"/>
                          <a:cs typeface="Arial"/>
                        </a:rPr>
                        <a:t>Segment</a:t>
                      </a:r>
                      <a:endParaRPr sz="2100" dirty="0">
                        <a:latin typeface="Arial"/>
                        <a:cs typeface="Arial"/>
                      </a:endParaRPr>
                    </a:p>
                  </a:txBody>
                  <a:tcPr marL="0" marR="0" marT="145733"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E1EFD9"/>
                    </a:solidFill>
                  </a:tcPr>
                </a:tc>
                <a:tc gridSpan="2">
                  <a:txBody>
                    <a:bodyPr/>
                    <a:lstStyle/>
                    <a:p>
                      <a:pPr marL="91440">
                        <a:lnSpc>
                          <a:spcPct val="100000"/>
                        </a:lnSpc>
                        <a:spcBef>
                          <a:spcPts val="1900"/>
                        </a:spcBef>
                      </a:pPr>
                      <a:r>
                        <a:rPr sz="1700" dirty="0">
                          <a:latin typeface="Arial"/>
                          <a:cs typeface="Arial"/>
                        </a:rPr>
                        <a:t>Fixed</a:t>
                      </a:r>
                      <a:r>
                        <a:rPr sz="1700" spc="-45" dirty="0">
                          <a:latin typeface="Arial"/>
                          <a:cs typeface="Arial"/>
                        </a:rPr>
                        <a:t> </a:t>
                      </a:r>
                      <a:r>
                        <a:rPr sz="1700" spc="-20" dirty="0">
                          <a:latin typeface="Arial"/>
                          <a:cs typeface="Arial"/>
                        </a:rPr>
                        <a:t>size</a:t>
                      </a:r>
                      <a:endParaRPr sz="1700">
                        <a:latin typeface="Arial"/>
                        <a:cs typeface="Arial"/>
                      </a:endParaRPr>
                    </a:p>
                  </a:txBody>
                  <a:tcPr marL="0" marR="0" marT="180975" marB="0">
                    <a:lnL w="28575">
                      <a:solidFill>
                        <a:srgbClr val="000000"/>
                      </a:solidFill>
                      <a:prstDash val="solid"/>
                    </a:lnL>
                    <a:lnR w="28575">
                      <a:solidFill>
                        <a:srgbClr val="000000"/>
                      </a:solidFill>
                      <a:prstDash val="solid"/>
                    </a:lnR>
                  </a:tcPr>
                </a:tc>
                <a:tc hMerge="1">
                  <a:txBody>
                    <a:bodyPr/>
                    <a:lstStyle/>
                    <a:p>
                      <a:endParaRPr/>
                    </a:p>
                  </a:txBody>
                  <a:tcPr marL="0" marR="0" marT="0" marB="0"/>
                </a:tc>
                <a:tc>
                  <a:txBody>
                    <a:bodyPr/>
                    <a:lstStyle/>
                    <a:p>
                      <a:pPr marL="92075">
                        <a:lnSpc>
                          <a:spcPct val="100000"/>
                        </a:lnSpc>
                        <a:spcBef>
                          <a:spcPts val="1900"/>
                        </a:spcBef>
                      </a:pPr>
                      <a:r>
                        <a:rPr sz="1700" dirty="0">
                          <a:latin typeface="Arial"/>
                          <a:cs typeface="Arial"/>
                        </a:rPr>
                        <a:t>Static,</a:t>
                      </a:r>
                      <a:r>
                        <a:rPr sz="1700" spc="-70" dirty="0">
                          <a:latin typeface="Arial"/>
                          <a:cs typeface="Arial"/>
                        </a:rPr>
                        <a:t> </a:t>
                      </a:r>
                      <a:r>
                        <a:rPr sz="1700" spc="-10" dirty="0">
                          <a:latin typeface="Arial"/>
                          <a:cs typeface="Arial"/>
                        </a:rPr>
                        <a:t>Global</a:t>
                      </a:r>
                      <a:endParaRPr sz="1700">
                        <a:latin typeface="Arial"/>
                        <a:cs typeface="Arial"/>
                      </a:endParaRPr>
                    </a:p>
                  </a:txBody>
                  <a:tcPr marL="0" marR="0" marT="18097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r h="1245870">
                <a:tc>
                  <a:txBody>
                    <a:bodyPr/>
                    <a:lstStyle/>
                    <a:p>
                      <a:pPr algn="ctr">
                        <a:lnSpc>
                          <a:spcPct val="100000"/>
                        </a:lnSpc>
                        <a:spcBef>
                          <a:spcPts val="290"/>
                        </a:spcBef>
                      </a:pPr>
                      <a:r>
                        <a:rPr sz="2100" b="1" spc="-20" dirty="0">
                          <a:latin typeface="Arial"/>
                          <a:cs typeface="Arial"/>
                        </a:rPr>
                        <a:t>Heap</a:t>
                      </a:r>
                      <a:endParaRPr sz="2100">
                        <a:latin typeface="Arial"/>
                        <a:cs typeface="Arial"/>
                      </a:endParaRPr>
                    </a:p>
                    <a:p>
                      <a:pPr>
                        <a:lnSpc>
                          <a:spcPct val="100000"/>
                        </a:lnSpc>
                        <a:spcBef>
                          <a:spcPts val="35"/>
                        </a:spcBef>
                      </a:pPr>
                      <a:endParaRPr sz="3500">
                        <a:latin typeface="Times New Roman"/>
                        <a:cs typeface="Times New Roman"/>
                      </a:endParaRPr>
                    </a:p>
                    <a:p>
                      <a:pPr marL="291465">
                        <a:lnSpc>
                          <a:spcPct val="100000"/>
                        </a:lnSpc>
                        <a:spcBef>
                          <a:spcPts val="5"/>
                        </a:spcBef>
                      </a:pPr>
                      <a:r>
                        <a:rPr sz="1800" dirty="0">
                          <a:solidFill>
                            <a:srgbClr val="C00000"/>
                          </a:solidFill>
                          <a:latin typeface="Arial"/>
                          <a:cs typeface="Arial"/>
                        </a:rPr>
                        <a:t>Bad</a:t>
                      </a:r>
                      <a:r>
                        <a:rPr sz="1800" spc="-150" dirty="0">
                          <a:solidFill>
                            <a:srgbClr val="C00000"/>
                          </a:solidFill>
                          <a:latin typeface="Arial"/>
                          <a:cs typeface="Arial"/>
                        </a:rPr>
                        <a:t> </a:t>
                      </a:r>
                      <a:r>
                        <a:rPr sz="1800" dirty="0">
                          <a:solidFill>
                            <a:srgbClr val="C00000"/>
                          </a:solidFill>
                          <a:latin typeface="Arial"/>
                          <a:cs typeface="Arial"/>
                        </a:rPr>
                        <a:t>Alloc</a:t>
                      </a:r>
                      <a:r>
                        <a:rPr sz="1800" spc="10" dirty="0">
                          <a:solidFill>
                            <a:srgbClr val="C00000"/>
                          </a:solidFill>
                          <a:latin typeface="Arial"/>
                          <a:cs typeface="Arial"/>
                        </a:rPr>
                        <a:t> </a:t>
                      </a:r>
                      <a:r>
                        <a:rPr sz="1800" spc="-10" dirty="0">
                          <a:solidFill>
                            <a:srgbClr val="C00000"/>
                          </a:solidFill>
                          <a:latin typeface="Arial"/>
                          <a:cs typeface="Arial"/>
                        </a:rPr>
                        <a:t>exception</a:t>
                      </a:r>
                      <a:endParaRPr sz="1800">
                        <a:latin typeface="Arial"/>
                        <a:cs typeface="Arial"/>
                      </a:endParaRPr>
                    </a:p>
                  </a:txBody>
                  <a:tcPr marL="0" marR="0" marT="27623" marB="0">
                    <a:lnL w="28575">
                      <a:solidFill>
                        <a:srgbClr val="000000"/>
                      </a:solidFill>
                      <a:prstDash val="solid"/>
                    </a:lnL>
                    <a:lnR w="28575">
                      <a:solidFill>
                        <a:srgbClr val="000000"/>
                      </a:solidFill>
                      <a:prstDash val="solid"/>
                    </a:lnR>
                    <a:lnT w="28575">
                      <a:solidFill>
                        <a:srgbClr val="000000"/>
                      </a:solidFill>
                      <a:prstDash val="solid"/>
                    </a:lnT>
                    <a:lnB w="12700">
                      <a:solidFill>
                        <a:srgbClr val="C00000"/>
                      </a:solidFill>
                      <a:prstDash val="lgDash"/>
                    </a:lnB>
                  </a:tcPr>
                </a:tc>
                <a:tc>
                  <a:txBody>
                    <a:bodyPr/>
                    <a:lstStyle/>
                    <a:p>
                      <a:pPr>
                        <a:lnSpc>
                          <a:spcPct val="100000"/>
                        </a:lnSpc>
                        <a:spcBef>
                          <a:spcPts val="10"/>
                        </a:spcBef>
                      </a:pPr>
                      <a:endParaRPr sz="4000">
                        <a:latin typeface="Times New Roman"/>
                        <a:cs typeface="Times New Roman"/>
                      </a:endParaRPr>
                    </a:p>
                    <a:p>
                      <a:pPr marR="8890" algn="r">
                        <a:lnSpc>
                          <a:spcPct val="100000"/>
                        </a:lnSpc>
                      </a:pPr>
                      <a:r>
                        <a:rPr sz="4100" b="1" dirty="0">
                          <a:latin typeface="Cambria Math"/>
                          <a:cs typeface="Cambria Math"/>
                        </a:rPr>
                        <a:t>⍖</a:t>
                      </a:r>
                      <a:endParaRPr sz="4100">
                        <a:latin typeface="Cambria Math"/>
                        <a:cs typeface="Cambria Math"/>
                      </a:endParaRPr>
                    </a:p>
                  </a:txBody>
                  <a:tcPr marL="0" marR="0" marT="953" marB="0">
                    <a:lnL w="28575">
                      <a:solidFill>
                        <a:srgbClr val="000000"/>
                      </a:solidFill>
                      <a:prstDash val="solid"/>
                    </a:lnL>
                    <a:lnB w="12700">
                      <a:solidFill>
                        <a:srgbClr val="C00000"/>
                      </a:solidFill>
                      <a:prstDash val="lgDash"/>
                    </a:lnB>
                  </a:tcPr>
                </a:tc>
                <a:tc>
                  <a:txBody>
                    <a:bodyPr/>
                    <a:lstStyle/>
                    <a:p>
                      <a:pPr>
                        <a:lnSpc>
                          <a:spcPct val="100000"/>
                        </a:lnSpc>
                      </a:pPr>
                      <a:endParaRPr sz="1800">
                        <a:latin typeface="Times New Roman"/>
                        <a:cs typeface="Times New Roman"/>
                      </a:endParaRPr>
                    </a:p>
                    <a:p>
                      <a:pPr>
                        <a:lnSpc>
                          <a:spcPct val="100000"/>
                        </a:lnSpc>
                      </a:pPr>
                      <a:endParaRPr sz="1800">
                        <a:latin typeface="Times New Roman"/>
                        <a:cs typeface="Times New Roman"/>
                      </a:endParaRPr>
                    </a:p>
                    <a:p>
                      <a:pPr>
                        <a:lnSpc>
                          <a:spcPct val="100000"/>
                        </a:lnSpc>
                      </a:pPr>
                      <a:endParaRPr sz="1800">
                        <a:latin typeface="Times New Roman"/>
                        <a:cs typeface="Times New Roman"/>
                      </a:endParaRPr>
                    </a:p>
                    <a:p>
                      <a:pPr marL="16510">
                        <a:lnSpc>
                          <a:spcPct val="100000"/>
                        </a:lnSpc>
                        <a:spcBef>
                          <a:spcPts val="1745"/>
                        </a:spcBef>
                      </a:pPr>
                      <a:r>
                        <a:rPr sz="1700" spc="-10" dirty="0">
                          <a:solidFill>
                            <a:srgbClr val="FF0000"/>
                          </a:solidFill>
                          <a:latin typeface="Arial"/>
                          <a:cs typeface="Arial"/>
                        </a:rPr>
                        <a:t>Growth</a:t>
                      </a:r>
                      <a:endParaRPr sz="1700">
                        <a:latin typeface="Arial"/>
                        <a:cs typeface="Arial"/>
                      </a:endParaRPr>
                    </a:p>
                  </a:txBody>
                  <a:tcPr marL="0" marR="0" marT="0" marB="0">
                    <a:lnR w="28575">
                      <a:solidFill>
                        <a:srgbClr val="000000"/>
                      </a:solidFill>
                      <a:prstDash val="solid"/>
                    </a:lnR>
                    <a:lnB w="12700">
                      <a:solidFill>
                        <a:srgbClr val="C00000"/>
                      </a:solidFill>
                      <a:prstDash val="lgDash"/>
                    </a:lnB>
                  </a:tcPr>
                </a:tc>
                <a:tc>
                  <a:txBody>
                    <a:bodyPr/>
                    <a:lstStyle/>
                    <a:p>
                      <a:pPr marL="92075" marR="549275">
                        <a:lnSpc>
                          <a:spcPct val="100000"/>
                        </a:lnSpc>
                        <a:spcBef>
                          <a:spcPts val="300"/>
                        </a:spcBef>
                      </a:pPr>
                      <a:endParaRPr lang="en-US" sz="1700" spc="-10" dirty="0">
                        <a:latin typeface="Arial"/>
                        <a:cs typeface="Arial"/>
                      </a:endParaRPr>
                    </a:p>
                    <a:p>
                      <a:pPr marL="92075" marR="549275">
                        <a:lnSpc>
                          <a:spcPct val="100000"/>
                        </a:lnSpc>
                        <a:spcBef>
                          <a:spcPts val="300"/>
                        </a:spcBef>
                      </a:pPr>
                      <a:r>
                        <a:rPr lang="en-US" sz="1700" spc="-10" dirty="0">
                          <a:latin typeface="Arial"/>
                          <a:cs typeface="Arial"/>
                        </a:rPr>
                        <a:t>Dynamically </a:t>
                      </a:r>
                      <a:r>
                        <a:rPr sz="1700" spc="-10" dirty="0">
                          <a:latin typeface="Arial"/>
                          <a:cs typeface="Arial"/>
                        </a:rPr>
                        <a:t>allocated memory</a:t>
                      </a:r>
                      <a:endParaRPr sz="1700" dirty="0">
                        <a:latin typeface="Arial"/>
                        <a:cs typeface="Arial"/>
                      </a:endParaRPr>
                    </a:p>
                  </a:txBody>
                  <a:tcPr marL="0" marR="0" marT="28575" marB="0">
                    <a:lnL w="28575">
                      <a:solidFill>
                        <a:srgbClr val="000000"/>
                      </a:solidFill>
                      <a:prstDash val="solid"/>
                    </a:lnL>
                    <a:lnR w="28575">
                      <a:solidFill>
                        <a:srgbClr val="000000"/>
                      </a:solidFill>
                      <a:prstDash val="solid"/>
                    </a:lnR>
                    <a:lnT w="28575">
                      <a:solidFill>
                        <a:srgbClr val="000000"/>
                      </a:solidFill>
                      <a:prstDash val="solid"/>
                    </a:lnT>
                    <a:lnB w="12700">
                      <a:solidFill>
                        <a:srgbClr val="C00000"/>
                      </a:solidFill>
                      <a:prstDash val="lgDash"/>
                    </a:lnB>
                  </a:tcPr>
                </a:tc>
                <a:extLst>
                  <a:ext uri="{0D108BD9-81ED-4DB2-BD59-A6C34878D82A}">
                    <a16:rowId xmlns:a16="http://schemas.microsoft.com/office/drawing/2014/main" val="10002"/>
                  </a:ext>
                </a:extLst>
              </a:tr>
              <a:tr h="1174909">
                <a:tc>
                  <a:txBody>
                    <a:bodyPr/>
                    <a:lstStyle/>
                    <a:p>
                      <a:pPr marL="596265">
                        <a:lnSpc>
                          <a:spcPct val="100000"/>
                        </a:lnSpc>
                        <a:spcBef>
                          <a:spcPts val="944"/>
                        </a:spcBef>
                      </a:pPr>
                      <a:r>
                        <a:rPr sz="1800" dirty="0">
                          <a:solidFill>
                            <a:srgbClr val="C00000"/>
                          </a:solidFill>
                          <a:latin typeface="Arial"/>
                          <a:cs typeface="Arial"/>
                        </a:rPr>
                        <a:t>Stack</a:t>
                      </a:r>
                      <a:r>
                        <a:rPr sz="1800" spc="-10" dirty="0">
                          <a:solidFill>
                            <a:srgbClr val="C00000"/>
                          </a:solidFill>
                          <a:latin typeface="Arial"/>
                          <a:cs typeface="Arial"/>
                        </a:rPr>
                        <a:t> Overflow</a:t>
                      </a:r>
                      <a:endParaRPr sz="1800" dirty="0">
                        <a:latin typeface="Arial"/>
                        <a:cs typeface="Arial"/>
                      </a:endParaRPr>
                    </a:p>
                    <a:p>
                      <a:pPr>
                        <a:lnSpc>
                          <a:spcPct val="100000"/>
                        </a:lnSpc>
                      </a:pPr>
                      <a:endParaRPr sz="2000" dirty="0">
                        <a:latin typeface="Times New Roman"/>
                        <a:cs typeface="Times New Roman"/>
                      </a:endParaRPr>
                    </a:p>
                    <a:p>
                      <a:pPr algn="ctr">
                        <a:lnSpc>
                          <a:spcPct val="100000"/>
                        </a:lnSpc>
                        <a:spcBef>
                          <a:spcPts val="1625"/>
                        </a:spcBef>
                      </a:pPr>
                      <a:r>
                        <a:rPr sz="2100" b="1" spc="-10" dirty="0">
                          <a:latin typeface="Arial"/>
                          <a:cs typeface="Arial"/>
                        </a:rPr>
                        <a:t>Stack</a:t>
                      </a:r>
                      <a:endParaRPr sz="2100" dirty="0">
                        <a:latin typeface="Arial"/>
                        <a:cs typeface="Arial"/>
                      </a:endParaRPr>
                    </a:p>
                  </a:txBody>
                  <a:tcPr marL="0" marR="0" marT="90011" marB="0">
                    <a:lnL w="28575">
                      <a:solidFill>
                        <a:srgbClr val="000000"/>
                      </a:solidFill>
                      <a:prstDash val="solid"/>
                    </a:lnL>
                    <a:lnR w="28575">
                      <a:solidFill>
                        <a:srgbClr val="000000"/>
                      </a:solidFill>
                      <a:prstDash val="solid"/>
                    </a:lnR>
                    <a:lnT w="12700">
                      <a:solidFill>
                        <a:srgbClr val="C00000"/>
                      </a:solidFill>
                      <a:prstDash val="lgDash"/>
                    </a:lnT>
                    <a:lnB w="28575">
                      <a:solidFill>
                        <a:srgbClr val="000000"/>
                      </a:solidFill>
                      <a:prstDash val="solid"/>
                    </a:lnB>
                  </a:tcPr>
                </a:tc>
                <a:tc>
                  <a:txBody>
                    <a:bodyPr/>
                    <a:lstStyle/>
                    <a:p>
                      <a:pPr marR="8890" algn="r">
                        <a:lnSpc>
                          <a:spcPct val="100000"/>
                        </a:lnSpc>
                        <a:spcBef>
                          <a:spcPts val="225"/>
                        </a:spcBef>
                      </a:pPr>
                      <a:r>
                        <a:rPr sz="4100" b="1" dirty="0">
                          <a:latin typeface="Cambria Math"/>
                          <a:cs typeface="Cambria Math"/>
                        </a:rPr>
                        <a:t>⍏</a:t>
                      </a:r>
                      <a:endParaRPr sz="4100" dirty="0">
                        <a:latin typeface="Cambria Math"/>
                        <a:cs typeface="Cambria Math"/>
                      </a:endParaRPr>
                    </a:p>
                  </a:txBody>
                  <a:tcPr marL="0" marR="0" marT="21431" marB="0">
                    <a:lnL w="28575">
                      <a:solidFill>
                        <a:srgbClr val="000000"/>
                      </a:solidFill>
                      <a:prstDash val="solid"/>
                    </a:lnL>
                    <a:lnT w="12700">
                      <a:solidFill>
                        <a:srgbClr val="C00000"/>
                      </a:solidFill>
                      <a:prstDash val="lgDash"/>
                    </a:lnT>
                  </a:tcPr>
                </a:tc>
                <a:tc>
                  <a:txBody>
                    <a:bodyPr/>
                    <a:lstStyle/>
                    <a:p>
                      <a:pPr marL="16510">
                        <a:lnSpc>
                          <a:spcPct val="100000"/>
                        </a:lnSpc>
                        <a:spcBef>
                          <a:spcPts val="305"/>
                        </a:spcBef>
                      </a:pPr>
                      <a:r>
                        <a:rPr sz="1700" spc="-10" dirty="0">
                          <a:solidFill>
                            <a:srgbClr val="FF0000"/>
                          </a:solidFill>
                          <a:latin typeface="Arial"/>
                          <a:cs typeface="Arial"/>
                        </a:rPr>
                        <a:t>Growth</a:t>
                      </a:r>
                      <a:endParaRPr sz="1700">
                        <a:latin typeface="Arial"/>
                        <a:cs typeface="Arial"/>
                      </a:endParaRPr>
                    </a:p>
                  </a:txBody>
                  <a:tcPr marL="0" marR="0" marT="29051" marB="0">
                    <a:lnR w="28575">
                      <a:solidFill>
                        <a:srgbClr val="000000"/>
                      </a:solidFill>
                      <a:prstDash val="solid"/>
                    </a:lnR>
                    <a:lnT w="12700">
                      <a:solidFill>
                        <a:srgbClr val="C00000"/>
                      </a:solidFill>
                      <a:prstDash val="lgDash"/>
                    </a:lnT>
                  </a:tcPr>
                </a:tc>
                <a:tc>
                  <a:txBody>
                    <a:bodyPr/>
                    <a:lstStyle/>
                    <a:p>
                      <a:pPr>
                        <a:lnSpc>
                          <a:spcPct val="100000"/>
                        </a:lnSpc>
                        <a:spcBef>
                          <a:spcPts val="35"/>
                        </a:spcBef>
                      </a:pPr>
                      <a:endParaRPr sz="2600" dirty="0">
                        <a:latin typeface="Times New Roman"/>
                        <a:cs typeface="Times New Roman"/>
                      </a:endParaRPr>
                    </a:p>
                    <a:p>
                      <a:pPr marL="92075" marR="921385" algn="just">
                        <a:lnSpc>
                          <a:spcPct val="100000"/>
                        </a:lnSpc>
                        <a:spcBef>
                          <a:spcPts val="5"/>
                        </a:spcBef>
                      </a:pPr>
                      <a:r>
                        <a:rPr sz="1700" spc="-30" dirty="0">
                          <a:latin typeface="Arial"/>
                          <a:cs typeface="Arial"/>
                        </a:rPr>
                        <a:t>Temporary</a:t>
                      </a:r>
                      <a:r>
                        <a:rPr lang="en-US" sz="1700" spc="-75" baseline="0" dirty="0">
                          <a:latin typeface="Arial"/>
                          <a:cs typeface="Arial"/>
                        </a:rPr>
                        <a:t> </a:t>
                      </a:r>
                      <a:r>
                        <a:rPr sz="1700" spc="-10" dirty="0">
                          <a:latin typeface="Arial"/>
                          <a:cs typeface="Arial"/>
                        </a:rPr>
                        <a:t>storage </a:t>
                      </a:r>
                      <a:endParaRPr lang="en-US" sz="1700" spc="-10" dirty="0">
                        <a:latin typeface="Arial"/>
                        <a:cs typeface="Arial"/>
                      </a:endParaRPr>
                    </a:p>
                    <a:p>
                      <a:pPr marL="92075" marR="921385" algn="just">
                        <a:lnSpc>
                          <a:spcPct val="100000"/>
                        </a:lnSpc>
                        <a:spcBef>
                          <a:spcPts val="5"/>
                        </a:spcBef>
                      </a:pPr>
                      <a:r>
                        <a:rPr sz="1700" dirty="0">
                          <a:latin typeface="Arial"/>
                          <a:cs typeface="Arial"/>
                        </a:rPr>
                        <a:t>Statically</a:t>
                      </a:r>
                      <a:r>
                        <a:rPr sz="1700" spc="-90" dirty="0">
                          <a:latin typeface="Arial"/>
                          <a:cs typeface="Arial"/>
                        </a:rPr>
                        <a:t> </a:t>
                      </a:r>
                      <a:r>
                        <a:rPr sz="1700" spc="-10" dirty="0">
                          <a:latin typeface="Arial"/>
                          <a:cs typeface="Arial"/>
                        </a:rPr>
                        <a:t>allocated memory</a:t>
                      </a:r>
                      <a:endParaRPr sz="1700" dirty="0">
                        <a:latin typeface="Arial"/>
                        <a:cs typeface="Arial"/>
                      </a:endParaRPr>
                    </a:p>
                  </a:txBody>
                  <a:tcPr marL="0" marR="0" marT="3334" marB="0">
                    <a:lnL w="28575">
                      <a:solidFill>
                        <a:srgbClr val="000000"/>
                      </a:solidFill>
                      <a:prstDash val="solid"/>
                    </a:lnL>
                    <a:lnR w="28575">
                      <a:solidFill>
                        <a:srgbClr val="000000"/>
                      </a:solidFill>
                      <a:prstDash val="solid"/>
                    </a:lnR>
                    <a:lnT w="12700">
                      <a:solidFill>
                        <a:srgbClr val="C00000"/>
                      </a:solidFill>
                      <a:prstDash val="lgDash"/>
                    </a:lnT>
                    <a:lnB w="28575">
                      <a:solidFill>
                        <a:srgbClr val="000000"/>
                      </a:solidFill>
                      <a:prstDash val="solid"/>
                    </a:lnB>
                  </a:tcPr>
                </a:tc>
                <a:extLst>
                  <a:ext uri="{0D108BD9-81ED-4DB2-BD59-A6C34878D82A}">
                    <a16:rowId xmlns:a16="http://schemas.microsoft.com/office/drawing/2014/main" val="10003"/>
                  </a:ext>
                </a:extLst>
              </a:tr>
            </a:tbl>
          </a:graphicData>
        </a:graphic>
      </p:graphicFrame>
      <p:sp>
        <p:nvSpPr>
          <p:cNvPr id="14" name="Slide Number Placeholder 13">
            <a:extLst>
              <a:ext uri="{FF2B5EF4-FFF2-40B4-BE49-F238E27FC236}">
                <a16:creationId xmlns:a16="http://schemas.microsoft.com/office/drawing/2014/main" id="{A5648A94-0331-15EB-D17F-FF28047FA0C5}"/>
              </a:ext>
            </a:extLst>
          </p:cNvPr>
          <p:cNvSpPr>
            <a:spLocks noGrp="1"/>
          </p:cNvSpPr>
          <p:nvPr>
            <p:ph type="sldNum" sz="quarter" idx="12"/>
          </p:nvPr>
        </p:nvSpPr>
        <p:spPr/>
        <p:txBody>
          <a:bodyPr/>
          <a:lstStyle/>
          <a:p>
            <a:fld id="{5C5AE351-457C-4431-A86D-BC5A5A7DDEB3}" type="slidenum">
              <a:rPr lang="en-US" altLang="en-US" smtClean="0"/>
              <a:pPr/>
              <a:t>27</a:t>
            </a:fld>
            <a:endParaRPr lang="en-US" altLang="en-US" dirty="0"/>
          </a:p>
        </p:txBody>
      </p:sp>
    </p:spTree>
    <p:extLst>
      <p:ext uri="{BB962C8B-B14F-4D97-AF65-F5344CB8AC3E}">
        <p14:creationId xmlns:p14="http://schemas.microsoft.com/office/powerpoint/2010/main" val="73972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68361" y="9295"/>
            <a:ext cx="7172482" cy="994503"/>
          </a:xfrm>
          <a:prstGeom prst="rect">
            <a:avLst/>
          </a:prstGeom>
        </p:spPr>
        <p:txBody>
          <a:bodyPr vert="horz" wrap="square" lIns="0" tIns="9525" rIns="0" bIns="0" rtlCol="0" anchor="ctr">
            <a:spAutoFit/>
          </a:bodyPr>
          <a:lstStyle/>
          <a:p>
            <a:pPr marL="718661" algn="ctr" defTabSz="685800">
              <a:spcBef>
                <a:spcPts val="75"/>
              </a:spcBef>
            </a:pPr>
            <a:r>
              <a:rPr sz="3200" b="1" spc="-10" dirty="0">
                <a:solidFill>
                  <a:srgbClr val="0070C0"/>
                </a:solidFill>
                <a:latin typeface="Arial"/>
                <a:cs typeface="Arial"/>
              </a:rPr>
              <a:t>Dynamic Memory Allocation / Deallocation</a:t>
            </a:r>
          </a:p>
        </p:txBody>
      </p:sp>
      <p:sp>
        <p:nvSpPr>
          <p:cNvPr id="78" name="Slide Number Placeholder 77">
            <a:extLst>
              <a:ext uri="{FF2B5EF4-FFF2-40B4-BE49-F238E27FC236}">
                <a16:creationId xmlns:a16="http://schemas.microsoft.com/office/drawing/2014/main" id="{585BD7B8-18D4-E751-CB4B-0E641524A0BB}"/>
              </a:ext>
            </a:extLst>
          </p:cNvPr>
          <p:cNvSpPr>
            <a:spLocks noGrp="1"/>
          </p:cNvSpPr>
          <p:nvPr>
            <p:ph type="sldNum" sz="quarter" idx="12"/>
          </p:nvPr>
        </p:nvSpPr>
        <p:spPr/>
        <p:txBody>
          <a:bodyPr/>
          <a:lstStyle/>
          <a:p>
            <a:fld id="{5C5AE351-457C-4431-A86D-BC5A5A7DDEB3}" type="slidenum">
              <a:rPr lang="en-US" altLang="en-US" smtClean="0"/>
              <a:pPr/>
              <a:t>28</a:t>
            </a:fld>
            <a:endParaRPr lang="en-US" altLang="en-US" dirty="0"/>
          </a:p>
        </p:txBody>
      </p:sp>
      <p:sp>
        <p:nvSpPr>
          <p:cNvPr id="80" name="TextBox 79">
            <a:extLst>
              <a:ext uri="{FF2B5EF4-FFF2-40B4-BE49-F238E27FC236}">
                <a16:creationId xmlns:a16="http://schemas.microsoft.com/office/drawing/2014/main" id="{82BE1CDD-E18C-52C9-2145-1A82D6D92F1D}"/>
              </a:ext>
            </a:extLst>
          </p:cNvPr>
          <p:cNvSpPr txBox="1"/>
          <p:nvPr/>
        </p:nvSpPr>
        <p:spPr>
          <a:xfrm>
            <a:off x="282359" y="948628"/>
            <a:ext cx="11030675" cy="3074240"/>
          </a:xfrm>
          <a:prstGeom prst="rect">
            <a:avLst/>
          </a:prstGeom>
          <a:noFill/>
        </p:spPr>
        <p:txBody>
          <a:bodyPr wrap="square">
            <a:spAutoFit/>
          </a:bodyPr>
          <a:lstStyle/>
          <a:p>
            <a:pPr>
              <a:lnSpc>
                <a:spcPct val="150000"/>
              </a:lnSpc>
            </a:pPr>
            <a:r>
              <a:rPr lang="en-US" sz="2400" b="1" i="1" u="sng" dirty="0">
                <a:solidFill>
                  <a:srgbClr val="C00000"/>
                </a:solidFill>
              </a:rPr>
              <a:t>The Allocation Process </a:t>
            </a:r>
            <a:r>
              <a:rPr lang="en-US" sz="2400" u="sng" dirty="0">
                <a:solidFill>
                  <a:srgbClr val="C00000"/>
                </a:solidFill>
              </a:rPr>
              <a:t>(new)</a:t>
            </a:r>
            <a:r>
              <a:rPr lang="en-US" sz="2000" dirty="0"/>
              <a:t>                       </a:t>
            </a:r>
            <a:r>
              <a:rPr lang="en-US" sz="2400" b="1" dirty="0">
                <a:solidFill>
                  <a:srgbClr val="0070C0"/>
                </a:solidFill>
              </a:rPr>
              <a:t>int * </a:t>
            </a:r>
            <a:r>
              <a:rPr lang="en-US" sz="2400" b="1" dirty="0" err="1">
                <a:solidFill>
                  <a:srgbClr val="0070C0"/>
                </a:solidFill>
              </a:rPr>
              <a:t>pInt</a:t>
            </a:r>
            <a:r>
              <a:rPr lang="en-US" sz="2400" b="1" dirty="0">
                <a:solidFill>
                  <a:srgbClr val="0070C0"/>
                </a:solidFill>
              </a:rPr>
              <a:t>; </a:t>
            </a:r>
          </a:p>
          <a:p>
            <a:pPr algn="ctr">
              <a:lnSpc>
                <a:spcPct val="150000"/>
              </a:lnSpc>
            </a:pPr>
            <a:r>
              <a:rPr lang="en-US" sz="2400" b="1" dirty="0">
                <a:solidFill>
                  <a:srgbClr val="0070C0"/>
                </a:solidFill>
              </a:rPr>
              <a:t>                       </a:t>
            </a:r>
            <a:r>
              <a:rPr lang="en-US" sz="2400" b="1" dirty="0" err="1">
                <a:solidFill>
                  <a:srgbClr val="0070C0"/>
                </a:solidFill>
              </a:rPr>
              <a:t>pInt</a:t>
            </a:r>
            <a:r>
              <a:rPr lang="en-US" sz="2400" b="1" dirty="0">
                <a:solidFill>
                  <a:srgbClr val="0070C0"/>
                </a:solidFill>
              </a:rPr>
              <a:t> = new int;</a:t>
            </a:r>
          </a:p>
          <a:p>
            <a:pPr marL="342900" indent="-342900">
              <a:lnSpc>
                <a:spcPct val="150000"/>
              </a:lnSpc>
              <a:buClr>
                <a:srgbClr val="0070C0"/>
              </a:buClr>
              <a:buFont typeface="Wingdings" panose="05000000000000000000" pitchFamily="2" charset="2"/>
              <a:buChar char="§"/>
            </a:pPr>
            <a:r>
              <a:rPr lang="en-US" sz="2000" b="1" dirty="0">
                <a:solidFill>
                  <a:srgbClr val="C00000"/>
                </a:solidFill>
              </a:rPr>
              <a:t>int *</a:t>
            </a:r>
            <a:r>
              <a:rPr lang="en-US" sz="2000" b="1" dirty="0" err="1">
                <a:solidFill>
                  <a:srgbClr val="C00000"/>
                </a:solidFill>
              </a:rPr>
              <a:t>pInt</a:t>
            </a:r>
            <a:r>
              <a:rPr lang="en-US" sz="2000" b="1" dirty="0">
                <a:solidFill>
                  <a:srgbClr val="C00000"/>
                </a:solidFill>
              </a:rPr>
              <a:t>;: </a:t>
            </a:r>
            <a:r>
              <a:rPr lang="en-US" sz="2000" dirty="0"/>
              <a:t>A pointer variable is created on the Stack.</a:t>
            </a:r>
          </a:p>
          <a:p>
            <a:pPr marL="342900" indent="-342900">
              <a:lnSpc>
                <a:spcPct val="150000"/>
              </a:lnSpc>
              <a:buClr>
                <a:srgbClr val="0070C0"/>
              </a:buClr>
              <a:buFont typeface="Wingdings" panose="05000000000000000000" pitchFamily="2" charset="2"/>
              <a:buChar char="§"/>
            </a:pPr>
            <a:r>
              <a:rPr lang="en-US" sz="2000" b="1" dirty="0" err="1">
                <a:solidFill>
                  <a:srgbClr val="C00000"/>
                </a:solidFill>
              </a:rPr>
              <a:t>pInt</a:t>
            </a:r>
            <a:r>
              <a:rPr lang="en-US" sz="2000" b="1" dirty="0">
                <a:solidFill>
                  <a:srgbClr val="C00000"/>
                </a:solidFill>
              </a:rPr>
              <a:t> = new int;: </a:t>
            </a:r>
            <a:r>
              <a:rPr lang="en-US" sz="2000" dirty="0"/>
              <a:t>The new keyword is the request. It finds a free spot on the Heap, reserves it, and returns the memory address. </a:t>
            </a:r>
          </a:p>
          <a:p>
            <a:pPr marL="342900" indent="-342900">
              <a:lnSpc>
                <a:spcPct val="150000"/>
              </a:lnSpc>
              <a:buClr>
                <a:srgbClr val="0070C0"/>
              </a:buClr>
              <a:buFont typeface="Wingdings" panose="05000000000000000000" pitchFamily="2" charset="2"/>
              <a:buChar char="§"/>
            </a:pPr>
            <a:r>
              <a:rPr lang="en-US" sz="2000" dirty="0"/>
              <a:t>The pointer </a:t>
            </a:r>
            <a:r>
              <a:rPr lang="en-US" sz="2400" b="1" dirty="0" err="1">
                <a:solidFill>
                  <a:srgbClr val="0070C0"/>
                </a:solidFill>
              </a:rPr>
              <a:t>pInt</a:t>
            </a:r>
            <a:r>
              <a:rPr lang="en-US" sz="2400" b="1" dirty="0">
                <a:solidFill>
                  <a:srgbClr val="0070C0"/>
                </a:solidFill>
              </a:rPr>
              <a:t> </a:t>
            </a:r>
            <a:r>
              <a:rPr lang="en-US" sz="2000" dirty="0"/>
              <a:t>(on the </a:t>
            </a:r>
            <a:r>
              <a:rPr lang="en-US" sz="2400" b="1" dirty="0">
                <a:solidFill>
                  <a:srgbClr val="0070C0"/>
                </a:solidFill>
              </a:rPr>
              <a:t>Stack</a:t>
            </a:r>
            <a:r>
              <a:rPr lang="en-US" sz="2000" dirty="0"/>
              <a:t>) now holds the address of the memory block (on the </a:t>
            </a:r>
            <a:r>
              <a:rPr lang="en-US" sz="2400" b="1" dirty="0">
                <a:solidFill>
                  <a:srgbClr val="0070C0"/>
                </a:solidFill>
              </a:rPr>
              <a:t>Heap</a:t>
            </a:r>
            <a:r>
              <a:rPr lang="en-US" sz="2000" dirty="0"/>
              <a:t>).</a:t>
            </a:r>
          </a:p>
        </p:txBody>
      </p:sp>
      <p:grpSp>
        <p:nvGrpSpPr>
          <p:cNvPr id="84" name="object 47">
            <a:extLst>
              <a:ext uri="{FF2B5EF4-FFF2-40B4-BE49-F238E27FC236}">
                <a16:creationId xmlns:a16="http://schemas.microsoft.com/office/drawing/2014/main" id="{65515D82-1AAC-68D8-884F-FBF386856508}"/>
              </a:ext>
            </a:extLst>
          </p:cNvPr>
          <p:cNvGrpSpPr/>
          <p:nvPr/>
        </p:nvGrpSpPr>
        <p:grpSpPr>
          <a:xfrm>
            <a:off x="3792638" y="4236782"/>
            <a:ext cx="5221605" cy="1672590"/>
            <a:chOff x="4669282" y="1244853"/>
            <a:chExt cx="6962140" cy="2230120"/>
          </a:xfrm>
        </p:grpSpPr>
        <p:sp>
          <p:nvSpPr>
            <p:cNvPr id="85" name="object 48">
              <a:extLst>
                <a:ext uri="{FF2B5EF4-FFF2-40B4-BE49-F238E27FC236}">
                  <a16:creationId xmlns:a16="http://schemas.microsoft.com/office/drawing/2014/main" id="{A5CE6C1E-81C4-48CA-7FA8-481306617F5B}"/>
                </a:ext>
              </a:extLst>
            </p:cNvPr>
            <p:cNvSpPr/>
            <p:nvPr/>
          </p:nvSpPr>
          <p:spPr>
            <a:xfrm>
              <a:off x="4675632" y="1250949"/>
              <a:ext cx="3083560" cy="2217420"/>
            </a:xfrm>
            <a:custGeom>
              <a:avLst/>
              <a:gdLst/>
              <a:ahLst/>
              <a:cxnLst/>
              <a:rect l="l" t="t" r="r" b="b"/>
              <a:pathLst>
                <a:path w="3083559" h="2217420">
                  <a:moveTo>
                    <a:pt x="3083052" y="0"/>
                  </a:moveTo>
                  <a:lnTo>
                    <a:pt x="2958846" y="0"/>
                  </a:lnTo>
                  <a:lnTo>
                    <a:pt x="2958846" y="2096770"/>
                  </a:lnTo>
                  <a:lnTo>
                    <a:pt x="0" y="2096770"/>
                  </a:lnTo>
                  <a:lnTo>
                    <a:pt x="0" y="2217420"/>
                  </a:lnTo>
                  <a:lnTo>
                    <a:pt x="3083052" y="2217420"/>
                  </a:lnTo>
                  <a:lnTo>
                    <a:pt x="3083052" y="2096770"/>
                  </a:lnTo>
                  <a:lnTo>
                    <a:pt x="3083052" y="0"/>
                  </a:lnTo>
                  <a:close/>
                </a:path>
              </a:pathLst>
            </a:custGeom>
            <a:solidFill>
              <a:srgbClr val="2B91AE"/>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86" name="object 49">
              <a:extLst>
                <a:ext uri="{FF2B5EF4-FFF2-40B4-BE49-F238E27FC236}">
                  <a16:creationId xmlns:a16="http://schemas.microsoft.com/office/drawing/2014/main" id="{84D6597F-19AE-D196-2B91-73DA04418A96}"/>
                </a:ext>
              </a:extLst>
            </p:cNvPr>
            <p:cNvSpPr/>
            <p:nvPr/>
          </p:nvSpPr>
          <p:spPr>
            <a:xfrm>
              <a:off x="4675632" y="1251203"/>
              <a:ext cx="3083560" cy="2217420"/>
            </a:xfrm>
            <a:custGeom>
              <a:avLst/>
              <a:gdLst/>
              <a:ahLst/>
              <a:cxnLst/>
              <a:rect l="l" t="t" r="r" b="b"/>
              <a:pathLst>
                <a:path w="3083559" h="2217420">
                  <a:moveTo>
                    <a:pt x="0" y="0"/>
                  </a:moveTo>
                  <a:lnTo>
                    <a:pt x="124205" y="0"/>
                  </a:lnTo>
                  <a:lnTo>
                    <a:pt x="124205" y="2095881"/>
                  </a:lnTo>
                  <a:lnTo>
                    <a:pt x="2958845" y="2095881"/>
                  </a:lnTo>
                  <a:lnTo>
                    <a:pt x="2958845" y="0"/>
                  </a:lnTo>
                  <a:lnTo>
                    <a:pt x="3083051" y="0"/>
                  </a:lnTo>
                  <a:lnTo>
                    <a:pt x="3083051" y="2217420"/>
                  </a:lnTo>
                  <a:lnTo>
                    <a:pt x="0" y="2217420"/>
                  </a:lnTo>
                  <a:lnTo>
                    <a:pt x="0" y="0"/>
                  </a:lnTo>
                  <a:close/>
                </a:path>
              </a:pathLst>
            </a:custGeom>
            <a:solidFill>
              <a:schemeClr val="accent2">
                <a:lumMod val="75000"/>
              </a:schemeClr>
            </a:solidFill>
            <a:ln w="12700">
              <a:solidFill>
                <a:srgbClr val="1F3863"/>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87" name="object 50">
              <a:extLst>
                <a:ext uri="{FF2B5EF4-FFF2-40B4-BE49-F238E27FC236}">
                  <a16:creationId xmlns:a16="http://schemas.microsoft.com/office/drawing/2014/main" id="{DEF8E73E-1287-3FCD-7FDC-53D2050AB17F}"/>
                </a:ext>
              </a:extLst>
            </p:cNvPr>
            <p:cNvSpPr/>
            <p:nvPr/>
          </p:nvSpPr>
          <p:spPr>
            <a:xfrm>
              <a:off x="5598541" y="2556890"/>
              <a:ext cx="1927860" cy="377190"/>
            </a:xfrm>
            <a:custGeom>
              <a:avLst/>
              <a:gdLst/>
              <a:ahLst/>
              <a:cxnLst/>
              <a:rect l="l" t="t" r="r" b="b"/>
              <a:pathLst>
                <a:path w="1927859" h="377189">
                  <a:moveTo>
                    <a:pt x="0" y="0"/>
                  </a:moveTo>
                  <a:lnTo>
                    <a:pt x="0" y="377190"/>
                  </a:lnTo>
                </a:path>
                <a:path w="1927859" h="377189">
                  <a:moveTo>
                    <a:pt x="1927733" y="0"/>
                  </a:moveTo>
                  <a:lnTo>
                    <a:pt x="1927733" y="377190"/>
                  </a:lnTo>
                </a:path>
              </a:pathLst>
            </a:custGeom>
            <a:ln w="6349">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88" name="object 51">
              <a:extLst>
                <a:ext uri="{FF2B5EF4-FFF2-40B4-BE49-F238E27FC236}">
                  <a16:creationId xmlns:a16="http://schemas.microsoft.com/office/drawing/2014/main" id="{C3EA86EC-3C4E-A472-F28C-5CB53574E41D}"/>
                </a:ext>
              </a:extLst>
            </p:cNvPr>
            <p:cNvSpPr/>
            <p:nvPr/>
          </p:nvSpPr>
          <p:spPr>
            <a:xfrm>
              <a:off x="5592191" y="2560065"/>
              <a:ext cx="1940560" cy="0"/>
            </a:xfrm>
            <a:custGeom>
              <a:avLst/>
              <a:gdLst/>
              <a:ahLst/>
              <a:cxnLst/>
              <a:rect l="l" t="t" r="r" b="b"/>
              <a:pathLst>
                <a:path w="1940559">
                  <a:moveTo>
                    <a:pt x="0" y="0"/>
                  </a:moveTo>
                  <a:lnTo>
                    <a:pt x="1940433" y="0"/>
                  </a:lnTo>
                </a:path>
              </a:pathLst>
            </a:custGeom>
            <a:ln w="6350">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89" name="object 52">
              <a:extLst>
                <a:ext uri="{FF2B5EF4-FFF2-40B4-BE49-F238E27FC236}">
                  <a16:creationId xmlns:a16="http://schemas.microsoft.com/office/drawing/2014/main" id="{2778B510-734F-A4E7-9FE3-BA8B4F42E10B}"/>
                </a:ext>
              </a:extLst>
            </p:cNvPr>
            <p:cNvSpPr/>
            <p:nvPr/>
          </p:nvSpPr>
          <p:spPr>
            <a:xfrm>
              <a:off x="8540496" y="1250949"/>
              <a:ext cx="3084830" cy="2217420"/>
            </a:xfrm>
            <a:custGeom>
              <a:avLst/>
              <a:gdLst/>
              <a:ahLst/>
              <a:cxnLst/>
              <a:rect l="l" t="t" r="r" b="b"/>
              <a:pathLst>
                <a:path w="3084829" h="2217420">
                  <a:moveTo>
                    <a:pt x="3084576" y="0"/>
                  </a:moveTo>
                  <a:lnTo>
                    <a:pt x="2960370" y="0"/>
                  </a:lnTo>
                  <a:lnTo>
                    <a:pt x="2960370" y="2096770"/>
                  </a:lnTo>
                  <a:lnTo>
                    <a:pt x="124206" y="2096770"/>
                  </a:lnTo>
                  <a:lnTo>
                    <a:pt x="124206" y="0"/>
                  </a:lnTo>
                  <a:lnTo>
                    <a:pt x="0" y="0"/>
                  </a:lnTo>
                  <a:lnTo>
                    <a:pt x="0" y="2096770"/>
                  </a:lnTo>
                  <a:lnTo>
                    <a:pt x="0" y="2217420"/>
                  </a:lnTo>
                  <a:lnTo>
                    <a:pt x="3084576" y="2217420"/>
                  </a:lnTo>
                  <a:lnTo>
                    <a:pt x="3084576" y="2096770"/>
                  </a:lnTo>
                  <a:lnTo>
                    <a:pt x="3084576" y="0"/>
                  </a:lnTo>
                  <a:close/>
                </a:path>
              </a:pathLst>
            </a:custGeom>
            <a:solidFill>
              <a:srgbClr val="2B91AE"/>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90" name="object 53">
              <a:extLst>
                <a:ext uri="{FF2B5EF4-FFF2-40B4-BE49-F238E27FC236}">
                  <a16:creationId xmlns:a16="http://schemas.microsoft.com/office/drawing/2014/main" id="{6AE7BAA0-C9D4-FE7A-C5C2-BFB9DAF303D0}"/>
                </a:ext>
              </a:extLst>
            </p:cNvPr>
            <p:cNvSpPr/>
            <p:nvPr/>
          </p:nvSpPr>
          <p:spPr>
            <a:xfrm>
              <a:off x="8540496" y="1251203"/>
              <a:ext cx="3084830" cy="2217420"/>
            </a:xfrm>
            <a:custGeom>
              <a:avLst/>
              <a:gdLst/>
              <a:ahLst/>
              <a:cxnLst/>
              <a:rect l="l" t="t" r="r" b="b"/>
              <a:pathLst>
                <a:path w="3084829" h="2217420">
                  <a:moveTo>
                    <a:pt x="0" y="0"/>
                  </a:moveTo>
                  <a:lnTo>
                    <a:pt x="124205" y="0"/>
                  </a:lnTo>
                  <a:lnTo>
                    <a:pt x="124205" y="2095881"/>
                  </a:lnTo>
                  <a:lnTo>
                    <a:pt x="2960370" y="2095881"/>
                  </a:lnTo>
                  <a:lnTo>
                    <a:pt x="2960370" y="0"/>
                  </a:lnTo>
                  <a:lnTo>
                    <a:pt x="3084576" y="0"/>
                  </a:lnTo>
                  <a:lnTo>
                    <a:pt x="3084576" y="2217420"/>
                  </a:lnTo>
                  <a:lnTo>
                    <a:pt x="0" y="2217420"/>
                  </a:lnTo>
                  <a:lnTo>
                    <a:pt x="0" y="0"/>
                  </a:lnTo>
                  <a:close/>
                </a:path>
              </a:pathLst>
            </a:custGeom>
            <a:ln w="12700">
              <a:solidFill>
                <a:srgbClr val="1F3863"/>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grpSp>
      <p:sp>
        <p:nvSpPr>
          <p:cNvPr id="91" name="object 54">
            <a:extLst>
              <a:ext uri="{FF2B5EF4-FFF2-40B4-BE49-F238E27FC236}">
                <a16:creationId xmlns:a16="http://schemas.microsoft.com/office/drawing/2014/main" id="{ED4A23E2-48C4-85A9-7508-715C564D92CF}"/>
              </a:ext>
            </a:extLst>
          </p:cNvPr>
          <p:cNvSpPr txBox="1"/>
          <p:nvPr/>
        </p:nvSpPr>
        <p:spPr>
          <a:xfrm>
            <a:off x="3988090" y="5265966"/>
            <a:ext cx="401479" cy="192360"/>
          </a:xfrm>
          <a:prstGeom prst="rect">
            <a:avLst/>
          </a:prstGeom>
        </p:spPr>
        <p:txBody>
          <a:bodyPr vert="horz" wrap="square" lIns="0" tIns="0" rIns="0" bIns="0" rtlCol="0">
            <a:spAutoFit/>
          </a:bodyPr>
          <a:lstStyle/>
          <a:p>
            <a:pPr defTabSz="685800" eaLnBrk="1" fontAlgn="auto" hangingPunct="1">
              <a:lnSpc>
                <a:spcPts val="1523"/>
              </a:lnSpc>
              <a:spcBef>
                <a:spcPts val="0"/>
              </a:spcBef>
              <a:spcAft>
                <a:spcPts val="0"/>
              </a:spcAft>
            </a:pPr>
            <a:r>
              <a:rPr sz="1350" kern="0" spc="-15" dirty="0">
                <a:solidFill>
                  <a:sysClr val="windowText" lastClr="000000"/>
                </a:solidFill>
                <a:latin typeface="Cascadia Mono"/>
                <a:cs typeface="Cascadia Mono"/>
              </a:rPr>
              <a:t>pItt</a:t>
            </a:r>
            <a:endParaRPr sz="1350" kern="0">
              <a:solidFill>
                <a:sysClr val="windowText" lastClr="000000"/>
              </a:solidFill>
              <a:latin typeface="Cascadia Mono"/>
              <a:cs typeface="Cascadia Mono"/>
            </a:endParaRPr>
          </a:p>
        </p:txBody>
      </p:sp>
      <p:sp>
        <p:nvSpPr>
          <p:cNvPr id="92" name="object 55">
            <a:extLst>
              <a:ext uri="{FF2B5EF4-FFF2-40B4-BE49-F238E27FC236}">
                <a16:creationId xmlns:a16="http://schemas.microsoft.com/office/drawing/2014/main" id="{719A0D23-3153-012B-46E6-6EC17011D9E4}"/>
              </a:ext>
            </a:extLst>
          </p:cNvPr>
          <p:cNvSpPr txBox="1"/>
          <p:nvPr/>
        </p:nvSpPr>
        <p:spPr>
          <a:xfrm>
            <a:off x="4563209" y="5265966"/>
            <a:ext cx="1303496" cy="192360"/>
          </a:xfrm>
          <a:prstGeom prst="rect">
            <a:avLst/>
          </a:prstGeom>
        </p:spPr>
        <p:txBody>
          <a:bodyPr vert="horz" wrap="square" lIns="0" tIns="0" rIns="0" bIns="0" rtlCol="0">
            <a:spAutoFit/>
          </a:bodyPr>
          <a:lstStyle/>
          <a:p>
            <a:pPr defTabSz="685800" eaLnBrk="1" fontAlgn="auto" hangingPunct="1">
              <a:lnSpc>
                <a:spcPts val="1523"/>
              </a:lnSpc>
              <a:spcBef>
                <a:spcPts val="0"/>
              </a:spcBef>
              <a:spcAft>
                <a:spcPts val="0"/>
              </a:spcAft>
            </a:pPr>
            <a:r>
              <a:rPr sz="1350" kern="0" spc="-8" dirty="0">
                <a:solidFill>
                  <a:srgbClr val="7E7E7E"/>
                </a:solidFill>
                <a:latin typeface="Cascadia Mono"/>
                <a:cs typeface="Cascadia Mono"/>
              </a:rPr>
              <a:t>Utititialized</a:t>
            </a:r>
            <a:endParaRPr sz="1350" kern="0">
              <a:solidFill>
                <a:sysClr val="windowText" lastClr="000000"/>
              </a:solidFill>
              <a:latin typeface="Cascadia Mono"/>
              <a:cs typeface="Cascadia Mono"/>
            </a:endParaRPr>
          </a:p>
        </p:txBody>
      </p:sp>
      <p:sp>
        <p:nvSpPr>
          <p:cNvPr id="93" name="object 56">
            <a:extLst>
              <a:ext uri="{FF2B5EF4-FFF2-40B4-BE49-F238E27FC236}">
                <a16:creationId xmlns:a16="http://schemas.microsoft.com/office/drawing/2014/main" id="{093CE06B-1C28-24B2-93F6-CAD9E96C7362}"/>
              </a:ext>
            </a:extLst>
          </p:cNvPr>
          <p:cNvSpPr txBox="1"/>
          <p:nvPr/>
        </p:nvSpPr>
        <p:spPr>
          <a:xfrm>
            <a:off x="7095146" y="5265705"/>
            <a:ext cx="1517809" cy="179536"/>
          </a:xfrm>
          <a:prstGeom prst="rect">
            <a:avLst/>
          </a:prstGeom>
        </p:spPr>
        <p:txBody>
          <a:bodyPr vert="horz" wrap="square" lIns="0" tIns="0" rIns="0" bIns="0" rtlCol="0">
            <a:spAutoFit/>
          </a:bodyPr>
          <a:lstStyle/>
          <a:p>
            <a:pPr defTabSz="685800" eaLnBrk="1" fontAlgn="auto" hangingPunct="1">
              <a:lnSpc>
                <a:spcPts val="1350"/>
              </a:lnSpc>
              <a:spcBef>
                <a:spcPts val="0"/>
              </a:spcBef>
              <a:spcAft>
                <a:spcPts val="0"/>
              </a:spcAft>
            </a:pPr>
            <a:r>
              <a:rPr sz="1200" kern="0" dirty="0">
                <a:solidFill>
                  <a:srgbClr val="7E7E7E"/>
                </a:solidFill>
                <a:latin typeface="Cascadia Mono"/>
                <a:cs typeface="Cascadia Mono"/>
              </a:rPr>
              <a:t>Utititialized</a:t>
            </a:r>
            <a:r>
              <a:rPr sz="1200" kern="0" spc="-79" dirty="0">
                <a:solidFill>
                  <a:srgbClr val="7E7E7E"/>
                </a:solidFill>
                <a:latin typeface="Cascadia Mono"/>
                <a:cs typeface="Cascadia Mono"/>
              </a:rPr>
              <a:t> </a:t>
            </a:r>
            <a:r>
              <a:rPr sz="1200" kern="0" spc="-19" dirty="0">
                <a:solidFill>
                  <a:srgbClr val="7E7E7E"/>
                </a:solidFill>
                <a:latin typeface="Cascadia Mono"/>
                <a:cs typeface="Cascadia Mono"/>
              </a:rPr>
              <a:t>itt</a:t>
            </a:r>
            <a:endParaRPr sz="1200" kern="0">
              <a:solidFill>
                <a:sysClr val="windowText" lastClr="000000"/>
              </a:solidFill>
              <a:latin typeface="Cascadia Mono"/>
              <a:cs typeface="Cascadia Mono"/>
            </a:endParaRPr>
          </a:p>
        </p:txBody>
      </p:sp>
      <p:grpSp>
        <p:nvGrpSpPr>
          <p:cNvPr id="94" name="object 57">
            <a:extLst>
              <a:ext uri="{FF2B5EF4-FFF2-40B4-BE49-F238E27FC236}">
                <a16:creationId xmlns:a16="http://schemas.microsoft.com/office/drawing/2014/main" id="{0912DC9C-9572-AE6A-CB8B-50E999F52D5D}"/>
              </a:ext>
            </a:extLst>
          </p:cNvPr>
          <p:cNvGrpSpPr/>
          <p:nvPr/>
        </p:nvGrpSpPr>
        <p:grpSpPr>
          <a:xfrm>
            <a:off x="3919130" y="5218430"/>
            <a:ext cx="2021205" cy="287655"/>
            <a:chOff x="4837938" y="2553716"/>
            <a:chExt cx="2694940" cy="383540"/>
          </a:xfrm>
        </p:grpSpPr>
        <p:sp>
          <p:nvSpPr>
            <p:cNvPr id="95" name="object 58">
              <a:extLst>
                <a:ext uri="{FF2B5EF4-FFF2-40B4-BE49-F238E27FC236}">
                  <a16:creationId xmlns:a16="http://schemas.microsoft.com/office/drawing/2014/main" id="{8DBDB039-CB38-6000-ACD1-803DA9876B14}"/>
                </a:ext>
              </a:extLst>
            </p:cNvPr>
            <p:cNvSpPr/>
            <p:nvPr/>
          </p:nvSpPr>
          <p:spPr>
            <a:xfrm>
              <a:off x="4837938" y="2563241"/>
              <a:ext cx="760730" cy="370840"/>
            </a:xfrm>
            <a:custGeom>
              <a:avLst/>
              <a:gdLst/>
              <a:ahLst/>
              <a:cxnLst/>
              <a:rect l="l" t="t" r="r" b="b"/>
              <a:pathLst>
                <a:path w="760729" h="370839">
                  <a:moveTo>
                    <a:pt x="760641" y="0"/>
                  </a:moveTo>
                  <a:lnTo>
                    <a:pt x="0" y="0"/>
                  </a:lnTo>
                  <a:lnTo>
                    <a:pt x="0" y="370839"/>
                  </a:lnTo>
                  <a:lnTo>
                    <a:pt x="760641" y="370839"/>
                  </a:lnTo>
                  <a:lnTo>
                    <a:pt x="760641" y="0"/>
                  </a:lnTo>
                  <a:close/>
                </a:path>
              </a:pathLst>
            </a:custGeom>
            <a:solidFill>
              <a:srgbClr val="FFFFFF"/>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96" name="object 59">
              <a:extLst>
                <a:ext uri="{FF2B5EF4-FFF2-40B4-BE49-F238E27FC236}">
                  <a16:creationId xmlns:a16="http://schemas.microsoft.com/office/drawing/2014/main" id="{E2B17C06-5CE9-DF60-143B-60690B2EBDE4}"/>
                </a:ext>
              </a:extLst>
            </p:cNvPr>
            <p:cNvSpPr/>
            <p:nvPr/>
          </p:nvSpPr>
          <p:spPr>
            <a:xfrm>
              <a:off x="5598541" y="2563241"/>
              <a:ext cx="1927860" cy="370840"/>
            </a:xfrm>
            <a:custGeom>
              <a:avLst/>
              <a:gdLst/>
              <a:ahLst/>
              <a:cxnLst/>
              <a:rect l="l" t="t" r="r" b="b"/>
              <a:pathLst>
                <a:path w="1927859" h="370839">
                  <a:moveTo>
                    <a:pt x="1927733" y="0"/>
                  </a:moveTo>
                  <a:lnTo>
                    <a:pt x="0" y="0"/>
                  </a:lnTo>
                  <a:lnTo>
                    <a:pt x="0" y="370839"/>
                  </a:lnTo>
                  <a:lnTo>
                    <a:pt x="1927733" y="370839"/>
                  </a:lnTo>
                  <a:lnTo>
                    <a:pt x="1927733" y="0"/>
                  </a:lnTo>
                  <a:close/>
                </a:path>
              </a:pathLst>
            </a:custGeom>
            <a:solidFill>
              <a:srgbClr val="B5D100"/>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97" name="object 60">
              <a:extLst>
                <a:ext uri="{FF2B5EF4-FFF2-40B4-BE49-F238E27FC236}">
                  <a16:creationId xmlns:a16="http://schemas.microsoft.com/office/drawing/2014/main" id="{7073AA3E-2126-C273-7644-57E5E74B5BD7}"/>
                </a:ext>
              </a:extLst>
            </p:cNvPr>
            <p:cNvSpPr/>
            <p:nvPr/>
          </p:nvSpPr>
          <p:spPr>
            <a:xfrm>
              <a:off x="5598541" y="2556891"/>
              <a:ext cx="1927860" cy="377190"/>
            </a:xfrm>
            <a:custGeom>
              <a:avLst/>
              <a:gdLst/>
              <a:ahLst/>
              <a:cxnLst/>
              <a:rect l="l" t="t" r="r" b="b"/>
              <a:pathLst>
                <a:path w="1927859" h="377189">
                  <a:moveTo>
                    <a:pt x="0" y="0"/>
                  </a:moveTo>
                  <a:lnTo>
                    <a:pt x="0" y="377190"/>
                  </a:lnTo>
                </a:path>
                <a:path w="1927859" h="377189">
                  <a:moveTo>
                    <a:pt x="1927733" y="0"/>
                  </a:moveTo>
                  <a:lnTo>
                    <a:pt x="1927733" y="377190"/>
                  </a:lnTo>
                </a:path>
              </a:pathLst>
            </a:custGeom>
            <a:ln w="6349">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98" name="object 61">
              <a:extLst>
                <a:ext uri="{FF2B5EF4-FFF2-40B4-BE49-F238E27FC236}">
                  <a16:creationId xmlns:a16="http://schemas.microsoft.com/office/drawing/2014/main" id="{52073275-F32F-DA1E-77E7-75781406FF9A}"/>
                </a:ext>
              </a:extLst>
            </p:cNvPr>
            <p:cNvSpPr/>
            <p:nvPr/>
          </p:nvSpPr>
          <p:spPr>
            <a:xfrm>
              <a:off x="5592191" y="2556891"/>
              <a:ext cx="1940560" cy="12700"/>
            </a:xfrm>
            <a:custGeom>
              <a:avLst/>
              <a:gdLst/>
              <a:ahLst/>
              <a:cxnLst/>
              <a:rect l="l" t="t" r="r" b="b"/>
              <a:pathLst>
                <a:path w="1940559" h="12700">
                  <a:moveTo>
                    <a:pt x="0" y="12700"/>
                  </a:moveTo>
                  <a:lnTo>
                    <a:pt x="1940433" y="12700"/>
                  </a:lnTo>
                  <a:lnTo>
                    <a:pt x="1940433" y="0"/>
                  </a:lnTo>
                  <a:lnTo>
                    <a:pt x="0" y="0"/>
                  </a:lnTo>
                  <a:lnTo>
                    <a:pt x="0" y="12700"/>
                  </a:lnTo>
                  <a:close/>
                </a:path>
              </a:pathLst>
            </a:custGeom>
            <a:solidFill>
              <a:srgbClr val="000000"/>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grpSp>
      <p:sp>
        <p:nvSpPr>
          <p:cNvPr id="99" name="object 62">
            <a:extLst>
              <a:ext uri="{FF2B5EF4-FFF2-40B4-BE49-F238E27FC236}">
                <a16:creationId xmlns:a16="http://schemas.microsoft.com/office/drawing/2014/main" id="{9D3F29DB-0A0C-90C0-3C19-AF829C3DC3CD}"/>
              </a:ext>
            </a:extLst>
          </p:cNvPr>
          <p:cNvSpPr txBox="1"/>
          <p:nvPr/>
        </p:nvSpPr>
        <p:spPr>
          <a:xfrm>
            <a:off x="3978565" y="5244052"/>
            <a:ext cx="420529" cy="217367"/>
          </a:xfrm>
          <a:prstGeom prst="rect">
            <a:avLst/>
          </a:prstGeom>
        </p:spPr>
        <p:txBody>
          <a:bodyPr vert="horz" wrap="square" lIns="0" tIns="9525" rIns="0" bIns="0" rtlCol="0">
            <a:spAutoFit/>
          </a:bodyPr>
          <a:lstStyle/>
          <a:p>
            <a:pPr marL="9525" defTabSz="685800" eaLnBrk="1" fontAlgn="auto" hangingPunct="1">
              <a:spcBef>
                <a:spcPts val="75"/>
              </a:spcBef>
              <a:spcAft>
                <a:spcPts val="0"/>
              </a:spcAft>
            </a:pPr>
            <a:r>
              <a:rPr sz="1350" kern="0" spc="-15" dirty="0" err="1">
                <a:solidFill>
                  <a:sysClr val="windowText" lastClr="000000"/>
                </a:solidFill>
                <a:latin typeface="Cascadia Mono"/>
                <a:cs typeface="Cascadia Mono"/>
              </a:rPr>
              <a:t>pI</a:t>
            </a:r>
            <a:r>
              <a:rPr lang="en-US" sz="1350" kern="0" spc="-15" dirty="0" err="1">
                <a:solidFill>
                  <a:sysClr val="windowText" lastClr="000000"/>
                </a:solidFill>
                <a:latin typeface="Cascadia Mono"/>
                <a:cs typeface="Cascadia Mono"/>
              </a:rPr>
              <a:t>n</a:t>
            </a:r>
            <a:r>
              <a:rPr sz="1350" kern="0" spc="-15" dirty="0" err="1">
                <a:solidFill>
                  <a:sysClr val="windowText" lastClr="000000"/>
                </a:solidFill>
                <a:latin typeface="Cascadia Mono"/>
                <a:cs typeface="Cascadia Mono"/>
              </a:rPr>
              <a:t>t</a:t>
            </a:r>
            <a:endParaRPr sz="1350" kern="0" dirty="0">
              <a:solidFill>
                <a:sysClr val="windowText" lastClr="000000"/>
              </a:solidFill>
              <a:latin typeface="Cascadia Mono"/>
              <a:cs typeface="Cascadia Mono"/>
            </a:endParaRPr>
          </a:p>
        </p:txBody>
      </p:sp>
      <p:sp>
        <p:nvSpPr>
          <p:cNvPr id="100" name="object 63">
            <a:extLst>
              <a:ext uri="{FF2B5EF4-FFF2-40B4-BE49-F238E27FC236}">
                <a16:creationId xmlns:a16="http://schemas.microsoft.com/office/drawing/2014/main" id="{C4BB7C80-17E3-FF83-AAA7-42A6BE10BFBE}"/>
              </a:ext>
            </a:extLst>
          </p:cNvPr>
          <p:cNvSpPr txBox="1"/>
          <p:nvPr/>
        </p:nvSpPr>
        <p:spPr>
          <a:xfrm>
            <a:off x="4491962" y="5244052"/>
            <a:ext cx="1441133" cy="217367"/>
          </a:xfrm>
          <a:prstGeom prst="rect">
            <a:avLst/>
          </a:prstGeom>
        </p:spPr>
        <p:style>
          <a:lnRef idx="2">
            <a:schemeClr val="accent1"/>
          </a:lnRef>
          <a:fillRef idx="1">
            <a:schemeClr val="lt1"/>
          </a:fillRef>
          <a:effectRef idx="0">
            <a:schemeClr val="accent1"/>
          </a:effectRef>
          <a:fontRef idx="minor">
            <a:schemeClr val="dk1"/>
          </a:fontRef>
        </p:style>
        <p:txBody>
          <a:bodyPr vert="horz" wrap="square" lIns="0" tIns="9525" rIns="0" bIns="0" rtlCol="0">
            <a:spAutoFit/>
          </a:bodyPr>
          <a:lstStyle/>
          <a:p>
            <a:pPr marL="370523" defTabSz="685800" eaLnBrk="1" fontAlgn="auto" hangingPunct="1">
              <a:spcBef>
                <a:spcPts val="75"/>
              </a:spcBef>
              <a:spcAft>
                <a:spcPts val="0"/>
              </a:spcAft>
            </a:pPr>
            <a:r>
              <a:rPr sz="1350" b="1" kern="0" spc="-8" dirty="0">
                <a:solidFill>
                  <a:srgbClr val="AC1B00"/>
                </a:solidFill>
                <a:latin typeface="Cascadia Mono"/>
                <a:cs typeface="Cascadia Mono"/>
              </a:rPr>
              <a:t>Address</a:t>
            </a:r>
            <a:endParaRPr sz="1350" kern="0" dirty="0">
              <a:solidFill>
                <a:sysClr val="windowText" lastClr="000000"/>
              </a:solidFill>
              <a:latin typeface="Cascadia Mono"/>
              <a:cs typeface="Cascadia Mono"/>
            </a:endParaRPr>
          </a:p>
        </p:txBody>
      </p:sp>
      <p:sp>
        <p:nvSpPr>
          <p:cNvPr id="101" name="object 64">
            <a:extLst>
              <a:ext uri="{FF2B5EF4-FFF2-40B4-BE49-F238E27FC236}">
                <a16:creationId xmlns:a16="http://schemas.microsoft.com/office/drawing/2014/main" id="{234F1570-0F6F-A2BD-E4BE-50FD5E68E5D8}"/>
              </a:ext>
            </a:extLst>
          </p:cNvPr>
          <p:cNvSpPr/>
          <p:nvPr/>
        </p:nvSpPr>
        <p:spPr>
          <a:xfrm>
            <a:off x="6989037" y="5225573"/>
            <a:ext cx="1728311" cy="278130"/>
          </a:xfrm>
          <a:custGeom>
            <a:avLst/>
            <a:gdLst/>
            <a:ahLst/>
            <a:cxnLst/>
            <a:rect l="l" t="t" r="r" b="b"/>
            <a:pathLst>
              <a:path w="2304415" h="370839">
                <a:moveTo>
                  <a:pt x="2304033" y="0"/>
                </a:moveTo>
                <a:lnTo>
                  <a:pt x="0" y="0"/>
                </a:lnTo>
                <a:lnTo>
                  <a:pt x="0" y="370839"/>
                </a:lnTo>
                <a:lnTo>
                  <a:pt x="2304033" y="370839"/>
                </a:lnTo>
                <a:lnTo>
                  <a:pt x="2304033" y="0"/>
                </a:lnTo>
                <a:close/>
              </a:path>
            </a:pathLst>
          </a:custGeom>
          <a:solidFill>
            <a:srgbClr val="FFFFFF"/>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102" name="object 65">
            <a:extLst>
              <a:ext uri="{FF2B5EF4-FFF2-40B4-BE49-F238E27FC236}">
                <a16:creationId xmlns:a16="http://schemas.microsoft.com/office/drawing/2014/main" id="{1F24AC9B-B440-003E-B3E6-5ED724CF8A7A}"/>
              </a:ext>
            </a:extLst>
          </p:cNvPr>
          <p:cNvSpPr txBox="1"/>
          <p:nvPr/>
        </p:nvSpPr>
        <p:spPr>
          <a:xfrm>
            <a:off x="6989037" y="5225573"/>
            <a:ext cx="1728311" cy="235642"/>
          </a:xfrm>
          <a:prstGeom prst="rect">
            <a:avLst/>
          </a:prstGeom>
          <a:ln w="12700">
            <a:solidFill>
              <a:srgbClr val="000000"/>
            </a:solidFill>
          </a:ln>
        </p:spPr>
        <p:txBody>
          <a:bodyPr vert="horz" wrap="square" lIns="0" tIns="27623" rIns="0" bIns="0" rtlCol="0">
            <a:spAutoFit/>
          </a:bodyPr>
          <a:lstStyle/>
          <a:p>
            <a:pPr marL="1905" algn="ctr" defTabSz="685800" eaLnBrk="1" fontAlgn="auto" hangingPunct="1">
              <a:spcBef>
                <a:spcPts val="217"/>
              </a:spcBef>
              <a:spcAft>
                <a:spcPts val="0"/>
              </a:spcAft>
            </a:pPr>
            <a:r>
              <a:rPr lang="en-US" sz="1350" kern="0" spc="-19" dirty="0">
                <a:solidFill>
                  <a:srgbClr val="AC1B00"/>
                </a:solidFill>
                <a:latin typeface="Cascadia Mono"/>
                <a:cs typeface="Cascadia Mono"/>
              </a:rPr>
              <a:t>0000</a:t>
            </a:r>
            <a:endParaRPr sz="1350" kern="0" dirty="0">
              <a:solidFill>
                <a:sysClr val="windowText" lastClr="000000"/>
              </a:solidFill>
              <a:latin typeface="Cascadia Mono"/>
              <a:cs typeface="Cascadia Mono"/>
            </a:endParaRPr>
          </a:p>
        </p:txBody>
      </p:sp>
      <p:sp>
        <p:nvSpPr>
          <p:cNvPr id="103" name="object 66">
            <a:extLst>
              <a:ext uri="{FF2B5EF4-FFF2-40B4-BE49-F238E27FC236}">
                <a16:creationId xmlns:a16="http://schemas.microsoft.com/office/drawing/2014/main" id="{9AADDAF3-20EB-1A84-E5BA-1359581C9CBF}"/>
              </a:ext>
            </a:extLst>
          </p:cNvPr>
          <p:cNvSpPr txBox="1"/>
          <p:nvPr/>
        </p:nvSpPr>
        <p:spPr>
          <a:xfrm>
            <a:off x="4562828" y="5986488"/>
            <a:ext cx="782002" cy="379431"/>
          </a:xfrm>
          <a:prstGeom prst="rect">
            <a:avLst/>
          </a:prstGeom>
        </p:spPr>
        <p:txBody>
          <a:bodyPr vert="horz" wrap="square" lIns="0" tIns="10001" rIns="0" bIns="0" rtlCol="0">
            <a:spAutoFit/>
          </a:bodyPr>
          <a:lstStyle/>
          <a:p>
            <a:pPr marL="9525" defTabSz="685800" eaLnBrk="1" fontAlgn="auto" hangingPunct="1">
              <a:spcBef>
                <a:spcPts val="79"/>
              </a:spcBef>
              <a:spcAft>
                <a:spcPts val="0"/>
              </a:spcAft>
            </a:pPr>
            <a:r>
              <a:rPr sz="2400" kern="0" spc="-8" dirty="0">
                <a:solidFill>
                  <a:sysClr val="windowText" lastClr="000000"/>
                </a:solidFill>
                <a:latin typeface="Arial"/>
                <a:cs typeface="Arial"/>
              </a:rPr>
              <a:t>Stack</a:t>
            </a:r>
            <a:endParaRPr sz="2400" kern="0">
              <a:solidFill>
                <a:sysClr val="windowText" lastClr="000000"/>
              </a:solidFill>
              <a:latin typeface="Arial"/>
              <a:cs typeface="Arial"/>
            </a:endParaRPr>
          </a:p>
        </p:txBody>
      </p:sp>
      <p:sp>
        <p:nvSpPr>
          <p:cNvPr id="104" name="object 67">
            <a:extLst>
              <a:ext uri="{FF2B5EF4-FFF2-40B4-BE49-F238E27FC236}">
                <a16:creationId xmlns:a16="http://schemas.microsoft.com/office/drawing/2014/main" id="{5492F144-99A3-7290-423B-3B16177A07B9}"/>
              </a:ext>
            </a:extLst>
          </p:cNvPr>
          <p:cNvSpPr txBox="1"/>
          <p:nvPr/>
        </p:nvSpPr>
        <p:spPr>
          <a:xfrm>
            <a:off x="7479766" y="5986488"/>
            <a:ext cx="749141" cy="379431"/>
          </a:xfrm>
          <a:prstGeom prst="rect">
            <a:avLst/>
          </a:prstGeom>
        </p:spPr>
        <p:txBody>
          <a:bodyPr vert="horz" wrap="square" lIns="0" tIns="10001" rIns="0" bIns="0" rtlCol="0">
            <a:spAutoFit/>
          </a:bodyPr>
          <a:lstStyle/>
          <a:p>
            <a:pPr marL="9525" defTabSz="685800" eaLnBrk="1" fontAlgn="auto" hangingPunct="1">
              <a:spcBef>
                <a:spcPts val="79"/>
              </a:spcBef>
              <a:spcAft>
                <a:spcPts val="0"/>
              </a:spcAft>
            </a:pPr>
            <a:r>
              <a:rPr sz="2400" kern="0" spc="-15" dirty="0">
                <a:solidFill>
                  <a:sysClr val="windowText" lastClr="000000"/>
                </a:solidFill>
                <a:latin typeface="Arial"/>
                <a:cs typeface="Arial"/>
              </a:rPr>
              <a:t>Heap</a:t>
            </a:r>
            <a:endParaRPr sz="2400" kern="0">
              <a:solidFill>
                <a:sysClr val="windowText" lastClr="000000"/>
              </a:solidFill>
              <a:latin typeface="Arial"/>
              <a:cs typeface="Arial"/>
            </a:endParaRPr>
          </a:p>
        </p:txBody>
      </p:sp>
      <p:sp>
        <p:nvSpPr>
          <p:cNvPr id="105" name="object 68">
            <a:extLst>
              <a:ext uri="{FF2B5EF4-FFF2-40B4-BE49-F238E27FC236}">
                <a16:creationId xmlns:a16="http://schemas.microsoft.com/office/drawing/2014/main" id="{1D57932E-675D-1366-21E7-EBC4788CD7CF}"/>
              </a:ext>
            </a:extLst>
          </p:cNvPr>
          <p:cNvSpPr/>
          <p:nvPr/>
        </p:nvSpPr>
        <p:spPr>
          <a:xfrm>
            <a:off x="5887755" y="5318060"/>
            <a:ext cx="1101566" cy="95250"/>
          </a:xfrm>
          <a:custGeom>
            <a:avLst/>
            <a:gdLst/>
            <a:ahLst/>
            <a:cxnLst/>
            <a:rect l="l" t="t" r="r" b="b"/>
            <a:pathLst>
              <a:path w="1468754" h="127000">
                <a:moveTo>
                  <a:pt x="63500" y="0"/>
                </a:moveTo>
                <a:lnTo>
                  <a:pt x="38790" y="4992"/>
                </a:lnTo>
                <a:lnTo>
                  <a:pt x="18605" y="18605"/>
                </a:lnTo>
                <a:lnTo>
                  <a:pt x="4992" y="38790"/>
                </a:lnTo>
                <a:lnTo>
                  <a:pt x="0" y="63500"/>
                </a:lnTo>
                <a:lnTo>
                  <a:pt x="4992" y="88209"/>
                </a:lnTo>
                <a:lnTo>
                  <a:pt x="18605" y="108394"/>
                </a:lnTo>
                <a:lnTo>
                  <a:pt x="38790" y="122007"/>
                </a:lnTo>
                <a:lnTo>
                  <a:pt x="63500" y="127000"/>
                </a:lnTo>
                <a:lnTo>
                  <a:pt x="88209" y="122007"/>
                </a:lnTo>
                <a:lnTo>
                  <a:pt x="108394" y="108394"/>
                </a:lnTo>
                <a:lnTo>
                  <a:pt x="122007" y="88209"/>
                </a:lnTo>
                <a:lnTo>
                  <a:pt x="125075" y="73025"/>
                </a:lnTo>
                <a:lnTo>
                  <a:pt x="63500" y="73025"/>
                </a:lnTo>
                <a:lnTo>
                  <a:pt x="63500" y="53975"/>
                </a:lnTo>
                <a:lnTo>
                  <a:pt x="125075" y="53975"/>
                </a:lnTo>
                <a:lnTo>
                  <a:pt x="122007" y="38790"/>
                </a:lnTo>
                <a:lnTo>
                  <a:pt x="108394" y="18605"/>
                </a:lnTo>
                <a:lnTo>
                  <a:pt x="88209" y="4992"/>
                </a:lnTo>
                <a:lnTo>
                  <a:pt x="63500" y="0"/>
                </a:lnTo>
                <a:close/>
              </a:path>
              <a:path w="1468754" h="127000">
                <a:moveTo>
                  <a:pt x="125075" y="53975"/>
                </a:moveTo>
                <a:lnTo>
                  <a:pt x="63500" y="53975"/>
                </a:lnTo>
                <a:lnTo>
                  <a:pt x="63500" y="73025"/>
                </a:lnTo>
                <a:lnTo>
                  <a:pt x="125075" y="73025"/>
                </a:lnTo>
                <a:lnTo>
                  <a:pt x="127000" y="63500"/>
                </a:lnTo>
                <a:lnTo>
                  <a:pt x="125075" y="53975"/>
                </a:lnTo>
                <a:close/>
              </a:path>
              <a:path w="1468754" h="127000">
                <a:moveTo>
                  <a:pt x="139700" y="53975"/>
                </a:moveTo>
                <a:lnTo>
                  <a:pt x="125075" y="53975"/>
                </a:lnTo>
                <a:lnTo>
                  <a:pt x="127000" y="63500"/>
                </a:lnTo>
                <a:lnTo>
                  <a:pt x="125075" y="73025"/>
                </a:lnTo>
                <a:lnTo>
                  <a:pt x="139700" y="73025"/>
                </a:lnTo>
                <a:lnTo>
                  <a:pt x="139700" y="53975"/>
                </a:lnTo>
                <a:close/>
              </a:path>
              <a:path w="1468754" h="127000">
                <a:moveTo>
                  <a:pt x="273050" y="53975"/>
                </a:moveTo>
                <a:lnTo>
                  <a:pt x="196850" y="53975"/>
                </a:lnTo>
                <a:lnTo>
                  <a:pt x="196850" y="73025"/>
                </a:lnTo>
                <a:lnTo>
                  <a:pt x="273050" y="73025"/>
                </a:lnTo>
                <a:lnTo>
                  <a:pt x="273050" y="53975"/>
                </a:lnTo>
                <a:close/>
              </a:path>
              <a:path w="1468754" h="127000">
                <a:moveTo>
                  <a:pt x="406400" y="53975"/>
                </a:moveTo>
                <a:lnTo>
                  <a:pt x="330200" y="53975"/>
                </a:lnTo>
                <a:lnTo>
                  <a:pt x="330200" y="73025"/>
                </a:lnTo>
                <a:lnTo>
                  <a:pt x="406400" y="73025"/>
                </a:lnTo>
                <a:lnTo>
                  <a:pt x="406400" y="53975"/>
                </a:lnTo>
                <a:close/>
              </a:path>
              <a:path w="1468754" h="127000">
                <a:moveTo>
                  <a:pt x="539750" y="53975"/>
                </a:moveTo>
                <a:lnTo>
                  <a:pt x="463550" y="53975"/>
                </a:lnTo>
                <a:lnTo>
                  <a:pt x="463550" y="73025"/>
                </a:lnTo>
                <a:lnTo>
                  <a:pt x="539750" y="73025"/>
                </a:lnTo>
                <a:lnTo>
                  <a:pt x="539750" y="53975"/>
                </a:lnTo>
                <a:close/>
              </a:path>
              <a:path w="1468754" h="127000">
                <a:moveTo>
                  <a:pt x="673100" y="53975"/>
                </a:moveTo>
                <a:lnTo>
                  <a:pt x="596900" y="53975"/>
                </a:lnTo>
                <a:lnTo>
                  <a:pt x="596900" y="73025"/>
                </a:lnTo>
                <a:lnTo>
                  <a:pt x="673100" y="73025"/>
                </a:lnTo>
                <a:lnTo>
                  <a:pt x="673100" y="53975"/>
                </a:lnTo>
                <a:close/>
              </a:path>
              <a:path w="1468754" h="127000">
                <a:moveTo>
                  <a:pt x="806450" y="53975"/>
                </a:moveTo>
                <a:lnTo>
                  <a:pt x="730250" y="53975"/>
                </a:lnTo>
                <a:lnTo>
                  <a:pt x="730250" y="73025"/>
                </a:lnTo>
                <a:lnTo>
                  <a:pt x="806450" y="73025"/>
                </a:lnTo>
                <a:lnTo>
                  <a:pt x="806450" y="53975"/>
                </a:lnTo>
                <a:close/>
              </a:path>
              <a:path w="1468754" h="127000">
                <a:moveTo>
                  <a:pt x="939800" y="53975"/>
                </a:moveTo>
                <a:lnTo>
                  <a:pt x="863600" y="53975"/>
                </a:lnTo>
                <a:lnTo>
                  <a:pt x="863600" y="73025"/>
                </a:lnTo>
                <a:lnTo>
                  <a:pt x="939800" y="73025"/>
                </a:lnTo>
                <a:lnTo>
                  <a:pt x="939800" y="53975"/>
                </a:lnTo>
                <a:close/>
              </a:path>
              <a:path w="1468754" h="127000">
                <a:moveTo>
                  <a:pt x="1073150" y="53975"/>
                </a:moveTo>
                <a:lnTo>
                  <a:pt x="996950" y="53975"/>
                </a:lnTo>
                <a:lnTo>
                  <a:pt x="996950" y="73025"/>
                </a:lnTo>
                <a:lnTo>
                  <a:pt x="1073150" y="73025"/>
                </a:lnTo>
                <a:lnTo>
                  <a:pt x="1073150" y="53975"/>
                </a:lnTo>
                <a:close/>
              </a:path>
              <a:path w="1468754" h="127000">
                <a:moveTo>
                  <a:pt x="1206500" y="53975"/>
                </a:moveTo>
                <a:lnTo>
                  <a:pt x="1130300" y="53975"/>
                </a:lnTo>
                <a:lnTo>
                  <a:pt x="1130300" y="73025"/>
                </a:lnTo>
                <a:lnTo>
                  <a:pt x="1206500" y="73025"/>
                </a:lnTo>
                <a:lnTo>
                  <a:pt x="1206500" y="53975"/>
                </a:lnTo>
                <a:close/>
              </a:path>
              <a:path w="1468754" h="127000">
                <a:moveTo>
                  <a:pt x="1339850" y="53975"/>
                </a:moveTo>
                <a:lnTo>
                  <a:pt x="1263650" y="53975"/>
                </a:lnTo>
                <a:lnTo>
                  <a:pt x="1263650" y="73025"/>
                </a:lnTo>
                <a:lnTo>
                  <a:pt x="1339850" y="73025"/>
                </a:lnTo>
                <a:lnTo>
                  <a:pt x="1339850" y="53975"/>
                </a:lnTo>
                <a:close/>
              </a:path>
              <a:path w="1468754" h="127000">
                <a:moveTo>
                  <a:pt x="1341374" y="0"/>
                </a:moveTo>
                <a:lnTo>
                  <a:pt x="1392174" y="63500"/>
                </a:lnTo>
                <a:lnTo>
                  <a:pt x="1341374" y="127000"/>
                </a:lnTo>
                <a:lnTo>
                  <a:pt x="1468374" y="63500"/>
                </a:lnTo>
                <a:lnTo>
                  <a:pt x="1341374" y="0"/>
                </a:lnTo>
                <a:close/>
              </a:path>
            </a:pathLst>
          </a:custGeom>
          <a:solidFill>
            <a:srgbClr val="000000"/>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Tree>
    <p:extLst>
      <p:ext uri="{BB962C8B-B14F-4D97-AF65-F5344CB8AC3E}">
        <p14:creationId xmlns:p14="http://schemas.microsoft.com/office/powerpoint/2010/main" val="827332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7BE2E-D29A-7B33-140A-5F3CF3F1DDC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FDA26B1-5857-0429-F81F-412C089F3F5A}"/>
              </a:ext>
            </a:extLst>
          </p:cNvPr>
          <p:cNvSpPr txBox="1">
            <a:spLocks noGrp="1"/>
          </p:cNvSpPr>
          <p:nvPr>
            <p:ph type="title" idx="4294967295"/>
          </p:nvPr>
        </p:nvSpPr>
        <p:spPr>
          <a:xfrm>
            <a:off x="2168361" y="9295"/>
            <a:ext cx="7172482" cy="994503"/>
          </a:xfrm>
          <a:prstGeom prst="rect">
            <a:avLst/>
          </a:prstGeom>
        </p:spPr>
        <p:txBody>
          <a:bodyPr vert="horz" wrap="square" lIns="0" tIns="9525" rIns="0" bIns="0" rtlCol="0" anchor="ctr">
            <a:spAutoFit/>
          </a:bodyPr>
          <a:lstStyle/>
          <a:p>
            <a:pPr marL="718661" algn="ctr" defTabSz="685800">
              <a:spcBef>
                <a:spcPts val="75"/>
              </a:spcBef>
            </a:pPr>
            <a:r>
              <a:rPr sz="3200" b="1" spc="-10" dirty="0">
                <a:solidFill>
                  <a:srgbClr val="0070C0"/>
                </a:solidFill>
                <a:latin typeface="Arial"/>
                <a:cs typeface="Arial"/>
              </a:rPr>
              <a:t>Dynamic Memory Allocation / Deallocation</a:t>
            </a:r>
          </a:p>
        </p:txBody>
      </p:sp>
      <p:sp>
        <p:nvSpPr>
          <p:cNvPr id="78" name="Slide Number Placeholder 77">
            <a:extLst>
              <a:ext uri="{FF2B5EF4-FFF2-40B4-BE49-F238E27FC236}">
                <a16:creationId xmlns:a16="http://schemas.microsoft.com/office/drawing/2014/main" id="{4C9D0213-7509-6093-2976-EA48C45CC1B2}"/>
              </a:ext>
            </a:extLst>
          </p:cNvPr>
          <p:cNvSpPr>
            <a:spLocks noGrp="1"/>
          </p:cNvSpPr>
          <p:nvPr>
            <p:ph type="sldNum" sz="quarter" idx="12"/>
          </p:nvPr>
        </p:nvSpPr>
        <p:spPr/>
        <p:txBody>
          <a:bodyPr/>
          <a:lstStyle/>
          <a:p>
            <a:fld id="{5C5AE351-457C-4431-A86D-BC5A5A7DDEB3}" type="slidenum">
              <a:rPr lang="en-US" altLang="en-US" smtClean="0"/>
              <a:pPr/>
              <a:t>29</a:t>
            </a:fld>
            <a:endParaRPr lang="en-US" altLang="en-US" dirty="0"/>
          </a:p>
        </p:txBody>
      </p:sp>
      <p:sp>
        <p:nvSpPr>
          <p:cNvPr id="80" name="TextBox 79">
            <a:extLst>
              <a:ext uri="{FF2B5EF4-FFF2-40B4-BE49-F238E27FC236}">
                <a16:creationId xmlns:a16="http://schemas.microsoft.com/office/drawing/2014/main" id="{02482467-2856-97C3-15BB-F0F9E86BBF47}"/>
              </a:ext>
            </a:extLst>
          </p:cNvPr>
          <p:cNvSpPr txBox="1"/>
          <p:nvPr/>
        </p:nvSpPr>
        <p:spPr>
          <a:xfrm>
            <a:off x="601882" y="1003798"/>
            <a:ext cx="11030675" cy="2617127"/>
          </a:xfrm>
          <a:prstGeom prst="rect">
            <a:avLst/>
          </a:prstGeom>
          <a:noFill/>
        </p:spPr>
        <p:txBody>
          <a:bodyPr wrap="square">
            <a:spAutoFit/>
          </a:bodyPr>
          <a:lstStyle/>
          <a:p>
            <a:pPr>
              <a:lnSpc>
                <a:spcPct val="150000"/>
              </a:lnSpc>
            </a:pPr>
            <a:r>
              <a:rPr lang="en-US" sz="2400" b="1" i="1" u="sng" dirty="0">
                <a:solidFill>
                  <a:srgbClr val="C00000"/>
                </a:solidFill>
              </a:rPr>
              <a:t>The Deallocation Process (delete)</a:t>
            </a:r>
          </a:p>
          <a:p>
            <a:pPr marL="342900" indent="-342900">
              <a:lnSpc>
                <a:spcPct val="150000"/>
              </a:lnSpc>
              <a:buClr>
                <a:srgbClr val="0070C0"/>
              </a:buClr>
              <a:buFont typeface="Wingdings" panose="05000000000000000000" pitchFamily="2" charset="2"/>
              <a:buChar char="§"/>
            </a:pPr>
            <a:r>
              <a:rPr lang="en-US" sz="2400" b="1" dirty="0">
                <a:solidFill>
                  <a:srgbClr val="0070C0"/>
                </a:solidFill>
              </a:rPr>
              <a:t>delete </a:t>
            </a:r>
            <a:r>
              <a:rPr lang="en-US" sz="2400" b="1" dirty="0" err="1">
                <a:solidFill>
                  <a:srgbClr val="0070C0"/>
                </a:solidFill>
              </a:rPr>
              <a:t>pInt</a:t>
            </a:r>
            <a:r>
              <a:rPr lang="en-US" sz="2400" b="1" dirty="0">
                <a:solidFill>
                  <a:srgbClr val="0070C0"/>
                </a:solidFill>
              </a:rPr>
              <a:t>;: </a:t>
            </a:r>
            <a:r>
              <a:rPr lang="en-US" sz="2000" dirty="0"/>
              <a:t>This tells the computer, "I am done with this Heap memory." The memory block is freed up (shown as 000 or greyed out) so other parts of the program can use it.</a:t>
            </a:r>
          </a:p>
          <a:p>
            <a:pPr marL="342900" indent="-342900">
              <a:lnSpc>
                <a:spcPct val="150000"/>
              </a:lnSpc>
              <a:buClr>
                <a:srgbClr val="0070C0"/>
              </a:buClr>
              <a:buFont typeface="Wingdings" panose="05000000000000000000" pitchFamily="2" charset="2"/>
              <a:buChar char="§"/>
            </a:pPr>
            <a:r>
              <a:rPr lang="en-US" sz="2000" dirty="0"/>
              <a:t>Crucial Note: At this exact moment, </a:t>
            </a:r>
            <a:r>
              <a:rPr lang="en-US" sz="2000" dirty="0" err="1"/>
              <a:t>pInt</a:t>
            </a:r>
            <a:r>
              <a:rPr lang="en-US" sz="2000" dirty="0"/>
              <a:t> typically still holds the address of that freed memory. This is dangerous!   ----------&gt;    solution -----</a:t>
            </a:r>
            <a:r>
              <a:rPr lang="en-US" sz="2000" dirty="0">
                <a:sym typeface="Wingdings" panose="05000000000000000000" pitchFamily="2" charset="2"/>
              </a:rPr>
              <a:t>-----&gt;</a:t>
            </a:r>
            <a:r>
              <a:rPr lang="en-US" sz="2000" dirty="0"/>
              <a:t>       </a:t>
            </a:r>
            <a:r>
              <a:rPr lang="en-US" sz="2400" b="1" dirty="0" err="1">
                <a:solidFill>
                  <a:srgbClr val="0070C0"/>
                </a:solidFill>
              </a:rPr>
              <a:t>pInt</a:t>
            </a:r>
            <a:r>
              <a:rPr lang="en-US" sz="2400" b="1" dirty="0">
                <a:solidFill>
                  <a:srgbClr val="0070C0"/>
                </a:solidFill>
              </a:rPr>
              <a:t> = </a:t>
            </a:r>
            <a:r>
              <a:rPr lang="en-US" sz="2400" b="1" dirty="0" err="1">
                <a:solidFill>
                  <a:srgbClr val="C00000"/>
                </a:solidFill>
              </a:rPr>
              <a:t>nullptr</a:t>
            </a:r>
            <a:r>
              <a:rPr lang="en-US" sz="2400" b="1" dirty="0">
                <a:solidFill>
                  <a:srgbClr val="0070C0"/>
                </a:solidFill>
              </a:rPr>
              <a:t>;</a:t>
            </a:r>
          </a:p>
        </p:txBody>
      </p:sp>
      <p:grpSp>
        <p:nvGrpSpPr>
          <p:cNvPr id="3" name="object 4">
            <a:extLst>
              <a:ext uri="{FF2B5EF4-FFF2-40B4-BE49-F238E27FC236}">
                <a16:creationId xmlns:a16="http://schemas.microsoft.com/office/drawing/2014/main" id="{58133C32-704F-0B75-EED6-C3083DB3408E}"/>
              </a:ext>
            </a:extLst>
          </p:cNvPr>
          <p:cNvGrpSpPr/>
          <p:nvPr/>
        </p:nvGrpSpPr>
        <p:grpSpPr>
          <a:xfrm>
            <a:off x="3908593" y="3949415"/>
            <a:ext cx="2322195" cy="1671638"/>
            <a:chOff x="4669282" y="3981958"/>
            <a:chExt cx="3096260" cy="2228850"/>
          </a:xfrm>
        </p:grpSpPr>
        <p:sp>
          <p:nvSpPr>
            <p:cNvPr id="4" name="object 5">
              <a:extLst>
                <a:ext uri="{FF2B5EF4-FFF2-40B4-BE49-F238E27FC236}">
                  <a16:creationId xmlns:a16="http://schemas.microsoft.com/office/drawing/2014/main" id="{73BB9402-3FE3-8F18-3473-8F715B7A014C}"/>
                </a:ext>
              </a:extLst>
            </p:cNvPr>
            <p:cNvSpPr/>
            <p:nvPr/>
          </p:nvSpPr>
          <p:spPr>
            <a:xfrm>
              <a:off x="4675632" y="3987799"/>
              <a:ext cx="3083560" cy="2216150"/>
            </a:xfrm>
            <a:custGeom>
              <a:avLst/>
              <a:gdLst/>
              <a:ahLst/>
              <a:cxnLst/>
              <a:rect l="l" t="t" r="r" b="b"/>
              <a:pathLst>
                <a:path w="3083559" h="2216150">
                  <a:moveTo>
                    <a:pt x="3083052" y="0"/>
                  </a:moveTo>
                  <a:lnTo>
                    <a:pt x="2958846" y="0"/>
                  </a:lnTo>
                  <a:lnTo>
                    <a:pt x="2958846" y="2095500"/>
                  </a:lnTo>
                  <a:lnTo>
                    <a:pt x="124206" y="2095500"/>
                  </a:lnTo>
                  <a:lnTo>
                    <a:pt x="124206" y="0"/>
                  </a:lnTo>
                  <a:lnTo>
                    <a:pt x="0" y="0"/>
                  </a:lnTo>
                  <a:lnTo>
                    <a:pt x="0" y="2095500"/>
                  </a:lnTo>
                  <a:lnTo>
                    <a:pt x="0" y="2216150"/>
                  </a:lnTo>
                  <a:lnTo>
                    <a:pt x="3083052" y="2216150"/>
                  </a:lnTo>
                  <a:lnTo>
                    <a:pt x="3083052" y="2095500"/>
                  </a:lnTo>
                  <a:lnTo>
                    <a:pt x="3083052" y="0"/>
                  </a:lnTo>
                  <a:close/>
                </a:path>
              </a:pathLst>
            </a:custGeom>
            <a:solidFill>
              <a:srgbClr val="2B91AE"/>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5" name="object 6">
              <a:extLst>
                <a:ext uri="{FF2B5EF4-FFF2-40B4-BE49-F238E27FC236}">
                  <a16:creationId xmlns:a16="http://schemas.microsoft.com/office/drawing/2014/main" id="{0C5BE175-6C66-ADEC-696A-6274711724BB}"/>
                </a:ext>
              </a:extLst>
            </p:cNvPr>
            <p:cNvSpPr/>
            <p:nvPr/>
          </p:nvSpPr>
          <p:spPr>
            <a:xfrm>
              <a:off x="4675632" y="3988308"/>
              <a:ext cx="3083560" cy="2216150"/>
            </a:xfrm>
            <a:custGeom>
              <a:avLst/>
              <a:gdLst/>
              <a:ahLst/>
              <a:cxnLst/>
              <a:rect l="l" t="t" r="r" b="b"/>
              <a:pathLst>
                <a:path w="3083559" h="2216150">
                  <a:moveTo>
                    <a:pt x="0" y="0"/>
                  </a:moveTo>
                  <a:lnTo>
                    <a:pt x="124205" y="0"/>
                  </a:lnTo>
                  <a:lnTo>
                    <a:pt x="124205" y="2094484"/>
                  </a:lnTo>
                  <a:lnTo>
                    <a:pt x="2958845" y="2094484"/>
                  </a:lnTo>
                  <a:lnTo>
                    <a:pt x="2958845" y="0"/>
                  </a:lnTo>
                  <a:lnTo>
                    <a:pt x="3083051" y="0"/>
                  </a:lnTo>
                  <a:lnTo>
                    <a:pt x="3083051" y="2215896"/>
                  </a:lnTo>
                  <a:lnTo>
                    <a:pt x="0" y="2215896"/>
                  </a:lnTo>
                  <a:lnTo>
                    <a:pt x="0" y="0"/>
                  </a:lnTo>
                  <a:close/>
                </a:path>
              </a:pathLst>
            </a:custGeom>
            <a:ln w="12700">
              <a:solidFill>
                <a:srgbClr val="1F3863"/>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6" name="object 7">
              <a:extLst>
                <a:ext uri="{FF2B5EF4-FFF2-40B4-BE49-F238E27FC236}">
                  <a16:creationId xmlns:a16="http://schemas.microsoft.com/office/drawing/2014/main" id="{C613A9DD-D874-1FA3-8458-D564CEF2B674}"/>
                </a:ext>
              </a:extLst>
            </p:cNvPr>
            <p:cNvSpPr/>
            <p:nvPr/>
          </p:nvSpPr>
          <p:spPr>
            <a:xfrm>
              <a:off x="5592191" y="5293233"/>
              <a:ext cx="1940560" cy="381000"/>
            </a:xfrm>
            <a:custGeom>
              <a:avLst/>
              <a:gdLst/>
              <a:ahLst/>
              <a:cxnLst/>
              <a:rect l="l" t="t" r="r" b="b"/>
              <a:pathLst>
                <a:path w="1940559" h="381000">
                  <a:moveTo>
                    <a:pt x="0" y="380377"/>
                  </a:moveTo>
                  <a:lnTo>
                    <a:pt x="6350" y="380377"/>
                  </a:lnTo>
                </a:path>
                <a:path w="1940559" h="381000">
                  <a:moveTo>
                    <a:pt x="6350" y="0"/>
                  </a:moveTo>
                  <a:lnTo>
                    <a:pt x="6350" y="377202"/>
                  </a:lnTo>
                </a:path>
                <a:path w="1940559" h="381000">
                  <a:moveTo>
                    <a:pt x="1934083" y="380377"/>
                  </a:moveTo>
                  <a:lnTo>
                    <a:pt x="1940433" y="380377"/>
                  </a:lnTo>
                </a:path>
                <a:path w="1940559" h="381000">
                  <a:moveTo>
                    <a:pt x="1934083" y="0"/>
                  </a:moveTo>
                  <a:lnTo>
                    <a:pt x="1934083" y="377202"/>
                  </a:lnTo>
                </a:path>
              </a:pathLst>
            </a:custGeom>
            <a:ln w="6350">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grpSp>
      <p:grpSp>
        <p:nvGrpSpPr>
          <p:cNvPr id="7" name="object 8">
            <a:extLst>
              <a:ext uri="{FF2B5EF4-FFF2-40B4-BE49-F238E27FC236}">
                <a16:creationId xmlns:a16="http://schemas.microsoft.com/office/drawing/2014/main" id="{304997AC-2515-CF22-E1A3-EA10B16656FA}"/>
              </a:ext>
            </a:extLst>
          </p:cNvPr>
          <p:cNvGrpSpPr/>
          <p:nvPr/>
        </p:nvGrpSpPr>
        <p:grpSpPr>
          <a:xfrm>
            <a:off x="6807239" y="3949415"/>
            <a:ext cx="2323148" cy="1671638"/>
            <a:chOff x="8534145" y="3981958"/>
            <a:chExt cx="3097530" cy="2228850"/>
          </a:xfrm>
        </p:grpSpPr>
        <p:sp>
          <p:nvSpPr>
            <p:cNvPr id="8" name="object 9">
              <a:extLst>
                <a:ext uri="{FF2B5EF4-FFF2-40B4-BE49-F238E27FC236}">
                  <a16:creationId xmlns:a16="http://schemas.microsoft.com/office/drawing/2014/main" id="{B70161D0-406E-F6E2-6EB4-0F05B999A0C9}"/>
                </a:ext>
              </a:extLst>
            </p:cNvPr>
            <p:cNvSpPr/>
            <p:nvPr/>
          </p:nvSpPr>
          <p:spPr>
            <a:xfrm>
              <a:off x="8540496" y="3987799"/>
              <a:ext cx="3084830" cy="2216150"/>
            </a:xfrm>
            <a:custGeom>
              <a:avLst/>
              <a:gdLst/>
              <a:ahLst/>
              <a:cxnLst/>
              <a:rect l="l" t="t" r="r" b="b"/>
              <a:pathLst>
                <a:path w="3084829" h="2216150">
                  <a:moveTo>
                    <a:pt x="3084576" y="0"/>
                  </a:moveTo>
                  <a:lnTo>
                    <a:pt x="2960370" y="0"/>
                  </a:lnTo>
                  <a:lnTo>
                    <a:pt x="2960370" y="2095500"/>
                  </a:lnTo>
                  <a:lnTo>
                    <a:pt x="124206" y="2095500"/>
                  </a:lnTo>
                  <a:lnTo>
                    <a:pt x="124206" y="0"/>
                  </a:lnTo>
                  <a:lnTo>
                    <a:pt x="0" y="0"/>
                  </a:lnTo>
                  <a:lnTo>
                    <a:pt x="0" y="2095500"/>
                  </a:lnTo>
                  <a:lnTo>
                    <a:pt x="0" y="2216150"/>
                  </a:lnTo>
                  <a:lnTo>
                    <a:pt x="3084576" y="2216150"/>
                  </a:lnTo>
                  <a:lnTo>
                    <a:pt x="3084576" y="2095500"/>
                  </a:lnTo>
                  <a:lnTo>
                    <a:pt x="3084576" y="0"/>
                  </a:lnTo>
                  <a:close/>
                </a:path>
              </a:pathLst>
            </a:custGeom>
            <a:solidFill>
              <a:srgbClr val="2B91AE"/>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9" name="object 10">
              <a:extLst>
                <a:ext uri="{FF2B5EF4-FFF2-40B4-BE49-F238E27FC236}">
                  <a16:creationId xmlns:a16="http://schemas.microsoft.com/office/drawing/2014/main" id="{37B6FD99-EB9A-D8A8-0EA1-23F05FA55937}"/>
                </a:ext>
              </a:extLst>
            </p:cNvPr>
            <p:cNvSpPr/>
            <p:nvPr/>
          </p:nvSpPr>
          <p:spPr>
            <a:xfrm>
              <a:off x="8540495" y="3988308"/>
              <a:ext cx="3084830" cy="2216150"/>
            </a:xfrm>
            <a:custGeom>
              <a:avLst/>
              <a:gdLst/>
              <a:ahLst/>
              <a:cxnLst/>
              <a:rect l="l" t="t" r="r" b="b"/>
              <a:pathLst>
                <a:path w="3084829" h="2216150">
                  <a:moveTo>
                    <a:pt x="0" y="0"/>
                  </a:moveTo>
                  <a:lnTo>
                    <a:pt x="124205" y="0"/>
                  </a:lnTo>
                  <a:lnTo>
                    <a:pt x="124205" y="2094484"/>
                  </a:lnTo>
                  <a:lnTo>
                    <a:pt x="2960370" y="2094484"/>
                  </a:lnTo>
                  <a:lnTo>
                    <a:pt x="2960370" y="0"/>
                  </a:lnTo>
                  <a:lnTo>
                    <a:pt x="3084576" y="0"/>
                  </a:lnTo>
                  <a:lnTo>
                    <a:pt x="3084576" y="2215896"/>
                  </a:lnTo>
                  <a:lnTo>
                    <a:pt x="0" y="2215896"/>
                  </a:lnTo>
                  <a:lnTo>
                    <a:pt x="0" y="0"/>
                  </a:lnTo>
                  <a:close/>
                </a:path>
              </a:pathLst>
            </a:custGeom>
            <a:ln w="12700">
              <a:solidFill>
                <a:srgbClr val="1F3863"/>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grpSp>
      <p:sp>
        <p:nvSpPr>
          <p:cNvPr id="10" name="object 11">
            <a:extLst>
              <a:ext uri="{FF2B5EF4-FFF2-40B4-BE49-F238E27FC236}">
                <a16:creationId xmlns:a16="http://schemas.microsoft.com/office/drawing/2014/main" id="{09B494B1-A276-5B2C-378D-715C20D0CC82}"/>
              </a:ext>
            </a:extLst>
          </p:cNvPr>
          <p:cNvSpPr txBox="1"/>
          <p:nvPr/>
        </p:nvSpPr>
        <p:spPr>
          <a:xfrm>
            <a:off x="4104045" y="4978599"/>
            <a:ext cx="401479" cy="192360"/>
          </a:xfrm>
          <a:prstGeom prst="rect">
            <a:avLst/>
          </a:prstGeom>
        </p:spPr>
        <p:txBody>
          <a:bodyPr vert="horz" wrap="square" lIns="0" tIns="0" rIns="0" bIns="0" rtlCol="0">
            <a:spAutoFit/>
          </a:bodyPr>
          <a:lstStyle/>
          <a:p>
            <a:pPr defTabSz="685800" eaLnBrk="1" fontAlgn="auto" hangingPunct="1">
              <a:lnSpc>
                <a:spcPts val="1523"/>
              </a:lnSpc>
              <a:spcBef>
                <a:spcPts val="0"/>
              </a:spcBef>
              <a:spcAft>
                <a:spcPts val="0"/>
              </a:spcAft>
            </a:pPr>
            <a:r>
              <a:rPr sz="1350" kern="0" spc="-15" dirty="0">
                <a:solidFill>
                  <a:sysClr val="windowText" lastClr="000000"/>
                </a:solidFill>
                <a:latin typeface="Cascadia Mono"/>
                <a:cs typeface="Cascadia Mono"/>
              </a:rPr>
              <a:t>pItt</a:t>
            </a:r>
            <a:endParaRPr sz="1350" kern="0">
              <a:solidFill>
                <a:sysClr val="windowText" lastClr="000000"/>
              </a:solidFill>
              <a:latin typeface="Cascadia Mono"/>
              <a:cs typeface="Cascadia Mono"/>
            </a:endParaRPr>
          </a:p>
        </p:txBody>
      </p:sp>
      <p:sp>
        <p:nvSpPr>
          <p:cNvPr id="11" name="object 12">
            <a:extLst>
              <a:ext uri="{FF2B5EF4-FFF2-40B4-BE49-F238E27FC236}">
                <a16:creationId xmlns:a16="http://schemas.microsoft.com/office/drawing/2014/main" id="{0AC7FE1C-6E4E-F2A2-EB88-C5854042D3D3}"/>
              </a:ext>
            </a:extLst>
          </p:cNvPr>
          <p:cNvSpPr txBox="1"/>
          <p:nvPr/>
        </p:nvSpPr>
        <p:spPr>
          <a:xfrm>
            <a:off x="7211101" y="4978338"/>
            <a:ext cx="1517809" cy="179536"/>
          </a:xfrm>
          <a:prstGeom prst="rect">
            <a:avLst/>
          </a:prstGeom>
        </p:spPr>
        <p:txBody>
          <a:bodyPr vert="horz" wrap="square" lIns="0" tIns="0" rIns="0" bIns="0" rtlCol="0">
            <a:spAutoFit/>
          </a:bodyPr>
          <a:lstStyle/>
          <a:p>
            <a:pPr defTabSz="685800" eaLnBrk="1" fontAlgn="auto" hangingPunct="1">
              <a:lnSpc>
                <a:spcPts val="1379"/>
              </a:lnSpc>
              <a:spcBef>
                <a:spcPts val="0"/>
              </a:spcBef>
              <a:spcAft>
                <a:spcPts val="0"/>
              </a:spcAft>
              <a:tabLst>
                <a:tab pos="1070610" algn="l"/>
              </a:tabLst>
            </a:pPr>
            <a:r>
              <a:rPr sz="1200" kern="0" spc="-71" dirty="0">
                <a:solidFill>
                  <a:srgbClr val="7E7E7E"/>
                </a:solidFill>
                <a:latin typeface="Cascadia Mono"/>
                <a:cs typeface="Cascadia Mono"/>
              </a:rPr>
              <a:t>Utititializ</a:t>
            </a:r>
            <a:r>
              <a:rPr sz="1200" kern="0" spc="-3345" dirty="0">
                <a:solidFill>
                  <a:srgbClr val="7E7E7E"/>
                </a:solidFill>
                <a:latin typeface="Cascadia Mono"/>
                <a:cs typeface="Cascadia Mono"/>
              </a:rPr>
              <a:t>e</a:t>
            </a:r>
            <a:r>
              <a:rPr sz="2025" kern="0" spc="-107" baseline="-6172" dirty="0">
                <a:solidFill>
                  <a:srgbClr val="AC1B00"/>
                </a:solidFill>
                <a:latin typeface="Cascadia Mono"/>
                <a:cs typeface="Cascadia Mono"/>
              </a:rPr>
              <a:t>10</a:t>
            </a:r>
            <a:r>
              <a:rPr sz="2025" kern="0" baseline="-6172" dirty="0">
                <a:solidFill>
                  <a:srgbClr val="AC1B00"/>
                </a:solidFill>
                <a:latin typeface="Cascadia Mono"/>
                <a:cs typeface="Cascadia Mono"/>
              </a:rPr>
              <a:t>	</a:t>
            </a:r>
            <a:r>
              <a:rPr sz="1200" kern="0" dirty="0">
                <a:solidFill>
                  <a:srgbClr val="7E7E7E"/>
                </a:solidFill>
                <a:latin typeface="Cascadia Mono"/>
                <a:cs typeface="Cascadia Mono"/>
              </a:rPr>
              <a:t>d </a:t>
            </a:r>
            <a:r>
              <a:rPr sz="1200" kern="0" spc="-19" dirty="0">
                <a:solidFill>
                  <a:srgbClr val="7E7E7E"/>
                </a:solidFill>
                <a:latin typeface="Cascadia Mono"/>
                <a:cs typeface="Cascadia Mono"/>
              </a:rPr>
              <a:t>itt</a:t>
            </a:r>
            <a:endParaRPr sz="1200" kern="0">
              <a:solidFill>
                <a:sysClr val="windowText" lastClr="000000"/>
              </a:solidFill>
              <a:latin typeface="Cascadia Mono"/>
              <a:cs typeface="Cascadia Mono"/>
            </a:endParaRPr>
          </a:p>
        </p:txBody>
      </p:sp>
      <p:grpSp>
        <p:nvGrpSpPr>
          <p:cNvPr id="12" name="object 13">
            <a:extLst>
              <a:ext uri="{FF2B5EF4-FFF2-40B4-BE49-F238E27FC236}">
                <a16:creationId xmlns:a16="http://schemas.microsoft.com/office/drawing/2014/main" id="{9550929A-E3EA-DDA7-A719-272AFA667727}"/>
              </a:ext>
            </a:extLst>
          </p:cNvPr>
          <p:cNvGrpSpPr/>
          <p:nvPr/>
        </p:nvGrpSpPr>
        <p:grpSpPr>
          <a:xfrm>
            <a:off x="4035084" y="4930491"/>
            <a:ext cx="2023586" cy="290513"/>
            <a:chOff x="4837938" y="5290058"/>
            <a:chExt cx="2698115" cy="387350"/>
          </a:xfrm>
        </p:grpSpPr>
        <p:sp>
          <p:nvSpPr>
            <p:cNvPr id="13" name="object 14">
              <a:extLst>
                <a:ext uri="{FF2B5EF4-FFF2-40B4-BE49-F238E27FC236}">
                  <a16:creationId xmlns:a16="http://schemas.microsoft.com/office/drawing/2014/main" id="{017BCF67-4584-69F7-1932-E6724A465E0B}"/>
                </a:ext>
              </a:extLst>
            </p:cNvPr>
            <p:cNvSpPr/>
            <p:nvPr/>
          </p:nvSpPr>
          <p:spPr>
            <a:xfrm>
              <a:off x="4837938" y="5299595"/>
              <a:ext cx="760730" cy="370840"/>
            </a:xfrm>
            <a:custGeom>
              <a:avLst/>
              <a:gdLst/>
              <a:ahLst/>
              <a:cxnLst/>
              <a:rect l="l" t="t" r="r" b="b"/>
              <a:pathLst>
                <a:path w="760729" h="370839">
                  <a:moveTo>
                    <a:pt x="760641" y="0"/>
                  </a:moveTo>
                  <a:lnTo>
                    <a:pt x="0" y="0"/>
                  </a:lnTo>
                  <a:lnTo>
                    <a:pt x="0" y="370840"/>
                  </a:lnTo>
                  <a:lnTo>
                    <a:pt x="760641" y="370840"/>
                  </a:lnTo>
                  <a:lnTo>
                    <a:pt x="760641" y="0"/>
                  </a:lnTo>
                  <a:close/>
                </a:path>
              </a:pathLst>
            </a:custGeom>
            <a:solidFill>
              <a:srgbClr val="FFFFFF"/>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14" name="object 15">
              <a:extLst>
                <a:ext uri="{FF2B5EF4-FFF2-40B4-BE49-F238E27FC236}">
                  <a16:creationId xmlns:a16="http://schemas.microsoft.com/office/drawing/2014/main" id="{847979A9-CB4B-DBAF-E0C3-7F1D12C00A89}"/>
                </a:ext>
              </a:extLst>
            </p:cNvPr>
            <p:cNvSpPr/>
            <p:nvPr/>
          </p:nvSpPr>
          <p:spPr>
            <a:xfrm>
              <a:off x="5592191" y="5293233"/>
              <a:ext cx="1940560" cy="381000"/>
            </a:xfrm>
            <a:custGeom>
              <a:avLst/>
              <a:gdLst/>
              <a:ahLst/>
              <a:cxnLst/>
              <a:rect l="l" t="t" r="r" b="b"/>
              <a:pathLst>
                <a:path w="1940559" h="381000">
                  <a:moveTo>
                    <a:pt x="0" y="380377"/>
                  </a:moveTo>
                  <a:lnTo>
                    <a:pt x="6350" y="380377"/>
                  </a:lnTo>
                </a:path>
                <a:path w="1940559" h="381000">
                  <a:moveTo>
                    <a:pt x="6350" y="0"/>
                  </a:moveTo>
                  <a:lnTo>
                    <a:pt x="6350" y="377202"/>
                  </a:lnTo>
                </a:path>
                <a:path w="1940559" h="381000">
                  <a:moveTo>
                    <a:pt x="1934083" y="380377"/>
                  </a:moveTo>
                  <a:lnTo>
                    <a:pt x="1940433" y="380377"/>
                  </a:lnTo>
                </a:path>
                <a:path w="1940559" h="381000">
                  <a:moveTo>
                    <a:pt x="1934083" y="0"/>
                  </a:moveTo>
                  <a:lnTo>
                    <a:pt x="1934083" y="377202"/>
                  </a:lnTo>
                </a:path>
              </a:pathLst>
            </a:custGeom>
            <a:ln w="6350">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grpSp>
      <p:sp>
        <p:nvSpPr>
          <p:cNvPr id="15" name="object 16">
            <a:extLst>
              <a:ext uri="{FF2B5EF4-FFF2-40B4-BE49-F238E27FC236}">
                <a16:creationId xmlns:a16="http://schemas.microsoft.com/office/drawing/2014/main" id="{5400BD4C-6698-39B2-D9C1-872512411486}"/>
              </a:ext>
            </a:extLst>
          </p:cNvPr>
          <p:cNvSpPr txBox="1"/>
          <p:nvPr/>
        </p:nvSpPr>
        <p:spPr>
          <a:xfrm>
            <a:off x="4094520" y="4956686"/>
            <a:ext cx="420529" cy="217367"/>
          </a:xfrm>
          <a:prstGeom prst="rect">
            <a:avLst/>
          </a:prstGeom>
        </p:spPr>
        <p:txBody>
          <a:bodyPr vert="horz" wrap="square" lIns="0" tIns="9525" rIns="0" bIns="0" rtlCol="0">
            <a:spAutoFit/>
          </a:bodyPr>
          <a:lstStyle/>
          <a:p>
            <a:pPr marL="9525" defTabSz="685800" eaLnBrk="1" fontAlgn="auto" hangingPunct="1">
              <a:spcBef>
                <a:spcPts val="75"/>
              </a:spcBef>
              <a:spcAft>
                <a:spcPts val="0"/>
              </a:spcAft>
            </a:pPr>
            <a:r>
              <a:rPr sz="1350" kern="0" spc="-15" dirty="0" err="1">
                <a:solidFill>
                  <a:sysClr val="windowText" lastClr="000000"/>
                </a:solidFill>
                <a:latin typeface="Cascadia Mono"/>
                <a:cs typeface="Cascadia Mono"/>
              </a:rPr>
              <a:t>pI</a:t>
            </a:r>
            <a:r>
              <a:rPr lang="en-US" sz="1350" kern="0" spc="-15" dirty="0" err="1">
                <a:solidFill>
                  <a:sysClr val="windowText" lastClr="000000"/>
                </a:solidFill>
                <a:latin typeface="Cascadia Mono"/>
                <a:cs typeface="Cascadia Mono"/>
              </a:rPr>
              <a:t>n</a:t>
            </a:r>
            <a:r>
              <a:rPr sz="1350" kern="0" spc="-15" dirty="0" err="1">
                <a:solidFill>
                  <a:sysClr val="windowText" lastClr="000000"/>
                </a:solidFill>
                <a:latin typeface="Cascadia Mono"/>
                <a:cs typeface="Cascadia Mono"/>
              </a:rPr>
              <a:t>t</a:t>
            </a:r>
            <a:endParaRPr sz="1350" kern="0" dirty="0">
              <a:solidFill>
                <a:sysClr val="windowText" lastClr="000000"/>
              </a:solidFill>
              <a:latin typeface="Cascadia Mono"/>
              <a:cs typeface="Cascadia Mono"/>
            </a:endParaRPr>
          </a:p>
        </p:txBody>
      </p:sp>
      <p:sp>
        <p:nvSpPr>
          <p:cNvPr id="16" name="object 17">
            <a:extLst>
              <a:ext uri="{FF2B5EF4-FFF2-40B4-BE49-F238E27FC236}">
                <a16:creationId xmlns:a16="http://schemas.microsoft.com/office/drawing/2014/main" id="{6469879B-A5E0-6E04-F5C1-FB53B8F46443}"/>
              </a:ext>
            </a:extLst>
          </p:cNvPr>
          <p:cNvSpPr txBox="1"/>
          <p:nvPr/>
        </p:nvSpPr>
        <p:spPr>
          <a:xfrm>
            <a:off x="4679164" y="4978599"/>
            <a:ext cx="1303496" cy="192360"/>
          </a:xfrm>
          <a:prstGeom prst="rect">
            <a:avLst/>
          </a:prstGeom>
        </p:spPr>
        <p:txBody>
          <a:bodyPr vert="horz" wrap="square" lIns="0" tIns="0" rIns="0" bIns="0" rtlCol="0">
            <a:spAutoFit/>
          </a:bodyPr>
          <a:lstStyle/>
          <a:p>
            <a:pPr defTabSz="685800" eaLnBrk="1" fontAlgn="auto" hangingPunct="1">
              <a:lnSpc>
                <a:spcPts val="1523"/>
              </a:lnSpc>
              <a:spcBef>
                <a:spcPts val="0"/>
              </a:spcBef>
              <a:spcAft>
                <a:spcPts val="0"/>
              </a:spcAft>
            </a:pPr>
            <a:r>
              <a:rPr sz="1350" kern="0" spc="-255" dirty="0">
                <a:solidFill>
                  <a:srgbClr val="7E7E7E"/>
                </a:solidFill>
                <a:latin typeface="Cascadia Mono"/>
                <a:cs typeface="Cascadia Mono"/>
              </a:rPr>
              <a:t>Uti</a:t>
            </a:r>
            <a:r>
              <a:rPr sz="1350" kern="0" spc="-2243" dirty="0">
                <a:solidFill>
                  <a:srgbClr val="7E7E7E"/>
                </a:solidFill>
                <a:latin typeface="Cascadia Mono"/>
                <a:cs typeface="Cascadia Mono"/>
              </a:rPr>
              <a:t>t</a:t>
            </a:r>
            <a:r>
              <a:rPr sz="1350" b="1" kern="0" spc="-255" dirty="0">
                <a:solidFill>
                  <a:srgbClr val="AC1B00"/>
                </a:solidFill>
                <a:latin typeface="Cascadia Mono"/>
                <a:cs typeface="Cascadia Mono"/>
              </a:rPr>
              <a:t>D</a:t>
            </a:r>
            <a:r>
              <a:rPr sz="1350" b="1" kern="0" spc="-660" dirty="0">
                <a:solidFill>
                  <a:srgbClr val="AC1B00"/>
                </a:solidFill>
                <a:latin typeface="Cascadia Mono"/>
                <a:cs typeface="Cascadia Mono"/>
              </a:rPr>
              <a:t>a</a:t>
            </a:r>
            <a:r>
              <a:rPr sz="1350" b="1" kern="0" spc="-255" dirty="0">
                <a:solidFill>
                  <a:srgbClr val="AC1B00"/>
                </a:solidFill>
                <a:latin typeface="Cascadia Mono"/>
                <a:cs typeface="Cascadia Mono"/>
              </a:rPr>
              <a:t>A</a:t>
            </a:r>
            <a:r>
              <a:rPr sz="1350" b="1" kern="0" spc="-1444" dirty="0">
                <a:solidFill>
                  <a:srgbClr val="AC1B00"/>
                </a:solidFill>
                <a:latin typeface="Cascadia Mono"/>
                <a:cs typeface="Cascadia Mono"/>
              </a:rPr>
              <a:t>d</a:t>
            </a:r>
            <a:r>
              <a:rPr sz="1350" b="1" kern="0" spc="-255" dirty="0">
                <a:solidFill>
                  <a:srgbClr val="AC1B00"/>
                </a:solidFill>
                <a:latin typeface="Cascadia Mono"/>
                <a:cs typeface="Cascadia Mono"/>
              </a:rPr>
              <a:t>n</a:t>
            </a:r>
            <a:r>
              <a:rPr sz="1350" b="1" kern="0" spc="-1436" dirty="0">
                <a:solidFill>
                  <a:srgbClr val="AC1B00"/>
                </a:solidFill>
                <a:latin typeface="Cascadia Mono"/>
                <a:cs typeface="Cascadia Mono"/>
              </a:rPr>
              <a:t>g</a:t>
            </a:r>
            <a:r>
              <a:rPr sz="1350" kern="0" spc="-255" dirty="0">
                <a:solidFill>
                  <a:srgbClr val="7E7E7E"/>
                </a:solidFill>
                <a:latin typeface="Cascadia Mono"/>
                <a:cs typeface="Cascadia Mono"/>
              </a:rPr>
              <a:t>iti</a:t>
            </a:r>
            <a:r>
              <a:rPr sz="1350" kern="0" spc="-2644" dirty="0">
                <a:solidFill>
                  <a:srgbClr val="7E7E7E"/>
                </a:solidFill>
                <a:latin typeface="Cascadia Mono"/>
                <a:cs typeface="Cascadia Mono"/>
              </a:rPr>
              <a:t>a</a:t>
            </a:r>
            <a:r>
              <a:rPr sz="1350" b="1" kern="0" spc="-255" dirty="0">
                <a:solidFill>
                  <a:srgbClr val="AC1B00"/>
                </a:solidFill>
                <a:latin typeface="Cascadia Mono"/>
                <a:cs typeface="Cascadia Mono"/>
              </a:rPr>
              <a:t>d</a:t>
            </a:r>
            <a:r>
              <a:rPr sz="1350" b="1" kern="0" spc="-1444" dirty="0">
                <a:solidFill>
                  <a:srgbClr val="AC1B00"/>
                </a:solidFill>
                <a:latin typeface="Cascadia Mono"/>
                <a:cs typeface="Cascadia Mono"/>
              </a:rPr>
              <a:t>r</a:t>
            </a:r>
            <a:r>
              <a:rPr sz="1350" b="1" kern="0" spc="-255" dirty="0">
                <a:solidFill>
                  <a:srgbClr val="AC1B00"/>
                </a:solidFill>
                <a:latin typeface="Cascadia Mono"/>
                <a:cs typeface="Cascadia Mono"/>
              </a:rPr>
              <a:t>l</a:t>
            </a:r>
            <a:r>
              <a:rPr sz="1350" b="1" kern="0" spc="-660" dirty="0">
                <a:solidFill>
                  <a:srgbClr val="AC1B00"/>
                </a:solidFill>
                <a:latin typeface="Cascadia Mono"/>
                <a:cs typeface="Cascadia Mono"/>
              </a:rPr>
              <a:t>i</a:t>
            </a:r>
            <a:r>
              <a:rPr sz="1350" b="1" kern="0" spc="-255" dirty="0">
                <a:solidFill>
                  <a:srgbClr val="AC1B00"/>
                </a:solidFill>
                <a:latin typeface="Cascadia Mono"/>
                <a:cs typeface="Cascadia Mono"/>
              </a:rPr>
              <a:t>e</a:t>
            </a:r>
            <a:r>
              <a:rPr sz="1350" b="1" kern="0" spc="-1444" dirty="0">
                <a:solidFill>
                  <a:srgbClr val="AC1B00"/>
                </a:solidFill>
                <a:latin typeface="Cascadia Mono"/>
                <a:cs typeface="Cascadia Mono"/>
              </a:rPr>
              <a:t>s</a:t>
            </a:r>
            <a:r>
              <a:rPr sz="1350" b="1" kern="0" spc="-255" dirty="0">
                <a:solidFill>
                  <a:srgbClr val="AC1B00"/>
                </a:solidFill>
                <a:latin typeface="Cascadia Mono"/>
                <a:cs typeface="Cascadia Mono"/>
              </a:rPr>
              <a:t>n</a:t>
            </a:r>
            <a:r>
              <a:rPr sz="1350" b="1" kern="0" spc="-1429" dirty="0">
                <a:solidFill>
                  <a:srgbClr val="AC1B00"/>
                </a:solidFill>
                <a:latin typeface="Cascadia Mono"/>
                <a:cs typeface="Cascadia Mono"/>
              </a:rPr>
              <a:t>g</a:t>
            </a:r>
            <a:r>
              <a:rPr sz="1350" kern="0" spc="-255" dirty="0">
                <a:solidFill>
                  <a:srgbClr val="7E7E7E"/>
                </a:solidFill>
                <a:latin typeface="Cascadia Mono"/>
                <a:cs typeface="Cascadia Mono"/>
              </a:rPr>
              <a:t>li</a:t>
            </a:r>
            <a:r>
              <a:rPr sz="1350" kern="0" spc="-1860" dirty="0">
                <a:solidFill>
                  <a:srgbClr val="7E7E7E"/>
                </a:solidFill>
                <a:latin typeface="Cascadia Mono"/>
                <a:cs typeface="Cascadia Mono"/>
              </a:rPr>
              <a:t>z</a:t>
            </a:r>
            <a:r>
              <a:rPr sz="1350" b="1" kern="0" spc="-652" dirty="0">
                <a:solidFill>
                  <a:srgbClr val="AC1B00"/>
                </a:solidFill>
                <a:latin typeface="Cascadia Mono"/>
                <a:cs typeface="Cascadia Mono"/>
              </a:rPr>
              <a:t>s</a:t>
            </a:r>
            <a:r>
              <a:rPr sz="1350" b="1" kern="0" spc="-255" dirty="0">
                <a:solidFill>
                  <a:srgbClr val="AC1B00"/>
                </a:solidFill>
                <a:latin typeface="Cascadia Mono"/>
                <a:cs typeface="Cascadia Mono"/>
              </a:rPr>
              <a:t>!</a:t>
            </a:r>
            <a:r>
              <a:rPr sz="1350" b="1" kern="0" spc="-641" dirty="0">
                <a:solidFill>
                  <a:srgbClr val="AC1B00"/>
                </a:solidFill>
                <a:latin typeface="Cascadia Mono"/>
                <a:cs typeface="Cascadia Mono"/>
              </a:rPr>
              <a:t>!</a:t>
            </a:r>
            <a:r>
              <a:rPr sz="1350" kern="0" spc="-255" dirty="0">
                <a:solidFill>
                  <a:srgbClr val="7E7E7E"/>
                </a:solidFill>
                <a:latin typeface="Cascadia Mono"/>
                <a:cs typeface="Cascadia Mono"/>
              </a:rPr>
              <a:t>ed</a:t>
            </a:r>
            <a:endParaRPr sz="1350" kern="0">
              <a:solidFill>
                <a:sysClr val="windowText" lastClr="000000"/>
              </a:solidFill>
              <a:latin typeface="Cascadia Mono"/>
              <a:cs typeface="Cascadia Mono"/>
            </a:endParaRPr>
          </a:p>
        </p:txBody>
      </p:sp>
      <p:grpSp>
        <p:nvGrpSpPr>
          <p:cNvPr id="17" name="object 18">
            <a:extLst>
              <a:ext uri="{FF2B5EF4-FFF2-40B4-BE49-F238E27FC236}">
                <a16:creationId xmlns:a16="http://schemas.microsoft.com/office/drawing/2014/main" id="{AE3D3B31-BD77-7A53-3DE3-4B230B30DDE9}"/>
              </a:ext>
            </a:extLst>
          </p:cNvPr>
          <p:cNvGrpSpPr/>
          <p:nvPr/>
        </p:nvGrpSpPr>
        <p:grpSpPr>
          <a:xfrm>
            <a:off x="4600774" y="4932869"/>
            <a:ext cx="1455420" cy="566108"/>
            <a:chOff x="5592190" y="5293233"/>
            <a:chExt cx="1940560" cy="754811"/>
          </a:xfrm>
        </p:grpSpPr>
        <p:sp>
          <p:nvSpPr>
            <p:cNvPr id="18" name="object 19">
              <a:extLst>
                <a:ext uri="{FF2B5EF4-FFF2-40B4-BE49-F238E27FC236}">
                  <a16:creationId xmlns:a16="http://schemas.microsoft.com/office/drawing/2014/main" id="{7ABF78EF-74EF-D57E-F64B-E630EBD57420}"/>
                </a:ext>
              </a:extLst>
            </p:cNvPr>
            <p:cNvSpPr/>
            <p:nvPr/>
          </p:nvSpPr>
          <p:spPr>
            <a:xfrm>
              <a:off x="5592190" y="5293233"/>
              <a:ext cx="6350" cy="381000"/>
            </a:xfrm>
            <a:custGeom>
              <a:avLst/>
              <a:gdLst/>
              <a:ahLst/>
              <a:cxnLst/>
              <a:rect l="l" t="t" r="r" b="b"/>
              <a:pathLst>
                <a:path w="6350" h="381000">
                  <a:moveTo>
                    <a:pt x="0" y="380377"/>
                  </a:moveTo>
                  <a:lnTo>
                    <a:pt x="6350" y="380377"/>
                  </a:lnTo>
                </a:path>
                <a:path w="6350" h="381000">
                  <a:moveTo>
                    <a:pt x="6350" y="0"/>
                  </a:moveTo>
                  <a:lnTo>
                    <a:pt x="6350" y="377202"/>
                  </a:lnTo>
                </a:path>
              </a:pathLst>
            </a:custGeom>
            <a:ln w="6350">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19" name="object 20">
              <a:extLst>
                <a:ext uri="{FF2B5EF4-FFF2-40B4-BE49-F238E27FC236}">
                  <a16:creationId xmlns:a16="http://schemas.microsoft.com/office/drawing/2014/main" id="{53B32B06-98F4-BEA8-D370-4651A69C769C}"/>
                </a:ext>
              </a:extLst>
            </p:cNvPr>
            <p:cNvSpPr/>
            <p:nvPr/>
          </p:nvSpPr>
          <p:spPr>
            <a:xfrm>
              <a:off x="7529385" y="5670435"/>
              <a:ext cx="0" cy="6350"/>
            </a:xfrm>
            <a:custGeom>
              <a:avLst/>
              <a:gdLst/>
              <a:ahLst/>
              <a:cxnLst/>
              <a:rect l="l" t="t" r="r" b="b"/>
              <a:pathLst>
                <a:path h="6350">
                  <a:moveTo>
                    <a:pt x="0" y="0"/>
                  </a:moveTo>
                  <a:lnTo>
                    <a:pt x="0" y="6350"/>
                  </a:lnTo>
                </a:path>
              </a:pathLst>
            </a:custGeom>
            <a:ln w="6223">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20" name="object 21">
              <a:extLst>
                <a:ext uri="{FF2B5EF4-FFF2-40B4-BE49-F238E27FC236}">
                  <a16:creationId xmlns:a16="http://schemas.microsoft.com/office/drawing/2014/main" id="{E8FABFC1-812C-439B-7AE0-1BACD31C6E96}"/>
                </a:ext>
              </a:extLst>
            </p:cNvPr>
            <p:cNvSpPr/>
            <p:nvPr/>
          </p:nvSpPr>
          <p:spPr>
            <a:xfrm>
              <a:off x="7526146" y="5293233"/>
              <a:ext cx="0" cy="377825"/>
            </a:xfrm>
            <a:custGeom>
              <a:avLst/>
              <a:gdLst/>
              <a:ahLst/>
              <a:cxnLst/>
              <a:rect l="l" t="t" r="r" b="b"/>
              <a:pathLst>
                <a:path h="377825">
                  <a:moveTo>
                    <a:pt x="0" y="0"/>
                  </a:moveTo>
                  <a:lnTo>
                    <a:pt x="0" y="377202"/>
                  </a:lnTo>
                </a:path>
              </a:pathLst>
            </a:custGeom>
            <a:ln w="6350">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21" name="object 22">
              <a:extLst>
                <a:ext uri="{FF2B5EF4-FFF2-40B4-BE49-F238E27FC236}">
                  <a16:creationId xmlns:a16="http://schemas.microsoft.com/office/drawing/2014/main" id="{00C53288-EFFA-123E-EE57-EA887CC6A328}"/>
                </a:ext>
              </a:extLst>
            </p:cNvPr>
            <p:cNvSpPr/>
            <p:nvPr/>
          </p:nvSpPr>
          <p:spPr>
            <a:xfrm>
              <a:off x="5592190" y="5670327"/>
              <a:ext cx="1940560" cy="0"/>
            </a:xfrm>
            <a:custGeom>
              <a:avLst/>
              <a:gdLst/>
              <a:ahLst/>
              <a:cxnLst/>
              <a:rect l="l" t="t" r="r" b="b"/>
              <a:pathLst>
                <a:path w="1940559">
                  <a:moveTo>
                    <a:pt x="0" y="0"/>
                  </a:moveTo>
                  <a:lnTo>
                    <a:pt x="1940306" y="0"/>
                  </a:lnTo>
                </a:path>
              </a:pathLst>
            </a:custGeom>
            <a:ln w="3175">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22" name="object 23">
              <a:extLst>
                <a:ext uri="{FF2B5EF4-FFF2-40B4-BE49-F238E27FC236}">
                  <a16:creationId xmlns:a16="http://schemas.microsoft.com/office/drawing/2014/main" id="{A77A8CD5-717F-8697-8D34-F3CD2816E05E}"/>
                </a:ext>
              </a:extLst>
            </p:cNvPr>
            <p:cNvSpPr/>
            <p:nvPr/>
          </p:nvSpPr>
          <p:spPr>
            <a:xfrm>
              <a:off x="5592190" y="5664085"/>
              <a:ext cx="12700" cy="6350"/>
            </a:xfrm>
            <a:custGeom>
              <a:avLst/>
              <a:gdLst/>
              <a:ahLst/>
              <a:cxnLst/>
              <a:rect l="l" t="t" r="r" b="b"/>
              <a:pathLst>
                <a:path w="12700" h="6350">
                  <a:moveTo>
                    <a:pt x="0" y="6134"/>
                  </a:moveTo>
                  <a:lnTo>
                    <a:pt x="12700" y="6134"/>
                  </a:lnTo>
                  <a:lnTo>
                    <a:pt x="12700" y="0"/>
                  </a:lnTo>
                  <a:lnTo>
                    <a:pt x="0" y="0"/>
                  </a:lnTo>
                  <a:lnTo>
                    <a:pt x="0" y="6134"/>
                  </a:lnTo>
                  <a:close/>
                </a:path>
              </a:pathLst>
            </a:custGeom>
            <a:solidFill>
              <a:srgbClr val="000000"/>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23" name="object 24">
              <a:extLst>
                <a:ext uri="{FF2B5EF4-FFF2-40B4-BE49-F238E27FC236}">
                  <a16:creationId xmlns:a16="http://schemas.microsoft.com/office/drawing/2014/main" id="{8EC9DE97-033B-24EA-AFF0-A5B81A9AC909}"/>
                </a:ext>
              </a:extLst>
            </p:cNvPr>
            <p:cNvSpPr/>
            <p:nvPr/>
          </p:nvSpPr>
          <p:spPr>
            <a:xfrm>
              <a:off x="5598540" y="5670219"/>
              <a:ext cx="0" cy="377825"/>
            </a:xfrm>
            <a:custGeom>
              <a:avLst/>
              <a:gdLst/>
              <a:ahLst/>
              <a:cxnLst/>
              <a:rect l="l" t="t" r="r" b="b"/>
              <a:pathLst>
                <a:path h="377825">
                  <a:moveTo>
                    <a:pt x="0" y="0"/>
                  </a:moveTo>
                  <a:lnTo>
                    <a:pt x="0" y="377405"/>
                  </a:lnTo>
                </a:path>
              </a:pathLst>
            </a:custGeom>
            <a:ln w="6134">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24" name="object 25">
              <a:extLst>
                <a:ext uri="{FF2B5EF4-FFF2-40B4-BE49-F238E27FC236}">
                  <a16:creationId xmlns:a16="http://schemas.microsoft.com/office/drawing/2014/main" id="{8B87645F-A6F9-8163-26F4-E72DBE27D936}"/>
                </a:ext>
              </a:extLst>
            </p:cNvPr>
            <p:cNvSpPr/>
            <p:nvPr/>
          </p:nvSpPr>
          <p:spPr>
            <a:xfrm>
              <a:off x="7519796" y="5664085"/>
              <a:ext cx="12700" cy="6350"/>
            </a:xfrm>
            <a:custGeom>
              <a:avLst/>
              <a:gdLst/>
              <a:ahLst/>
              <a:cxnLst/>
              <a:rect l="l" t="t" r="r" b="b"/>
              <a:pathLst>
                <a:path w="12700" h="6350">
                  <a:moveTo>
                    <a:pt x="0" y="6134"/>
                  </a:moveTo>
                  <a:lnTo>
                    <a:pt x="12700" y="6134"/>
                  </a:lnTo>
                  <a:lnTo>
                    <a:pt x="12700" y="0"/>
                  </a:lnTo>
                  <a:lnTo>
                    <a:pt x="0" y="0"/>
                  </a:lnTo>
                  <a:lnTo>
                    <a:pt x="0" y="6134"/>
                  </a:lnTo>
                  <a:close/>
                </a:path>
              </a:pathLst>
            </a:custGeom>
            <a:solidFill>
              <a:srgbClr val="000000"/>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25" name="object 26">
              <a:extLst>
                <a:ext uri="{FF2B5EF4-FFF2-40B4-BE49-F238E27FC236}">
                  <a16:creationId xmlns:a16="http://schemas.microsoft.com/office/drawing/2014/main" id="{81393A48-A09F-98C5-F5B5-2010FCFB8AF8}"/>
                </a:ext>
              </a:extLst>
            </p:cNvPr>
            <p:cNvSpPr/>
            <p:nvPr/>
          </p:nvSpPr>
          <p:spPr>
            <a:xfrm>
              <a:off x="7526146" y="5670219"/>
              <a:ext cx="0" cy="377825"/>
            </a:xfrm>
            <a:custGeom>
              <a:avLst/>
              <a:gdLst/>
              <a:ahLst/>
              <a:cxnLst/>
              <a:rect l="l" t="t" r="r" b="b"/>
              <a:pathLst>
                <a:path h="377825">
                  <a:moveTo>
                    <a:pt x="0" y="0"/>
                  </a:moveTo>
                  <a:lnTo>
                    <a:pt x="0" y="377405"/>
                  </a:lnTo>
                </a:path>
              </a:pathLst>
            </a:custGeom>
            <a:ln w="6134">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26" name="object 27">
              <a:extLst>
                <a:ext uri="{FF2B5EF4-FFF2-40B4-BE49-F238E27FC236}">
                  <a16:creationId xmlns:a16="http://schemas.microsoft.com/office/drawing/2014/main" id="{6A289EEB-51A0-FB42-D765-F71F6846F934}"/>
                </a:ext>
              </a:extLst>
            </p:cNvPr>
            <p:cNvSpPr/>
            <p:nvPr/>
          </p:nvSpPr>
          <p:spPr>
            <a:xfrm>
              <a:off x="5592190" y="5670327"/>
              <a:ext cx="1940560" cy="0"/>
            </a:xfrm>
            <a:custGeom>
              <a:avLst/>
              <a:gdLst/>
              <a:ahLst/>
              <a:cxnLst/>
              <a:rect l="l" t="t" r="r" b="b"/>
              <a:pathLst>
                <a:path w="1940559">
                  <a:moveTo>
                    <a:pt x="0" y="0"/>
                  </a:moveTo>
                  <a:lnTo>
                    <a:pt x="1940306" y="0"/>
                  </a:lnTo>
                </a:path>
              </a:pathLst>
            </a:custGeom>
            <a:ln w="3175">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27" name="object 28">
              <a:extLst>
                <a:ext uri="{FF2B5EF4-FFF2-40B4-BE49-F238E27FC236}">
                  <a16:creationId xmlns:a16="http://schemas.microsoft.com/office/drawing/2014/main" id="{2DB18AF2-F105-AB49-C2ED-3380EE9832B9}"/>
                </a:ext>
              </a:extLst>
            </p:cNvPr>
            <p:cNvSpPr/>
            <p:nvPr/>
          </p:nvSpPr>
          <p:spPr>
            <a:xfrm>
              <a:off x="5592190" y="6044450"/>
              <a:ext cx="1940560" cy="0"/>
            </a:xfrm>
            <a:custGeom>
              <a:avLst/>
              <a:gdLst/>
              <a:ahLst/>
              <a:cxnLst/>
              <a:rect l="l" t="t" r="r" b="b"/>
              <a:pathLst>
                <a:path w="1940559">
                  <a:moveTo>
                    <a:pt x="0" y="0"/>
                  </a:moveTo>
                  <a:lnTo>
                    <a:pt x="1940306" y="0"/>
                  </a:lnTo>
                </a:path>
              </a:pathLst>
            </a:custGeom>
            <a:ln w="6350">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28" name="object 29">
              <a:extLst>
                <a:ext uri="{FF2B5EF4-FFF2-40B4-BE49-F238E27FC236}">
                  <a16:creationId xmlns:a16="http://schemas.microsoft.com/office/drawing/2014/main" id="{7A9F6751-1C49-8457-0A61-1EB14E2940D5}"/>
                </a:ext>
              </a:extLst>
            </p:cNvPr>
            <p:cNvSpPr/>
            <p:nvPr/>
          </p:nvSpPr>
          <p:spPr>
            <a:xfrm>
              <a:off x="5592190" y="5664085"/>
              <a:ext cx="12700" cy="6350"/>
            </a:xfrm>
            <a:custGeom>
              <a:avLst/>
              <a:gdLst/>
              <a:ahLst/>
              <a:cxnLst/>
              <a:rect l="l" t="t" r="r" b="b"/>
              <a:pathLst>
                <a:path w="12700" h="6350">
                  <a:moveTo>
                    <a:pt x="0" y="6134"/>
                  </a:moveTo>
                  <a:lnTo>
                    <a:pt x="12700" y="6134"/>
                  </a:lnTo>
                  <a:lnTo>
                    <a:pt x="12700" y="0"/>
                  </a:lnTo>
                  <a:lnTo>
                    <a:pt x="0" y="0"/>
                  </a:lnTo>
                  <a:lnTo>
                    <a:pt x="0" y="6134"/>
                  </a:lnTo>
                  <a:close/>
                </a:path>
              </a:pathLst>
            </a:custGeom>
            <a:solidFill>
              <a:srgbClr val="000000"/>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29" name="object 30">
              <a:extLst>
                <a:ext uri="{FF2B5EF4-FFF2-40B4-BE49-F238E27FC236}">
                  <a16:creationId xmlns:a16="http://schemas.microsoft.com/office/drawing/2014/main" id="{89F1C6BF-EA70-38DE-2BFD-410D85F96C22}"/>
                </a:ext>
              </a:extLst>
            </p:cNvPr>
            <p:cNvSpPr/>
            <p:nvPr/>
          </p:nvSpPr>
          <p:spPr>
            <a:xfrm>
              <a:off x="5598540" y="5670219"/>
              <a:ext cx="0" cy="377825"/>
            </a:xfrm>
            <a:custGeom>
              <a:avLst/>
              <a:gdLst/>
              <a:ahLst/>
              <a:cxnLst/>
              <a:rect l="l" t="t" r="r" b="b"/>
              <a:pathLst>
                <a:path h="377825">
                  <a:moveTo>
                    <a:pt x="0" y="0"/>
                  </a:moveTo>
                  <a:lnTo>
                    <a:pt x="0" y="377405"/>
                  </a:lnTo>
                </a:path>
              </a:pathLst>
            </a:custGeom>
            <a:ln w="6134">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30" name="object 31">
              <a:extLst>
                <a:ext uri="{FF2B5EF4-FFF2-40B4-BE49-F238E27FC236}">
                  <a16:creationId xmlns:a16="http://schemas.microsoft.com/office/drawing/2014/main" id="{261076CE-0349-6E84-3CDB-F88C5E4197E7}"/>
                </a:ext>
              </a:extLst>
            </p:cNvPr>
            <p:cNvSpPr/>
            <p:nvPr/>
          </p:nvSpPr>
          <p:spPr>
            <a:xfrm>
              <a:off x="7519796" y="5664085"/>
              <a:ext cx="12700" cy="6350"/>
            </a:xfrm>
            <a:custGeom>
              <a:avLst/>
              <a:gdLst/>
              <a:ahLst/>
              <a:cxnLst/>
              <a:rect l="l" t="t" r="r" b="b"/>
              <a:pathLst>
                <a:path w="12700" h="6350">
                  <a:moveTo>
                    <a:pt x="0" y="6134"/>
                  </a:moveTo>
                  <a:lnTo>
                    <a:pt x="12700" y="6134"/>
                  </a:lnTo>
                  <a:lnTo>
                    <a:pt x="12700" y="0"/>
                  </a:lnTo>
                  <a:lnTo>
                    <a:pt x="0" y="0"/>
                  </a:lnTo>
                  <a:lnTo>
                    <a:pt x="0" y="6134"/>
                  </a:lnTo>
                  <a:close/>
                </a:path>
              </a:pathLst>
            </a:custGeom>
            <a:solidFill>
              <a:srgbClr val="000000"/>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31" name="object 32">
              <a:extLst>
                <a:ext uri="{FF2B5EF4-FFF2-40B4-BE49-F238E27FC236}">
                  <a16:creationId xmlns:a16="http://schemas.microsoft.com/office/drawing/2014/main" id="{A135060A-B987-33B7-4581-FA0AFB932689}"/>
                </a:ext>
              </a:extLst>
            </p:cNvPr>
            <p:cNvSpPr/>
            <p:nvPr/>
          </p:nvSpPr>
          <p:spPr>
            <a:xfrm>
              <a:off x="7526146" y="5670219"/>
              <a:ext cx="0" cy="377825"/>
            </a:xfrm>
            <a:custGeom>
              <a:avLst/>
              <a:gdLst/>
              <a:ahLst/>
              <a:cxnLst/>
              <a:rect l="l" t="t" r="r" b="b"/>
              <a:pathLst>
                <a:path h="377825">
                  <a:moveTo>
                    <a:pt x="0" y="0"/>
                  </a:moveTo>
                  <a:lnTo>
                    <a:pt x="0" y="377405"/>
                  </a:lnTo>
                </a:path>
              </a:pathLst>
            </a:custGeom>
            <a:ln w="6134">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32" name="object 33">
              <a:extLst>
                <a:ext uri="{FF2B5EF4-FFF2-40B4-BE49-F238E27FC236}">
                  <a16:creationId xmlns:a16="http://schemas.microsoft.com/office/drawing/2014/main" id="{077DB558-7FB4-E34E-B68A-60DC477AE49A}"/>
                </a:ext>
              </a:extLst>
            </p:cNvPr>
            <p:cNvSpPr/>
            <p:nvPr/>
          </p:nvSpPr>
          <p:spPr>
            <a:xfrm>
              <a:off x="5592190" y="5673502"/>
              <a:ext cx="1940560" cy="0"/>
            </a:xfrm>
            <a:custGeom>
              <a:avLst/>
              <a:gdLst/>
              <a:ahLst/>
              <a:cxnLst/>
              <a:rect l="l" t="t" r="r" b="b"/>
              <a:pathLst>
                <a:path w="1940559">
                  <a:moveTo>
                    <a:pt x="0" y="0"/>
                  </a:moveTo>
                  <a:lnTo>
                    <a:pt x="1940306" y="0"/>
                  </a:lnTo>
                </a:path>
              </a:pathLst>
            </a:custGeom>
            <a:ln w="6565">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grpSp>
      <p:sp>
        <p:nvSpPr>
          <p:cNvPr id="34" name="object 35">
            <a:extLst>
              <a:ext uri="{FF2B5EF4-FFF2-40B4-BE49-F238E27FC236}">
                <a16:creationId xmlns:a16="http://schemas.microsoft.com/office/drawing/2014/main" id="{A87D9B7C-45D4-10B1-743B-1D3917FB1E25}"/>
              </a:ext>
            </a:extLst>
          </p:cNvPr>
          <p:cNvSpPr txBox="1"/>
          <p:nvPr/>
        </p:nvSpPr>
        <p:spPr>
          <a:xfrm>
            <a:off x="7104945" y="4937636"/>
            <a:ext cx="1728311" cy="236603"/>
          </a:xfrm>
          <a:prstGeom prst="rect">
            <a:avLst/>
          </a:prstGeom>
          <a:solidFill>
            <a:srgbClr val="E7E6E6"/>
          </a:solidFill>
          <a:ln w="12700">
            <a:solidFill>
              <a:srgbClr val="000000"/>
            </a:solidFill>
          </a:ln>
        </p:spPr>
        <p:txBody>
          <a:bodyPr vert="horz" wrap="square" lIns="0" tIns="28575" rIns="0" bIns="0" rtlCol="0">
            <a:spAutoFit/>
          </a:bodyPr>
          <a:lstStyle/>
          <a:p>
            <a:pPr marL="2858" algn="ctr" defTabSz="685800" eaLnBrk="1" fontAlgn="auto" hangingPunct="1">
              <a:spcBef>
                <a:spcPts val="225"/>
              </a:spcBef>
              <a:spcAft>
                <a:spcPts val="0"/>
              </a:spcAft>
            </a:pPr>
            <a:r>
              <a:rPr sz="1350" kern="0" spc="-19" dirty="0">
                <a:solidFill>
                  <a:srgbClr val="AC1B00"/>
                </a:solidFill>
                <a:latin typeface="Cascadia Mono"/>
                <a:cs typeface="Cascadia Mono"/>
              </a:rPr>
              <a:t>ooo</a:t>
            </a:r>
            <a:endParaRPr sz="1350" kern="0">
              <a:solidFill>
                <a:sysClr val="windowText" lastClr="000000"/>
              </a:solidFill>
              <a:latin typeface="Cascadia Mono"/>
              <a:cs typeface="Cascadia Mono"/>
            </a:endParaRPr>
          </a:p>
        </p:txBody>
      </p:sp>
      <p:sp>
        <p:nvSpPr>
          <p:cNvPr id="35" name="object 36">
            <a:extLst>
              <a:ext uri="{FF2B5EF4-FFF2-40B4-BE49-F238E27FC236}">
                <a16:creationId xmlns:a16="http://schemas.microsoft.com/office/drawing/2014/main" id="{E4DC21C2-2E08-778A-23BF-FBAC62B6F439}"/>
              </a:ext>
            </a:extLst>
          </p:cNvPr>
          <p:cNvSpPr txBox="1"/>
          <p:nvPr/>
        </p:nvSpPr>
        <p:spPr>
          <a:xfrm>
            <a:off x="4678784" y="5699386"/>
            <a:ext cx="782479" cy="378950"/>
          </a:xfrm>
          <a:prstGeom prst="rect">
            <a:avLst/>
          </a:prstGeom>
        </p:spPr>
        <p:txBody>
          <a:bodyPr vert="horz" wrap="square" lIns="0" tIns="9525" rIns="0" bIns="0" rtlCol="0">
            <a:spAutoFit/>
          </a:bodyPr>
          <a:lstStyle/>
          <a:p>
            <a:pPr marL="9525" defTabSz="685800" eaLnBrk="1" fontAlgn="auto" hangingPunct="1">
              <a:spcBef>
                <a:spcPts val="75"/>
              </a:spcBef>
              <a:spcAft>
                <a:spcPts val="0"/>
              </a:spcAft>
            </a:pPr>
            <a:r>
              <a:rPr sz="2400" kern="0" spc="-8" dirty="0">
                <a:solidFill>
                  <a:sysClr val="windowText" lastClr="000000"/>
                </a:solidFill>
                <a:latin typeface="Arial"/>
                <a:cs typeface="Arial"/>
              </a:rPr>
              <a:t>Stack</a:t>
            </a:r>
            <a:endParaRPr sz="2400" kern="0">
              <a:solidFill>
                <a:sysClr val="windowText" lastClr="000000"/>
              </a:solidFill>
              <a:latin typeface="Arial"/>
              <a:cs typeface="Arial"/>
            </a:endParaRPr>
          </a:p>
        </p:txBody>
      </p:sp>
      <p:sp>
        <p:nvSpPr>
          <p:cNvPr id="36" name="object 37">
            <a:extLst>
              <a:ext uri="{FF2B5EF4-FFF2-40B4-BE49-F238E27FC236}">
                <a16:creationId xmlns:a16="http://schemas.microsoft.com/office/drawing/2014/main" id="{5CCFB1BC-446B-D564-A658-03F73C8FA79F}"/>
              </a:ext>
            </a:extLst>
          </p:cNvPr>
          <p:cNvSpPr txBox="1"/>
          <p:nvPr/>
        </p:nvSpPr>
        <p:spPr>
          <a:xfrm>
            <a:off x="7595720" y="5699386"/>
            <a:ext cx="748664" cy="378950"/>
          </a:xfrm>
          <a:prstGeom prst="rect">
            <a:avLst/>
          </a:prstGeom>
        </p:spPr>
        <p:txBody>
          <a:bodyPr vert="horz" wrap="square" lIns="0" tIns="9525" rIns="0" bIns="0" rtlCol="0">
            <a:spAutoFit/>
          </a:bodyPr>
          <a:lstStyle/>
          <a:p>
            <a:pPr marL="9525" defTabSz="685800" eaLnBrk="1" fontAlgn="auto" hangingPunct="1">
              <a:spcBef>
                <a:spcPts val="75"/>
              </a:spcBef>
              <a:spcAft>
                <a:spcPts val="0"/>
              </a:spcAft>
            </a:pPr>
            <a:r>
              <a:rPr sz="2400" kern="0" spc="-15" dirty="0">
                <a:solidFill>
                  <a:sysClr val="windowText" lastClr="000000"/>
                </a:solidFill>
                <a:latin typeface="Arial"/>
                <a:cs typeface="Arial"/>
              </a:rPr>
              <a:t>Heap</a:t>
            </a:r>
            <a:endParaRPr sz="2400" kern="0">
              <a:solidFill>
                <a:sysClr val="windowText" lastClr="000000"/>
              </a:solidFill>
              <a:latin typeface="Arial"/>
              <a:cs typeface="Arial"/>
            </a:endParaRPr>
          </a:p>
        </p:txBody>
      </p:sp>
      <p:sp>
        <p:nvSpPr>
          <p:cNvPr id="40" name="object 45">
            <a:extLst>
              <a:ext uri="{FF2B5EF4-FFF2-40B4-BE49-F238E27FC236}">
                <a16:creationId xmlns:a16="http://schemas.microsoft.com/office/drawing/2014/main" id="{D36BFBEB-E42F-1BE1-7AD2-44095FCCF832}"/>
              </a:ext>
            </a:extLst>
          </p:cNvPr>
          <p:cNvSpPr/>
          <p:nvPr/>
        </p:nvSpPr>
        <p:spPr>
          <a:xfrm>
            <a:off x="4600773" y="4932682"/>
            <a:ext cx="1455420" cy="288131"/>
          </a:xfrm>
          <a:custGeom>
            <a:avLst/>
            <a:gdLst/>
            <a:ahLst/>
            <a:cxnLst/>
            <a:rect l="l" t="t" r="r" b="b"/>
            <a:pathLst>
              <a:path w="1940559" h="384175">
                <a:moveTo>
                  <a:pt x="6350" y="0"/>
                </a:moveTo>
                <a:lnTo>
                  <a:pt x="6350" y="383590"/>
                </a:lnTo>
              </a:path>
              <a:path w="1940559" h="384175">
                <a:moveTo>
                  <a:pt x="1933956" y="0"/>
                </a:moveTo>
                <a:lnTo>
                  <a:pt x="1933956" y="383590"/>
                </a:lnTo>
              </a:path>
              <a:path w="1940559" h="384175">
                <a:moveTo>
                  <a:pt x="0" y="377240"/>
                </a:moveTo>
                <a:lnTo>
                  <a:pt x="1940306" y="377240"/>
                </a:lnTo>
              </a:path>
            </a:pathLst>
          </a:custGeom>
          <a:ln w="12700">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41" name="object 46">
            <a:extLst>
              <a:ext uri="{FF2B5EF4-FFF2-40B4-BE49-F238E27FC236}">
                <a16:creationId xmlns:a16="http://schemas.microsoft.com/office/drawing/2014/main" id="{EC0B2286-C090-096F-359D-87EABFF1415B}"/>
              </a:ext>
            </a:extLst>
          </p:cNvPr>
          <p:cNvSpPr txBox="1"/>
          <p:nvPr/>
        </p:nvSpPr>
        <p:spPr>
          <a:xfrm>
            <a:off x="4605536" y="4937444"/>
            <a:ext cx="1445895" cy="236603"/>
          </a:xfrm>
          <a:prstGeom prst="rect">
            <a:avLst/>
          </a:prstGeom>
          <a:solidFill>
            <a:srgbClr val="E7E6E6"/>
          </a:solidFill>
          <a:ln w="12700">
            <a:solidFill>
              <a:srgbClr val="000000"/>
            </a:solidFill>
          </a:ln>
        </p:spPr>
        <p:txBody>
          <a:bodyPr vert="horz" wrap="square" lIns="0" tIns="28575" rIns="0" bIns="0" rtlCol="0">
            <a:spAutoFit/>
          </a:bodyPr>
          <a:lstStyle/>
          <a:p>
            <a:pPr marL="2381" algn="ctr" defTabSz="685800" eaLnBrk="1" fontAlgn="auto" hangingPunct="1">
              <a:spcBef>
                <a:spcPts val="225"/>
              </a:spcBef>
              <a:spcAft>
                <a:spcPts val="0"/>
              </a:spcAft>
            </a:pPr>
            <a:r>
              <a:rPr sz="1350" b="1" kern="0" dirty="0">
                <a:solidFill>
                  <a:sysClr val="windowText" lastClr="000000"/>
                </a:solidFill>
                <a:latin typeface="Cascadia Mono"/>
                <a:cs typeface="Cascadia Mono"/>
              </a:rPr>
              <a:t>0</a:t>
            </a:r>
            <a:endParaRPr sz="1350" kern="0">
              <a:solidFill>
                <a:sysClr val="windowText" lastClr="000000"/>
              </a:solidFill>
              <a:latin typeface="Cascadia Mono"/>
              <a:cs typeface="Cascadia Mono"/>
            </a:endParaRPr>
          </a:p>
        </p:txBody>
      </p:sp>
    </p:spTree>
    <p:extLst>
      <p:ext uri="{BB962C8B-B14F-4D97-AF65-F5344CB8AC3E}">
        <p14:creationId xmlns:p14="http://schemas.microsoft.com/office/powerpoint/2010/main" val="3373861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p:nvPr/>
        </p:nvSpPr>
        <p:spPr>
          <a:xfrm>
            <a:off x="7249650" y="1766865"/>
            <a:ext cx="1875600" cy="18528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endParaRPr/>
          </a:p>
        </p:txBody>
      </p:sp>
      <p:cxnSp>
        <p:nvCxnSpPr>
          <p:cNvPr id="120" name="Google Shape;120;p18"/>
          <p:cNvCxnSpPr/>
          <p:nvPr/>
        </p:nvCxnSpPr>
        <p:spPr>
          <a:xfrm rot="10800000" flipH="1">
            <a:off x="8329299" y="1398202"/>
            <a:ext cx="143700" cy="377100"/>
          </a:xfrm>
          <a:prstGeom prst="straightConnector1">
            <a:avLst/>
          </a:prstGeom>
          <a:noFill/>
          <a:ln w="9525" cap="flat" cmpd="sng">
            <a:solidFill>
              <a:srgbClr val="CFD8DC"/>
            </a:solidFill>
            <a:prstDash val="solid"/>
            <a:round/>
            <a:headEnd type="none" w="med" len="med"/>
            <a:tailEnd type="none" w="med" len="med"/>
          </a:ln>
        </p:spPr>
      </p:cxnSp>
      <p:cxnSp>
        <p:nvCxnSpPr>
          <p:cNvPr id="121" name="Google Shape;121;p18"/>
          <p:cNvCxnSpPr/>
          <p:nvPr/>
        </p:nvCxnSpPr>
        <p:spPr>
          <a:xfrm flipH="1">
            <a:off x="8975750" y="2039375"/>
            <a:ext cx="337200" cy="131100"/>
          </a:xfrm>
          <a:prstGeom prst="straightConnector1">
            <a:avLst/>
          </a:prstGeom>
          <a:noFill/>
          <a:ln w="9525" cap="flat" cmpd="sng">
            <a:solidFill>
              <a:srgbClr val="CFD8DC"/>
            </a:solidFill>
            <a:prstDash val="solid"/>
            <a:round/>
            <a:headEnd type="none" w="med" len="med"/>
            <a:tailEnd type="none" w="med" len="med"/>
          </a:ln>
        </p:spPr>
      </p:cxnSp>
      <p:cxnSp>
        <p:nvCxnSpPr>
          <p:cNvPr id="122" name="Google Shape;122;p18"/>
          <p:cNvCxnSpPr>
            <a:endCxn id="117" idx="6"/>
          </p:cNvCxnSpPr>
          <p:nvPr/>
        </p:nvCxnSpPr>
        <p:spPr>
          <a:xfrm rot="10800000">
            <a:off x="9125250" y="2693265"/>
            <a:ext cx="998100" cy="98100"/>
          </a:xfrm>
          <a:prstGeom prst="straightConnector1">
            <a:avLst/>
          </a:prstGeom>
          <a:noFill/>
          <a:ln w="9525" cap="flat" cmpd="sng">
            <a:solidFill>
              <a:srgbClr val="CFD8DC"/>
            </a:solidFill>
            <a:prstDash val="solid"/>
            <a:round/>
            <a:headEnd type="none" w="med" len="med"/>
            <a:tailEnd type="none" w="med" len="med"/>
          </a:ln>
        </p:spPr>
      </p:cxnSp>
      <p:sp>
        <p:nvSpPr>
          <p:cNvPr id="123" name="Google Shape;123;p18"/>
          <p:cNvSpPr/>
          <p:nvPr/>
        </p:nvSpPr>
        <p:spPr>
          <a:xfrm>
            <a:off x="7399408" y="1914787"/>
            <a:ext cx="1576200" cy="15567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6639" y="2046462"/>
            <a:ext cx="1171413" cy="1316864"/>
          </a:xfrm>
          <a:prstGeom prst="rect">
            <a:avLst/>
          </a:prstGeom>
        </p:spPr>
      </p:pic>
      <p:sp>
        <p:nvSpPr>
          <p:cNvPr id="11" name="Google Shape;110;p17"/>
          <p:cNvSpPr txBox="1">
            <a:spLocks/>
          </p:cNvSpPr>
          <p:nvPr/>
        </p:nvSpPr>
        <p:spPr>
          <a:xfrm>
            <a:off x="699970" y="1678558"/>
            <a:ext cx="5396030" cy="668625"/>
          </a:xfrm>
          <a:prstGeom prst="rect">
            <a:avLst/>
          </a:prstGeom>
        </p:spPr>
        <p:txBody>
          <a:bodyPr spcFirstLastPara="1" vert="horz" wrap="square" lIns="91425" tIns="91425" rIns="91425" bIns="91425" numCol="1" anchor="b" anchorCtr="0" compatLnSpc="1">
            <a:prstTxWarp prst="textNoShape">
              <a:avLst/>
            </a:prstTxWarp>
            <a:noAutofit/>
          </a:bodyPr>
          <a:lstStyle>
            <a:lvl1pPr algn="l" rtl="0" eaLnBrk="1" fontAlgn="base" hangingPunct="1">
              <a:spcBef>
                <a:spcPct val="0"/>
              </a:spcBef>
              <a:spcAft>
                <a:spcPct val="0"/>
              </a:spcAft>
              <a:defRPr sz="3200">
                <a:solidFill>
                  <a:schemeClr val="bg2"/>
                </a:solidFill>
                <a:latin typeface="+mj-lt"/>
                <a:ea typeface="+mj-ea"/>
                <a:cs typeface="+mj-cs"/>
              </a:defRPr>
            </a:lvl1pPr>
            <a:lvl2pPr algn="l" rtl="0" eaLnBrk="1" fontAlgn="base" hangingPunct="1">
              <a:spcBef>
                <a:spcPct val="0"/>
              </a:spcBef>
              <a:spcAft>
                <a:spcPct val="0"/>
              </a:spcAft>
              <a:defRPr sz="3200">
                <a:solidFill>
                  <a:schemeClr val="bg2"/>
                </a:solidFill>
                <a:latin typeface="Arial" charset="0"/>
              </a:defRPr>
            </a:lvl2pPr>
            <a:lvl3pPr algn="l" rtl="0" eaLnBrk="1" fontAlgn="base" hangingPunct="1">
              <a:spcBef>
                <a:spcPct val="0"/>
              </a:spcBef>
              <a:spcAft>
                <a:spcPct val="0"/>
              </a:spcAft>
              <a:defRPr sz="3200">
                <a:solidFill>
                  <a:schemeClr val="bg2"/>
                </a:solidFill>
                <a:latin typeface="Arial" charset="0"/>
              </a:defRPr>
            </a:lvl3pPr>
            <a:lvl4pPr algn="l" rtl="0" eaLnBrk="1" fontAlgn="base" hangingPunct="1">
              <a:spcBef>
                <a:spcPct val="0"/>
              </a:spcBef>
              <a:spcAft>
                <a:spcPct val="0"/>
              </a:spcAft>
              <a:defRPr sz="3200">
                <a:solidFill>
                  <a:schemeClr val="bg2"/>
                </a:solidFill>
                <a:latin typeface="Arial" charset="0"/>
              </a:defRPr>
            </a:lvl4pPr>
            <a:lvl5pPr algn="l" rtl="0" eaLnBrk="1" fontAlgn="base" hangingPunct="1">
              <a:spcBef>
                <a:spcPct val="0"/>
              </a:spcBef>
              <a:spcAft>
                <a:spcPct val="0"/>
              </a:spcAft>
              <a:defRPr sz="3200">
                <a:solidFill>
                  <a:schemeClr val="bg2"/>
                </a:solidFill>
                <a:latin typeface="Arial" charset="0"/>
              </a:defRPr>
            </a:lvl5pPr>
            <a:lvl6pPr marL="457200" algn="l" rtl="0" eaLnBrk="1" fontAlgn="base" hangingPunct="1">
              <a:spcBef>
                <a:spcPct val="0"/>
              </a:spcBef>
              <a:spcAft>
                <a:spcPct val="0"/>
              </a:spcAft>
              <a:defRPr sz="3200">
                <a:solidFill>
                  <a:schemeClr val="bg2"/>
                </a:solidFill>
                <a:latin typeface="Arial" charset="0"/>
              </a:defRPr>
            </a:lvl6pPr>
            <a:lvl7pPr marL="914400" algn="l" rtl="0" eaLnBrk="1" fontAlgn="base" hangingPunct="1">
              <a:spcBef>
                <a:spcPct val="0"/>
              </a:spcBef>
              <a:spcAft>
                <a:spcPct val="0"/>
              </a:spcAft>
              <a:defRPr sz="3200">
                <a:solidFill>
                  <a:schemeClr val="bg2"/>
                </a:solidFill>
                <a:latin typeface="Arial" charset="0"/>
              </a:defRPr>
            </a:lvl7pPr>
            <a:lvl8pPr marL="1371600" algn="l" rtl="0" eaLnBrk="1" fontAlgn="base" hangingPunct="1">
              <a:spcBef>
                <a:spcPct val="0"/>
              </a:spcBef>
              <a:spcAft>
                <a:spcPct val="0"/>
              </a:spcAft>
              <a:defRPr sz="3200">
                <a:solidFill>
                  <a:schemeClr val="bg2"/>
                </a:solidFill>
                <a:latin typeface="Arial" charset="0"/>
              </a:defRPr>
            </a:lvl8pPr>
            <a:lvl9pPr marL="1828800" algn="l" rtl="0" eaLnBrk="1" fontAlgn="base" hangingPunct="1">
              <a:spcBef>
                <a:spcPct val="0"/>
              </a:spcBef>
              <a:spcAft>
                <a:spcPct val="0"/>
              </a:spcAft>
              <a:defRPr sz="3200">
                <a:solidFill>
                  <a:schemeClr val="bg2"/>
                </a:solidFill>
                <a:latin typeface="Arial" charset="0"/>
              </a:defRPr>
            </a:lvl9pPr>
          </a:lstStyle>
          <a:p>
            <a:r>
              <a:rPr lang="en-US" sz="2800" b="1" kern="0" dirty="0">
                <a:solidFill>
                  <a:srgbClr val="C00000"/>
                </a:solidFill>
              </a:rPr>
              <a:t>Content</a:t>
            </a:r>
          </a:p>
        </p:txBody>
      </p:sp>
      <p:sp>
        <p:nvSpPr>
          <p:cNvPr id="2" name="Google Shape;118;p18">
            <a:extLst>
              <a:ext uri="{FF2B5EF4-FFF2-40B4-BE49-F238E27FC236}">
                <a16:creationId xmlns:a16="http://schemas.microsoft.com/office/drawing/2014/main" id="{CF326D8E-1874-155A-FFBE-9C03BF1D9C2D}"/>
              </a:ext>
            </a:extLst>
          </p:cNvPr>
          <p:cNvSpPr txBox="1">
            <a:spLocks/>
          </p:cNvSpPr>
          <p:nvPr/>
        </p:nvSpPr>
        <p:spPr>
          <a:xfrm>
            <a:off x="1632030" y="910417"/>
            <a:ext cx="8681203" cy="679213"/>
          </a:xfrm>
          <a:prstGeom prst="rect">
            <a:avLst/>
          </a:prstGeom>
        </p:spPr>
        <p:txBody>
          <a:bodyPr spcFirstLastPara="1" vert="horz" wrap="square" lIns="91425" tIns="91425" rIns="91425" bIns="91425" numCol="1" rtlCol="0" anchor="b" anchorCtr="0" compatLnSpc="1">
            <a:prstTxWarp prst="textNoShape">
              <a:avLst/>
            </a:prstTxWarp>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 b="1" dirty="0">
                <a:solidFill>
                  <a:srgbClr val="0070C0"/>
                </a:solidFill>
              </a:rPr>
              <a:t>Lecture 9 :   </a:t>
            </a:r>
            <a:r>
              <a:rPr lang="en-US" b="1" dirty="0">
                <a:solidFill>
                  <a:srgbClr val="0070C0"/>
                </a:solidFill>
              </a:rPr>
              <a:t>Pointer &amp; Dynamic memory</a:t>
            </a:r>
          </a:p>
        </p:txBody>
      </p:sp>
      <p:sp>
        <p:nvSpPr>
          <p:cNvPr id="4" name="Slide Number Placeholder 3">
            <a:extLst>
              <a:ext uri="{FF2B5EF4-FFF2-40B4-BE49-F238E27FC236}">
                <a16:creationId xmlns:a16="http://schemas.microsoft.com/office/drawing/2014/main" id="{D3E7EFED-D691-17DA-513B-FED93CD7A838}"/>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6" name="Google Shape;119;p18">
            <a:extLst>
              <a:ext uri="{FF2B5EF4-FFF2-40B4-BE49-F238E27FC236}">
                <a16:creationId xmlns:a16="http://schemas.microsoft.com/office/drawing/2014/main" id="{0AA3ADF9-D059-F166-A27F-61056BA3943A}"/>
              </a:ext>
            </a:extLst>
          </p:cNvPr>
          <p:cNvSpPr txBox="1">
            <a:spLocks/>
          </p:cNvSpPr>
          <p:nvPr/>
        </p:nvSpPr>
        <p:spPr>
          <a:xfrm>
            <a:off x="1898331" y="2258876"/>
            <a:ext cx="5426198" cy="2617925"/>
          </a:xfrm>
          <a:prstGeom prst="rect">
            <a:avLst/>
          </a:prstGeom>
        </p:spPr>
        <p:txBody>
          <a:bodyPr spcFirstLastPara="1" vert="horz" wrap="square" lIns="91425" tIns="91425" rIns="91425" bIns="91425" numCol="1" rtlCol="0" anchor="t" anchorCtr="0" compatLnSpc="1">
            <a:prstTxWarp prst="textNoShape">
              <a:avLst/>
            </a:prstTxWarp>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150000"/>
              </a:lnSpc>
              <a:buFont typeface="+mj-lt"/>
              <a:buAutoNum type="arabicPeriod"/>
              <a:defRPr/>
            </a:pPr>
            <a:r>
              <a:rPr lang="en-US" sz="2000" b="1" dirty="0"/>
              <a:t>Pointer</a:t>
            </a:r>
          </a:p>
          <a:p>
            <a:pPr>
              <a:lnSpc>
                <a:spcPct val="150000"/>
              </a:lnSpc>
              <a:buFont typeface="+mj-lt"/>
              <a:buAutoNum type="arabicPeriod"/>
              <a:defRPr/>
            </a:pPr>
            <a:r>
              <a:rPr lang="en-US" sz="2000" b="1" dirty="0"/>
              <a:t>Dynamic memory</a:t>
            </a:r>
          </a:p>
        </p:txBody>
      </p:sp>
    </p:spTree>
    <p:extLst>
      <p:ext uri="{BB962C8B-B14F-4D97-AF65-F5344CB8AC3E}">
        <p14:creationId xmlns:p14="http://schemas.microsoft.com/office/powerpoint/2010/main" val="813862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1B801-888F-5ECF-0E2E-54EEA372C06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FD01BA1-C556-C02F-D30D-3698F0BC9C2E}"/>
              </a:ext>
            </a:extLst>
          </p:cNvPr>
          <p:cNvSpPr txBox="1">
            <a:spLocks noGrp="1"/>
          </p:cNvSpPr>
          <p:nvPr>
            <p:ph type="title" idx="4294967295"/>
          </p:nvPr>
        </p:nvSpPr>
        <p:spPr>
          <a:xfrm>
            <a:off x="2168361" y="9295"/>
            <a:ext cx="7172482" cy="994503"/>
          </a:xfrm>
          <a:prstGeom prst="rect">
            <a:avLst/>
          </a:prstGeom>
        </p:spPr>
        <p:txBody>
          <a:bodyPr vert="horz" wrap="square" lIns="0" tIns="9525" rIns="0" bIns="0" rtlCol="0" anchor="ctr">
            <a:spAutoFit/>
          </a:bodyPr>
          <a:lstStyle/>
          <a:p>
            <a:pPr marL="718661" algn="ctr" defTabSz="685800">
              <a:spcBef>
                <a:spcPts val="75"/>
              </a:spcBef>
            </a:pPr>
            <a:r>
              <a:rPr sz="3200" b="1" spc="-10" dirty="0">
                <a:solidFill>
                  <a:srgbClr val="0070C0"/>
                </a:solidFill>
                <a:latin typeface="Arial"/>
                <a:cs typeface="Arial"/>
              </a:rPr>
              <a:t>Dynamic Memory Allocation / Deallocation</a:t>
            </a:r>
          </a:p>
        </p:txBody>
      </p:sp>
      <p:sp>
        <p:nvSpPr>
          <p:cNvPr id="3" name="object 3">
            <a:extLst>
              <a:ext uri="{FF2B5EF4-FFF2-40B4-BE49-F238E27FC236}">
                <a16:creationId xmlns:a16="http://schemas.microsoft.com/office/drawing/2014/main" id="{5D9CCFA0-5591-AE60-E7AD-8833E50E88FE}"/>
              </a:ext>
            </a:extLst>
          </p:cNvPr>
          <p:cNvSpPr txBox="1"/>
          <p:nvPr/>
        </p:nvSpPr>
        <p:spPr>
          <a:xfrm>
            <a:off x="1534069" y="1628450"/>
            <a:ext cx="1027271" cy="822148"/>
          </a:xfrm>
          <a:prstGeom prst="rect">
            <a:avLst/>
          </a:prstGeom>
        </p:spPr>
        <p:txBody>
          <a:bodyPr vert="horz" wrap="square" lIns="0" tIns="9525" rIns="0" bIns="0" rtlCol="0">
            <a:spAutoFit/>
          </a:bodyPr>
          <a:lstStyle/>
          <a:p>
            <a:pPr marL="9525" marR="3810" defTabSz="685800" eaLnBrk="1" fontAlgn="auto" hangingPunct="1">
              <a:lnSpc>
                <a:spcPct val="110100"/>
              </a:lnSpc>
              <a:spcBef>
                <a:spcPts val="75"/>
              </a:spcBef>
              <a:spcAft>
                <a:spcPts val="0"/>
              </a:spcAft>
            </a:pPr>
            <a:r>
              <a:rPr sz="2400" kern="0" dirty="0">
                <a:solidFill>
                  <a:srgbClr val="0000FF"/>
                </a:solidFill>
                <a:latin typeface="Consolas"/>
                <a:cs typeface="Consolas"/>
              </a:rPr>
              <a:t>int </a:t>
            </a:r>
            <a:r>
              <a:rPr sz="2400" kern="0" spc="-19" dirty="0">
                <a:solidFill>
                  <a:sysClr val="windowText" lastClr="000000"/>
                </a:solidFill>
                <a:latin typeface="Consolas"/>
                <a:cs typeface="Consolas"/>
              </a:rPr>
              <a:t>x; </a:t>
            </a:r>
            <a:r>
              <a:rPr sz="2400" kern="0" dirty="0">
                <a:solidFill>
                  <a:sysClr val="windowText" lastClr="000000"/>
                </a:solidFill>
                <a:latin typeface="Consolas"/>
                <a:cs typeface="Consolas"/>
              </a:rPr>
              <a:t>x</a:t>
            </a:r>
            <a:r>
              <a:rPr sz="2400" kern="0" spc="4" dirty="0">
                <a:solidFill>
                  <a:sysClr val="windowText" lastClr="000000"/>
                </a:solidFill>
                <a:latin typeface="Consolas"/>
                <a:cs typeface="Consolas"/>
              </a:rPr>
              <a:t> </a:t>
            </a:r>
            <a:r>
              <a:rPr sz="2400" kern="0" dirty="0">
                <a:solidFill>
                  <a:sysClr val="windowText" lastClr="000000"/>
                </a:solidFill>
                <a:latin typeface="Consolas"/>
                <a:cs typeface="Consolas"/>
              </a:rPr>
              <a:t>=</a:t>
            </a:r>
            <a:r>
              <a:rPr sz="2400" kern="0" spc="4" dirty="0">
                <a:solidFill>
                  <a:sysClr val="windowText" lastClr="000000"/>
                </a:solidFill>
                <a:latin typeface="Consolas"/>
                <a:cs typeface="Consolas"/>
              </a:rPr>
              <a:t> </a:t>
            </a:r>
            <a:r>
              <a:rPr sz="2400" kern="0" spc="-19" dirty="0">
                <a:solidFill>
                  <a:sysClr val="windowText" lastClr="000000"/>
                </a:solidFill>
                <a:latin typeface="Consolas"/>
                <a:cs typeface="Consolas"/>
              </a:rPr>
              <a:t>2;</a:t>
            </a:r>
            <a:endParaRPr sz="2400" kern="0">
              <a:solidFill>
                <a:sysClr val="windowText" lastClr="000000"/>
              </a:solidFill>
              <a:latin typeface="Consolas"/>
              <a:cs typeface="Consolas"/>
            </a:endParaRPr>
          </a:p>
        </p:txBody>
      </p:sp>
      <p:grpSp>
        <p:nvGrpSpPr>
          <p:cNvPr id="4" name="object 4">
            <a:extLst>
              <a:ext uri="{FF2B5EF4-FFF2-40B4-BE49-F238E27FC236}">
                <a16:creationId xmlns:a16="http://schemas.microsoft.com/office/drawing/2014/main" id="{0C763BDD-B2EA-A6C2-8F99-17DE324EF6BE}"/>
              </a:ext>
            </a:extLst>
          </p:cNvPr>
          <p:cNvGrpSpPr/>
          <p:nvPr/>
        </p:nvGrpSpPr>
        <p:grpSpPr>
          <a:xfrm>
            <a:off x="6038335" y="3843718"/>
            <a:ext cx="2322195" cy="1671638"/>
            <a:chOff x="4669282" y="3981958"/>
            <a:chExt cx="3096260" cy="2228850"/>
          </a:xfrm>
        </p:grpSpPr>
        <p:sp>
          <p:nvSpPr>
            <p:cNvPr id="5" name="object 5">
              <a:extLst>
                <a:ext uri="{FF2B5EF4-FFF2-40B4-BE49-F238E27FC236}">
                  <a16:creationId xmlns:a16="http://schemas.microsoft.com/office/drawing/2014/main" id="{370DFA08-2EC2-4DE4-49DC-2261D4C8F204}"/>
                </a:ext>
              </a:extLst>
            </p:cNvPr>
            <p:cNvSpPr/>
            <p:nvPr/>
          </p:nvSpPr>
          <p:spPr>
            <a:xfrm>
              <a:off x="4675632" y="3987799"/>
              <a:ext cx="3083560" cy="2216150"/>
            </a:xfrm>
            <a:custGeom>
              <a:avLst/>
              <a:gdLst/>
              <a:ahLst/>
              <a:cxnLst/>
              <a:rect l="l" t="t" r="r" b="b"/>
              <a:pathLst>
                <a:path w="3083559" h="2216150">
                  <a:moveTo>
                    <a:pt x="3083052" y="0"/>
                  </a:moveTo>
                  <a:lnTo>
                    <a:pt x="2958846" y="0"/>
                  </a:lnTo>
                  <a:lnTo>
                    <a:pt x="2958846" y="2095500"/>
                  </a:lnTo>
                  <a:lnTo>
                    <a:pt x="124206" y="2095500"/>
                  </a:lnTo>
                  <a:lnTo>
                    <a:pt x="124206" y="0"/>
                  </a:lnTo>
                  <a:lnTo>
                    <a:pt x="0" y="0"/>
                  </a:lnTo>
                  <a:lnTo>
                    <a:pt x="0" y="2095500"/>
                  </a:lnTo>
                  <a:lnTo>
                    <a:pt x="0" y="2216150"/>
                  </a:lnTo>
                  <a:lnTo>
                    <a:pt x="3083052" y="2216150"/>
                  </a:lnTo>
                  <a:lnTo>
                    <a:pt x="3083052" y="2095500"/>
                  </a:lnTo>
                  <a:lnTo>
                    <a:pt x="3083052" y="0"/>
                  </a:lnTo>
                  <a:close/>
                </a:path>
              </a:pathLst>
            </a:custGeom>
            <a:solidFill>
              <a:srgbClr val="2B91AE"/>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6" name="object 6">
              <a:extLst>
                <a:ext uri="{FF2B5EF4-FFF2-40B4-BE49-F238E27FC236}">
                  <a16:creationId xmlns:a16="http://schemas.microsoft.com/office/drawing/2014/main" id="{6344B585-D82F-BBE9-53EA-055785DA162A}"/>
                </a:ext>
              </a:extLst>
            </p:cNvPr>
            <p:cNvSpPr/>
            <p:nvPr/>
          </p:nvSpPr>
          <p:spPr>
            <a:xfrm>
              <a:off x="4675632" y="3988308"/>
              <a:ext cx="3083560" cy="2216150"/>
            </a:xfrm>
            <a:custGeom>
              <a:avLst/>
              <a:gdLst/>
              <a:ahLst/>
              <a:cxnLst/>
              <a:rect l="l" t="t" r="r" b="b"/>
              <a:pathLst>
                <a:path w="3083559" h="2216150">
                  <a:moveTo>
                    <a:pt x="0" y="0"/>
                  </a:moveTo>
                  <a:lnTo>
                    <a:pt x="124205" y="0"/>
                  </a:lnTo>
                  <a:lnTo>
                    <a:pt x="124205" y="2094484"/>
                  </a:lnTo>
                  <a:lnTo>
                    <a:pt x="2958845" y="2094484"/>
                  </a:lnTo>
                  <a:lnTo>
                    <a:pt x="2958845" y="0"/>
                  </a:lnTo>
                  <a:lnTo>
                    <a:pt x="3083051" y="0"/>
                  </a:lnTo>
                  <a:lnTo>
                    <a:pt x="3083051" y="2215896"/>
                  </a:lnTo>
                  <a:lnTo>
                    <a:pt x="0" y="2215896"/>
                  </a:lnTo>
                  <a:lnTo>
                    <a:pt x="0" y="0"/>
                  </a:lnTo>
                  <a:close/>
                </a:path>
              </a:pathLst>
            </a:custGeom>
            <a:ln w="12700">
              <a:solidFill>
                <a:srgbClr val="1F3863"/>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7" name="object 7">
              <a:extLst>
                <a:ext uri="{FF2B5EF4-FFF2-40B4-BE49-F238E27FC236}">
                  <a16:creationId xmlns:a16="http://schemas.microsoft.com/office/drawing/2014/main" id="{9E5D0BF9-BC3A-0A97-B1C3-EAF1BEE3514B}"/>
                </a:ext>
              </a:extLst>
            </p:cNvPr>
            <p:cNvSpPr/>
            <p:nvPr/>
          </p:nvSpPr>
          <p:spPr>
            <a:xfrm>
              <a:off x="5592191" y="5293233"/>
              <a:ext cx="1940560" cy="381000"/>
            </a:xfrm>
            <a:custGeom>
              <a:avLst/>
              <a:gdLst/>
              <a:ahLst/>
              <a:cxnLst/>
              <a:rect l="l" t="t" r="r" b="b"/>
              <a:pathLst>
                <a:path w="1940559" h="381000">
                  <a:moveTo>
                    <a:pt x="0" y="380377"/>
                  </a:moveTo>
                  <a:lnTo>
                    <a:pt x="6350" y="380377"/>
                  </a:lnTo>
                </a:path>
                <a:path w="1940559" h="381000">
                  <a:moveTo>
                    <a:pt x="6350" y="0"/>
                  </a:moveTo>
                  <a:lnTo>
                    <a:pt x="6350" y="377202"/>
                  </a:lnTo>
                </a:path>
                <a:path w="1940559" h="381000">
                  <a:moveTo>
                    <a:pt x="1934083" y="380377"/>
                  </a:moveTo>
                  <a:lnTo>
                    <a:pt x="1940433" y="380377"/>
                  </a:lnTo>
                </a:path>
                <a:path w="1940559" h="381000">
                  <a:moveTo>
                    <a:pt x="1934083" y="0"/>
                  </a:moveTo>
                  <a:lnTo>
                    <a:pt x="1934083" y="377202"/>
                  </a:lnTo>
                </a:path>
              </a:pathLst>
            </a:custGeom>
            <a:ln w="6350">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grpSp>
      <p:grpSp>
        <p:nvGrpSpPr>
          <p:cNvPr id="8" name="object 8">
            <a:extLst>
              <a:ext uri="{FF2B5EF4-FFF2-40B4-BE49-F238E27FC236}">
                <a16:creationId xmlns:a16="http://schemas.microsoft.com/office/drawing/2014/main" id="{0B65CDAD-C85B-9017-39B6-5B72BCD8A8E8}"/>
              </a:ext>
            </a:extLst>
          </p:cNvPr>
          <p:cNvGrpSpPr/>
          <p:nvPr/>
        </p:nvGrpSpPr>
        <p:grpSpPr>
          <a:xfrm>
            <a:off x="8936981" y="3843718"/>
            <a:ext cx="2323148" cy="1671638"/>
            <a:chOff x="8534145" y="3981958"/>
            <a:chExt cx="3097530" cy="2228850"/>
          </a:xfrm>
        </p:grpSpPr>
        <p:sp>
          <p:nvSpPr>
            <p:cNvPr id="9" name="object 9">
              <a:extLst>
                <a:ext uri="{FF2B5EF4-FFF2-40B4-BE49-F238E27FC236}">
                  <a16:creationId xmlns:a16="http://schemas.microsoft.com/office/drawing/2014/main" id="{E402995A-1371-08D7-DFEB-FC2E0263C20B}"/>
                </a:ext>
              </a:extLst>
            </p:cNvPr>
            <p:cNvSpPr/>
            <p:nvPr/>
          </p:nvSpPr>
          <p:spPr>
            <a:xfrm>
              <a:off x="8540496" y="3987799"/>
              <a:ext cx="3084830" cy="2216150"/>
            </a:xfrm>
            <a:custGeom>
              <a:avLst/>
              <a:gdLst/>
              <a:ahLst/>
              <a:cxnLst/>
              <a:rect l="l" t="t" r="r" b="b"/>
              <a:pathLst>
                <a:path w="3084829" h="2216150">
                  <a:moveTo>
                    <a:pt x="3084576" y="0"/>
                  </a:moveTo>
                  <a:lnTo>
                    <a:pt x="2960370" y="0"/>
                  </a:lnTo>
                  <a:lnTo>
                    <a:pt x="2960370" y="2095500"/>
                  </a:lnTo>
                  <a:lnTo>
                    <a:pt x="124206" y="2095500"/>
                  </a:lnTo>
                  <a:lnTo>
                    <a:pt x="124206" y="0"/>
                  </a:lnTo>
                  <a:lnTo>
                    <a:pt x="0" y="0"/>
                  </a:lnTo>
                  <a:lnTo>
                    <a:pt x="0" y="2095500"/>
                  </a:lnTo>
                  <a:lnTo>
                    <a:pt x="0" y="2216150"/>
                  </a:lnTo>
                  <a:lnTo>
                    <a:pt x="3084576" y="2216150"/>
                  </a:lnTo>
                  <a:lnTo>
                    <a:pt x="3084576" y="2095500"/>
                  </a:lnTo>
                  <a:lnTo>
                    <a:pt x="3084576" y="0"/>
                  </a:lnTo>
                  <a:close/>
                </a:path>
              </a:pathLst>
            </a:custGeom>
            <a:solidFill>
              <a:srgbClr val="2B91AE"/>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10" name="object 10">
              <a:extLst>
                <a:ext uri="{FF2B5EF4-FFF2-40B4-BE49-F238E27FC236}">
                  <a16:creationId xmlns:a16="http://schemas.microsoft.com/office/drawing/2014/main" id="{A60C04CB-AB2C-1FFB-BD34-13A9EFD3EB08}"/>
                </a:ext>
              </a:extLst>
            </p:cNvPr>
            <p:cNvSpPr/>
            <p:nvPr/>
          </p:nvSpPr>
          <p:spPr>
            <a:xfrm>
              <a:off x="8540495" y="3988308"/>
              <a:ext cx="3084830" cy="2216150"/>
            </a:xfrm>
            <a:custGeom>
              <a:avLst/>
              <a:gdLst/>
              <a:ahLst/>
              <a:cxnLst/>
              <a:rect l="l" t="t" r="r" b="b"/>
              <a:pathLst>
                <a:path w="3084829" h="2216150">
                  <a:moveTo>
                    <a:pt x="0" y="0"/>
                  </a:moveTo>
                  <a:lnTo>
                    <a:pt x="124205" y="0"/>
                  </a:lnTo>
                  <a:lnTo>
                    <a:pt x="124205" y="2094484"/>
                  </a:lnTo>
                  <a:lnTo>
                    <a:pt x="2960370" y="2094484"/>
                  </a:lnTo>
                  <a:lnTo>
                    <a:pt x="2960370" y="0"/>
                  </a:lnTo>
                  <a:lnTo>
                    <a:pt x="3084576" y="0"/>
                  </a:lnTo>
                  <a:lnTo>
                    <a:pt x="3084576" y="2215896"/>
                  </a:lnTo>
                  <a:lnTo>
                    <a:pt x="0" y="2215896"/>
                  </a:lnTo>
                  <a:lnTo>
                    <a:pt x="0" y="0"/>
                  </a:lnTo>
                  <a:close/>
                </a:path>
              </a:pathLst>
            </a:custGeom>
            <a:ln w="12700">
              <a:solidFill>
                <a:srgbClr val="1F3863"/>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grpSp>
      <p:sp>
        <p:nvSpPr>
          <p:cNvPr id="11" name="object 11">
            <a:extLst>
              <a:ext uri="{FF2B5EF4-FFF2-40B4-BE49-F238E27FC236}">
                <a16:creationId xmlns:a16="http://schemas.microsoft.com/office/drawing/2014/main" id="{16D977DD-3126-0022-0F69-FAC554E41EFD}"/>
              </a:ext>
            </a:extLst>
          </p:cNvPr>
          <p:cNvSpPr txBox="1"/>
          <p:nvPr/>
        </p:nvSpPr>
        <p:spPr>
          <a:xfrm>
            <a:off x="6233787" y="4872902"/>
            <a:ext cx="401479" cy="192360"/>
          </a:xfrm>
          <a:prstGeom prst="rect">
            <a:avLst/>
          </a:prstGeom>
        </p:spPr>
        <p:txBody>
          <a:bodyPr vert="horz" wrap="square" lIns="0" tIns="0" rIns="0" bIns="0" rtlCol="0">
            <a:spAutoFit/>
          </a:bodyPr>
          <a:lstStyle/>
          <a:p>
            <a:pPr defTabSz="685800" eaLnBrk="1" fontAlgn="auto" hangingPunct="1">
              <a:lnSpc>
                <a:spcPts val="1523"/>
              </a:lnSpc>
              <a:spcBef>
                <a:spcPts val="0"/>
              </a:spcBef>
              <a:spcAft>
                <a:spcPts val="0"/>
              </a:spcAft>
            </a:pPr>
            <a:r>
              <a:rPr sz="1350" kern="0" spc="-15" dirty="0">
                <a:solidFill>
                  <a:sysClr val="windowText" lastClr="000000"/>
                </a:solidFill>
                <a:latin typeface="Cascadia Mono"/>
                <a:cs typeface="Cascadia Mono"/>
              </a:rPr>
              <a:t>pItt</a:t>
            </a:r>
            <a:endParaRPr sz="1350" kern="0">
              <a:solidFill>
                <a:sysClr val="windowText" lastClr="000000"/>
              </a:solidFill>
              <a:latin typeface="Cascadia Mono"/>
              <a:cs typeface="Cascadia Mono"/>
            </a:endParaRPr>
          </a:p>
        </p:txBody>
      </p:sp>
      <p:sp>
        <p:nvSpPr>
          <p:cNvPr id="12" name="object 12">
            <a:extLst>
              <a:ext uri="{FF2B5EF4-FFF2-40B4-BE49-F238E27FC236}">
                <a16:creationId xmlns:a16="http://schemas.microsoft.com/office/drawing/2014/main" id="{F5DD6F0B-7D01-199B-F70F-3077166D592D}"/>
              </a:ext>
            </a:extLst>
          </p:cNvPr>
          <p:cNvSpPr txBox="1"/>
          <p:nvPr/>
        </p:nvSpPr>
        <p:spPr>
          <a:xfrm>
            <a:off x="9340843" y="4872641"/>
            <a:ext cx="1517809" cy="179536"/>
          </a:xfrm>
          <a:prstGeom prst="rect">
            <a:avLst/>
          </a:prstGeom>
        </p:spPr>
        <p:txBody>
          <a:bodyPr vert="horz" wrap="square" lIns="0" tIns="0" rIns="0" bIns="0" rtlCol="0">
            <a:spAutoFit/>
          </a:bodyPr>
          <a:lstStyle/>
          <a:p>
            <a:pPr defTabSz="685800" eaLnBrk="1" fontAlgn="auto" hangingPunct="1">
              <a:lnSpc>
                <a:spcPts val="1379"/>
              </a:lnSpc>
              <a:spcBef>
                <a:spcPts val="0"/>
              </a:spcBef>
              <a:spcAft>
                <a:spcPts val="0"/>
              </a:spcAft>
              <a:tabLst>
                <a:tab pos="1070610" algn="l"/>
              </a:tabLst>
            </a:pPr>
            <a:r>
              <a:rPr sz="1200" kern="0" spc="-71" dirty="0">
                <a:solidFill>
                  <a:srgbClr val="7E7E7E"/>
                </a:solidFill>
                <a:latin typeface="Cascadia Mono"/>
                <a:cs typeface="Cascadia Mono"/>
              </a:rPr>
              <a:t>Utititializ</a:t>
            </a:r>
            <a:r>
              <a:rPr sz="1200" kern="0" spc="-3345" dirty="0">
                <a:solidFill>
                  <a:srgbClr val="7E7E7E"/>
                </a:solidFill>
                <a:latin typeface="Cascadia Mono"/>
                <a:cs typeface="Cascadia Mono"/>
              </a:rPr>
              <a:t>e</a:t>
            </a:r>
            <a:r>
              <a:rPr sz="2025" kern="0" spc="-107" baseline="-6172" dirty="0">
                <a:solidFill>
                  <a:srgbClr val="AC1B00"/>
                </a:solidFill>
                <a:latin typeface="Cascadia Mono"/>
                <a:cs typeface="Cascadia Mono"/>
              </a:rPr>
              <a:t>10</a:t>
            </a:r>
            <a:r>
              <a:rPr sz="2025" kern="0" baseline="-6172" dirty="0">
                <a:solidFill>
                  <a:srgbClr val="AC1B00"/>
                </a:solidFill>
                <a:latin typeface="Cascadia Mono"/>
                <a:cs typeface="Cascadia Mono"/>
              </a:rPr>
              <a:t>	</a:t>
            </a:r>
            <a:r>
              <a:rPr sz="1200" kern="0" dirty="0">
                <a:solidFill>
                  <a:srgbClr val="7E7E7E"/>
                </a:solidFill>
                <a:latin typeface="Cascadia Mono"/>
                <a:cs typeface="Cascadia Mono"/>
              </a:rPr>
              <a:t>d </a:t>
            </a:r>
            <a:r>
              <a:rPr sz="1200" kern="0" spc="-19" dirty="0">
                <a:solidFill>
                  <a:srgbClr val="7E7E7E"/>
                </a:solidFill>
                <a:latin typeface="Cascadia Mono"/>
                <a:cs typeface="Cascadia Mono"/>
              </a:rPr>
              <a:t>itt</a:t>
            </a:r>
            <a:endParaRPr sz="1200" kern="0">
              <a:solidFill>
                <a:sysClr val="windowText" lastClr="000000"/>
              </a:solidFill>
              <a:latin typeface="Cascadia Mono"/>
              <a:cs typeface="Cascadia Mono"/>
            </a:endParaRPr>
          </a:p>
        </p:txBody>
      </p:sp>
      <p:grpSp>
        <p:nvGrpSpPr>
          <p:cNvPr id="13" name="object 13">
            <a:extLst>
              <a:ext uri="{FF2B5EF4-FFF2-40B4-BE49-F238E27FC236}">
                <a16:creationId xmlns:a16="http://schemas.microsoft.com/office/drawing/2014/main" id="{9B0AB844-F85C-DF32-C117-A9FF36E47522}"/>
              </a:ext>
            </a:extLst>
          </p:cNvPr>
          <p:cNvGrpSpPr/>
          <p:nvPr/>
        </p:nvGrpSpPr>
        <p:grpSpPr>
          <a:xfrm>
            <a:off x="6164826" y="4824794"/>
            <a:ext cx="2023586" cy="290513"/>
            <a:chOff x="4837938" y="5290058"/>
            <a:chExt cx="2698115" cy="387350"/>
          </a:xfrm>
        </p:grpSpPr>
        <p:sp>
          <p:nvSpPr>
            <p:cNvPr id="14" name="object 14">
              <a:extLst>
                <a:ext uri="{FF2B5EF4-FFF2-40B4-BE49-F238E27FC236}">
                  <a16:creationId xmlns:a16="http://schemas.microsoft.com/office/drawing/2014/main" id="{4AAE1492-3980-B3E4-F8C8-9B7E5B375A19}"/>
                </a:ext>
              </a:extLst>
            </p:cNvPr>
            <p:cNvSpPr/>
            <p:nvPr/>
          </p:nvSpPr>
          <p:spPr>
            <a:xfrm>
              <a:off x="4837938" y="5299595"/>
              <a:ext cx="760730" cy="370840"/>
            </a:xfrm>
            <a:custGeom>
              <a:avLst/>
              <a:gdLst/>
              <a:ahLst/>
              <a:cxnLst/>
              <a:rect l="l" t="t" r="r" b="b"/>
              <a:pathLst>
                <a:path w="760729" h="370839">
                  <a:moveTo>
                    <a:pt x="760641" y="0"/>
                  </a:moveTo>
                  <a:lnTo>
                    <a:pt x="0" y="0"/>
                  </a:lnTo>
                  <a:lnTo>
                    <a:pt x="0" y="370840"/>
                  </a:lnTo>
                  <a:lnTo>
                    <a:pt x="760641" y="370840"/>
                  </a:lnTo>
                  <a:lnTo>
                    <a:pt x="760641" y="0"/>
                  </a:lnTo>
                  <a:close/>
                </a:path>
              </a:pathLst>
            </a:custGeom>
            <a:solidFill>
              <a:srgbClr val="FFFFFF"/>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15" name="object 15">
              <a:extLst>
                <a:ext uri="{FF2B5EF4-FFF2-40B4-BE49-F238E27FC236}">
                  <a16:creationId xmlns:a16="http://schemas.microsoft.com/office/drawing/2014/main" id="{D65488E1-E397-3913-5523-0502ED27E703}"/>
                </a:ext>
              </a:extLst>
            </p:cNvPr>
            <p:cNvSpPr/>
            <p:nvPr/>
          </p:nvSpPr>
          <p:spPr>
            <a:xfrm>
              <a:off x="5592191" y="5293233"/>
              <a:ext cx="1940560" cy="381000"/>
            </a:xfrm>
            <a:custGeom>
              <a:avLst/>
              <a:gdLst/>
              <a:ahLst/>
              <a:cxnLst/>
              <a:rect l="l" t="t" r="r" b="b"/>
              <a:pathLst>
                <a:path w="1940559" h="381000">
                  <a:moveTo>
                    <a:pt x="0" y="380377"/>
                  </a:moveTo>
                  <a:lnTo>
                    <a:pt x="6350" y="380377"/>
                  </a:lnTo>
                </a:path>
                <a:path w="1940559" h="381000">
                  <a:moveTo>
                    <a:pt x="6350" y="0"/>
                  </a:moveTo>
                  <a:lnTo>
                    <a:pt x="6350" y="377202"/>
                  </a:lnTo>
                </a:path>
                <a:path w="1940559" h="381000">
                  <a:moveTo>
                    <a:pt x="1934083" y="380377"/>
                  </a:moveTo>
                  <a:lnTo>
                    <a:pt x="1940433" y="380377"/>
                  </a:lnTo>
                </a:path>
                <a:path w="1940559" h="381000">
                  <a:moveTo>
                    <a:pt x="1934083" y="0"/>
                  </a:moveTo>
                  <a:lnTo>
                    <a:pt x="1934083" y="377202"/>
                  </a:lnTo>
                </a:path>
              </a:pathLst>
            </a:custGeom>
            <a:ln w="6350">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grpSp>
      <p:sp>
        <p:nvSpPr>
          <p:cNvPr id="16" name="object 16">
            <a:extLst>
              <a:ext uri="{FF2B5EF4-FFF2-40B4-BE49-F238E27FC236}">
                <a16:creationId xmlns:a16="http://schemas.microsoft.com/office/drawing/2014/main" id="{B2BB4F89-36DC-CC07-4480-0A74ECC76FB0}"/>
              </a:ext>
            </a:extLst>
          </p:cNvPr>
          <p:cNvSpPr txBox="1"/>
          <p:nvPr/>
        </p:nvSpPr>
        <p:spPr>
          <a:xfrm>
            <a:off x="6224262" y="4850989"/>
            <a:ext cx="420529" cy="217367"/>
          </a:xfrm>
          <a:prstGeom prst="rect">
            <a:avLst/>
          </a:prstGeom>
        </p:spPr>
        <p:txBody>
          <a:bodyPr vert="horz" wrap="square" lIns="0" tIns="9525" rIns="0" bIns="0" rtlCol="0">
            <a:spAutoFit/>
          </a:bodyPr>
          <a:lstStyle/>
          <a:p>
            <a:pPr marL="9525" defTabSz="685800" eaLnBrk="1" fontAlgn="auto" hangingPunct="1">
              <a:spcBef>
                <a:spcPts val="75"/>
              </a:spcBef>
              <a:spcAft>
                <a:spcPts val="0"/>
              </a:spcAft>
            </a:pPr>
            <a:r>
              <a:rPr sz="1350" kern="0" spc="-15" dirty="0" err="1">
                <a:solidFill>
                  <a:sysClr val="windowText" lastClr="000000"/>
                </a:solidFill>
                <a:latin typeface="Cascadia Mono"/>
                <a:cs typeface="Cascadia Mono"/>
              </a:rPr>
              <a:t>pI</a:t>
            </a:r>
            <a:r>
              <a:rPr lang="en-US" sz="1350" kern="0" spc="-15" dirty="0" err="1">
                <a:solidFill>
                  <a:sysClr val="windowText" lastClr="000000"/>
                </a:solidFill>
                <a:latin typeface="Cascadia Mono"/>
                <a:cs typeface="Cascadia Mono"/>
              </a:rPr>
              <a:t>n</a:t>
            </a:r>
            <a:r>
              <a:rPr sz="1350" kern="0" spc="-15" dirty="0" err="1">
                <a:solidFill>
                  <a:sysClr val="windowText" lastClr="000000"/>
                </a:solidFill>
                <a:latin typeface="Cascadia Mono"/>
                <a:cs typeface="Cascadia Mono"/>
              </a:rPr>
              <a:t>t</a:t>
            </a:r>
            <a:endParaRPr sz="1350" kern="0" dirty="0">
              <a:solidFill>
                <a:sysClr val="windowText" lastClr="000000"/>
              </a:solidFill>
              <a:latin typeface="Cascadia Mono"/>
              <a:cs typeface="Cascadia Mono"/>
            </a:endParaRPr>
          </a:p>
        </p:txBody>
      </p:sp>
      <p:sp>
        <p:nvSpPr>
          <p:cNvPr id="17" name="object 17">
            <a:extLst>
              <a:ext uri="{FF2B5EF4-FFF2-40B4-BE49-F238E27FC236}">
                <a16:creationId xmlns:a16="http://schemas.microsoft.com/office/drawing/2014/main" id="{38AE97D2-B104-F1DB-92F5-499393F8B1D5}"/>
              </a:ext>
            </a:extLst>
          </p:cNvPr>
          <p:cNvSpPr txBox="1"/>
          <p:nvPr/>
        </p:nvSpPr>
        <p:spPr>
          <a:xfrm>
            <a:off x="6808906" y="4872902"/>
            <a:ext cx="1303496" cy="192360"/>
          </a:xfrm>
          <a:prstGeom prst="rect">
            <a:avLst/>
          </a:prstGeom>
        </p:spPr>
        <p:txBody>
          <a:bodyPr vert="horz" wrap="square" lIns="0" tIns="0" rIns="0" bIns="0" rtlCol="0">
            <a:spAutoFit/>
          </a:bodyPr>
          <a:lstStyle/>
          <a:p>
            <a:pPr defTabSz="685800" eaLnBrk="1" fontAlgn="auto" hangingPunct="1">
              <a:lnSpc>
                <a:spcPts val="1523"/>
              </a:lnSpc>
              <a:spcBef>
                <a:spcPts val="0"/>
              </a:spcBef>
              <a:spcAft>
                <a:spcPts val="0"/>
              </a:spcAft>
            </a:pPr>
            <a:r>
              <a:rPr sz="1350" kern="0" spc="-255" dirty="0">
                <a:solidFill>
                  <a:srgbClr val="7E7E7E"/>
                </a:solidFill>
                <a:latin typeface="Cascadia Mono"/>
                <a:cs typeface="Cascadia Mono"/>
              </a:rPr>
              <a:t>Uti</a:t>
            </a:r>
            <a:r>
              <a:rPr sz="1350" kern="0" spc="-2243" dirty="0">
                <a:solidFill>
                  <a:srgbClr val="7E7E7E"/>
                </a:solidFill>
                <a:latin typeface="Cascadia Mono"/>
                <a:cs typeface="Cascadia Mono"/>
              </a:rPr>
              <a:t>t</a:t>
            </a:r>
            <a:r>
              <a:rPr sz="1350" b="1" kern="0" spc="-255" dirty="0">
                <a:solidFill>
                  <a:srgbClr val="AC1B00"/>
                </a:solidFill>
                <a:latin typeface="Cascadia Mono"/>
                <a:cs typeface="Cascadia Mono"/>
              </a:rPr>
              <a:t>D</a:t>
            </a:r>
            <a:r>
              <a:rPr sz="1350" b="1" kern="0" spc="-660" dirty="0">
                <a:solidFill>
                  <a:srgbClr val="AC1B00"/>
                </a:solidFill>
                <a:latin typeface="Cascadia Mono"/>
                <a:cs typeface="Cascadia Mono"/>
              </a:rPr>
              <a:t>a</a:t>
            </a:r>
            <a:r>
              <a:rPr sz="1350" b="1" kern="0" spc="-255" dirty="0">
                <a:solidFill>
                  <a:srgbClr val="AC1B00"/>
                </a:solidFill>
                <a:latin typeface="Cascadia Mono"/>
                <a:cs typeface="Cascadia Mono"/>
              </a:rPr>
              <a:t>A</a:t>
            </a:r>
            <a:r>
              <a:rPr sz="1350" b="1" kern="0" spc="-1444" dirty="0">
                <a:solidFill>
                  <a:srgbClr val="AC1B00"/>
                </a:solidFill>
                <a:latin typeface="Cascadia Mono"/>
                <a:cs typeface="Cascadia Mono"/>
              </a:rPr>
              <a:t>d</a:t>
            </a:r>
            <a:r>
              <a:rPr sz="1350" b="1" kern="0" spc="-255" dirty="0">
                <a:solidFill>
                  <a:srgbClr val="AC1B00"/>
                </a:solidFill>
                <a:latin typeface="Cascadia Mono"/>
                <a:cs typeface="Cascadia Mono"/>
              </a:rPr>
              <a:t>n</a:t>
            </a:r>
            <a:r>
              <a:rPr sz="1350" b="1" kern="0" spc="-1436" dirty="0">
                <a:solidFill>
                  <a:srgbClr val="AC1B00"/>
                </a:solidFill>
                <a:latin typeface="Cascadia Mono"/>
                <a:cs typeface="Cascadia Mono"/>
              </a:rPr>
              <a:t>g</a:t>
            </a:r>
            <a:r>
              <a:rPr sz="1350" kern="0" spc="-255" dirty="0">
                <a:solidFill>
                  <a:srgbClr val="7E7E7E"/>
                </a:solidFill>
                <a:latin typeface="Cascadia Mono"/>
                <a:cs typeface="Cascadia Mono"/>
              </a:rPr>
              <a:t>iti</a:t>
            </a:r>
            <a:r>
              <a:rPr sz="1350" kern="0" spc="-2644" dirty="0">
                <a:solidFill>
                  <a:srgbClr val="7E7E7E"/>
                </a:solidFill>
                <a:latin typeface="Cascadia Mono"/>
                <a:cs typeface="Cascadia Mono"/>
              </a:rPr>
              <a:t>a</a:t>
            </a:r>
            <a:r>
              <a:rPr sz="1350" b="1" kern="0" spc="-255" dirty="0">
                <a:solidFill>
                  <a:srgbClr val="AC1B00"/>
                </a:solidFill>
                <a:latin typeface="Cascadia Mono"/>
                <a:cs typeface="Cascadia Mono"/>
              </a:rPr>
              <a:t>d</a:t>
            </a:r>
            <a:r>
              <a:rPr sz="1350" b="1" kern="0" spc="-1444" dirty="0">
                <a:solidFill>
                  <a:srgbClr val="AC1B00"/>
                </a:solidFill>
                <a:latin typeface="Cascadia Mono"/>
                <a:cs typeface="Cascadia Mono"/>
              </a:rPr>
              <a:t>r</a:t>
            </a:r>
            <a:r>
              <a:rPr sz="1350" b="1" kern="0" spc="-255" dirty="0">
                <a:solidFill>
                  <a:srgbClr val="AC1B00"/>
                </a:solidFill>
                <a:latin typeface="Cascadia Mono"/>
                <a:cs typeface="Cascadia Mono"/>
              </a:rPr>
              <a:t>l</a:t>
            </a:r>
            <a:r>
              <a:rPr sz="1350" b="1" kern="0" spc="-660" dirty="0">
                <a:solidFill>
                  <a:srgbClr val="AC1B00"/>
                </a:solidFill>
                <a:latin typeface="Cascadia Mono"/>
                <a:cs typeface="Cascadia Mono"/>
              </a:rPr>
              <a:t>i</a:t>
            </a:r>
            <a:r>
              <a:rPr sz="1350" b="1" kern="0" spc="-255" dirty="0">
                <a:solidFill>
                  <a:srgbClr val="AC1B00"/>
                </a:solidFill>
                <a:latin typeface="Cascadia Mono"/>
                <a:cs typeface="Cascadia Mono"/>
              </a:rPr>
              <a:t>e</a:t>
            </a:r>
            <a:r>
              <a:rPr sz="1350" b="1" kern="0" spc="-1444" dirty="0">
                <a:solidFill>
                  <a:srgbClr val="AC1B00"/>
                </a:solidFill>
                <a:latin typeface="Cascadia Mono"/>
                <a:cs typeface="Cascadia Mono"/>
              </a:rPr>
              <a:t>s</a:t>
            </a:r>
            <a:r>
              <a:rPr sz="1350" b="1" kern="0" spc="-255" dirty="0">
                <a:solidFill>
                  <a:srgbClr val="AC1B00"/>
                </a:solidFill>
                <a:latin typeface="Cascadia Mono"/>
                <a:cs typeface="Cascadia Mono"/>
              </a:rPr>
              <a:t>n</a:t>
            </a:r>
            <a:r>
              <a:rPr sz="1350" b="1" kern="0" spc="-1429" dirty="0">
                <a:solidFill>
                  <a:srgbClr val="AC1B00"/>
                </a:solidFill>
                <a:latin typeface="Cascadia Mono"/>
                <a:cs typeface="Cascadia Mono"/>
              </a:rPr>
              <a:t>g</a:t>
            </a:r>
            <a:r>
              <a:rPr sz="1350" kern="0" spc="-255" dirty="0">
                <a:solidFill>
                  <a:srgbClr val="7E7E7E"/>
                </a:solidFill>
                <a:latin typeface="Cascadia Mono"/>
                <a:cs typeface="Cascadia Mono"/>
              </a:rPr>
              <a:t>li</a:t>
            </a:r>
            <a:r>
              <a:rPr sz="1350" kern="0" spc="-1860" dirty="0">
                <a:solidFill>
                  <a:srgbClr val="7E7E7E"/>
                </a:solidFill>
                <a:latin typeface="Cascadia Mono"/>
                <a:cs typeface="Cascadia Mono"/>
              </a:rPr>
              <a:t>z</a:t>
            </a:r>
            <a:r>
              <a:rPr sz="1350" b="1" kern="0" spc="-652" dirty="0">
                <a:solidFill>
                  <a:srgbClr val="AC1B00"/>
                </a:solidFill>
                <a:latin typeface="Cascadia Mono"/>
                <a:cs typeface="Cascadia Mono"/>
              </a:rPr>
              <a:t>s</a:t>
            </a:r>
            <a:r>
              <a:rPr sz="1350" b="1" kern="0" spc="-255" dirty="0">
                <a:solidFill>
                  <a:srgbClr val="AC1B00"/>
                </a:solidFill>
                <a:latin typeface="Cascadia Mono"/>
                <a:cs typeface="Cascadia Mono"/>
              </a:rPr>
              <a:t>!</a:t>
            </a:r>
            <a:r>
              <a:rPr sz="1350" b="1" kern="0" spc="-641" dirty="0">
                <a:solidFill>
                  <a:srgbClr val="AC1B00"/>
                </a:solidFill>
                <a:latin typeface="Cascadia Mono"/>
                <a:cs typeface="Cascadia Mono"/>
              </a:rPr>
              <a:t>!</a:t>
            </a:r>
            <a:r>
              <a:rPr sz="1350" kern="0" spc="-255" dirty="0">
                <a:solidFill>
                  <a:srgbClr val="7E7E7E"/>
                </a:solidFill>
                <a:latin typeface="Cascadia Mono"/>
                <a:cs typeface="Cascadia Mono"/>
              </a:rPr>
              <a:t>ed</a:t>
            </a:r>
            <a:endParaRPr sz="1350" kern="0">
              <a:solidFill>
                <a:sysClr val="windowText" lastClr="000000"/>
              </a:solidFill>
              <a:latin typeface="Cascadia Mono"/>
              <a:cs typeface="Cascadia Mono"/>
            </a:endParaRPr>
          </a:p>
        </p:txBody>
      </p:sp>
      <p:grpSp>
        <p:nvGrpSpPr>
          <p:cNvPr id="18" name="object 18">
            <a:extLst>
              <a:ext uri="{FF2B5EF4-FFF2-40B4-BE49-F238E27FC236}">
                <a16:creationId xmlns:a16="http://schemas.microsoft.com/office/drawing/2014/main" id="{28B28420-F97A-BF8D-2A7F-9051A57775AB}"/>
              </a:ext>
            </a:extLst>
          </p:cNvPr>
          <p:cNvGrpSpPr/>
          <p:nvPr/>
        </p:nvGrpSpPr>
        <p:grpSpPr>
          <a:xfrm>
            <a:off x="6725753" y="4824794"/>
            <a:ext cx="1464945" cy="571024"/>
            <a:chOff x="5585840" y="5290058"/>
            <a:chExt cx="1953260" cy="761365"/>
          </a:xfrm>
        </p:grpSpPr>
        <p:sp>
          <p:nvSpPr>
            <p:cNvPr id="19" name="object 19">
              <a:extLst>
                <a:ext uri="{FF2B5EF4-FFF2-40B4-BE49-F238E27FC236}">
                  <a16:creationId xmlns:a16="http://schemas.microsoft.com/office/drawing/2014/main" id="{8899AFFC-7976-A928-9390-A0E0B4214106}"/>
                </a:ext>
              </a:extLst>
            </p:cNvPr>
            <p:cNvSpPr/>
            <p:nvPr/>
          </p:nvSpPr>
          <p:spPr>
            <a:xfrm>
              <a:off x="5592190" y="5293233"/>
              <a:ext cx="6350" cy="381000"/>
            </a:xfrm>
            <a:custGeom>
              <a:avLst/>
              <a:gdLst/>
              <a:ahLst/>
              <a:cxnLst/>
              <a:rect l="l" t="t" r="r" b="b"/>
              <a:pathLst>
                <a:path w="6350" h="381000">
                  <a:moveTo>
                    <a:pt x="0" y="380377"/>
                  </a:moveTo>
                  <a:lnTo>
                    <a:pt x="6350" y="380377"/>
                  </a:lnTo>
                </a:path>
                <a:path w="6350" h="381000">
                  <a:moveTo>
                    <a:pt x="6350" y="0"/>
                  </a:moveTo>
                  <a:lnTo>
                    <a:pt x="6350" y="377202"/>
                  </a:lnTo>
                </a:path>
              </a:pathLst>
            </a:custGeom>
            <a:ln w="6350">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20" name="object 20">
              <a:extLst>
                <a:ext uri="{FF2B5EF4-FFF2-40B4-BE49-F238E27FC236}">
                  <a16:creationId xmlns:a16="http://schemas.microsoft.com/office/drawing/2014/main" id="{0446D078-7140-4385-EEA7-9F7A4002B1CE}"/>
                </a:ext>
              </a:extLst>
            </p:cNvPr>
            <p:cNvSpPr/>
            <p:nvPr/>
          </p:nvSpPr>
          <p:spPr>
            <a:xfrm>
              <a:off x="7529385" y="5670435"/>
              <a:ext cx="0" cy="6350"/>
            </a:xfrm>
            <a:custGeom>
              <a:avLst/>
              <a:gdLst/>
              <a:ahLst/>
              <a:cxnLst/>
              <a:rect l="l" t="t" r="r" b="b"/>
              <a:pathLst>
                <a:path h="6350">
                  <a:moveTo>
                    <a:pt x="0" y="0"/>
                  </a:moveTo>
                  <a:lnTo>
                    <a:pt x="0" y="6350"/>
                  </a:lnTo>
                </a:path>
              </a:pathLst>
            </a:custGeom>
            <a:ln w="6223">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21" name="object 21">
              <a:extLst>
                <a:ext uri="{FF2B5EF4-FFF2-40B4-BE49-F238E27FC236}">
                  <a16:creationId xmlns:a16="http://schemas.microsoft.com/office/drawing/2014/main" id="{CA91B257-D8B9-8EFE-B735-DB5D2E6631DB}"/>
                </a:ext>
              </a:extLst>
            </p:cNvPr>
            <p:cNvSpPr/>
            <p:nvPr/>
          </p:nvSpPr>
          <p:spPr>
            <a:xfrm>
              <a:off x="7526146" y="5293233"/>
              <a:ext cx="0" cy="377825"/>
            </a:xfrm>
            <a:custGeom>
              <a:avLst/>
              <a:gdLst/>
              <a:ahLst/>
              <a:cxnLst/>
              <a:rect l="l" t="t" r="r" b="b"/>
              <a:pathLst>
                <a:path h="377825">
                  <a:moveTo>
                    <a:pt x="0" y="0"/>
                  </a:moveTo>
                  <a:lnTo>
                    <a:pt x="0" y="377202"/>
                  </a:lnTo>
                </a:path>
              </a:pathLst>
            </a:custGeom>
            <a:ln w="6350">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22" name="object 22">
              <a:extLst>
                <a:ext uri="{FF2B5EF4-FFF2-40B4-BE49-F238E27FC236}">
                  <a16:creationId xmlns:a16="http://schemas.microsoft.com/office/drawing/2014/main" id="{178867E4-F9FA-3F88-557C-BC5C327A617E}"/>
                </a:ext>
              </a:extLst>
            </p:cNvPr>
            <p:cNvSpPr/>
            <p:nvPr/>
          </p:nvSpPr>
          <p:spPr>
            <a:xfrm>
              <a:off x="5592190" y="5670327"/>
              <a:ext cx="1940560" cy="0"/>
            </a:xfrm>
            <a:custGeom>
              <a:avLst/>
              <a:gdLst/>
              <a:ahLst/>
              <a:cxnLst/>
              <a:rect l="l" t="t" r="r" b="b"/>
              <a:pathLst>
                <a:path w="1940559">
                  <a:moveTo>
                    <a:pt x="0" y="0"/>
                  </a:moveTo>
                  <a:lnTo>
                    <a:pt x="1940306" y="0"/>
                  </a:lnTo>
                </a:path>
              </a:pathLst>
            </a:custGeom>
            <a:ln w="3175">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23" name="object 23">
              <a:extLst>
                <a:ext uri="{FF2B5EF4-FFF2-40B4-BE49-F238E27FC236}">
                  <a16:creationId xmlns:a16="http://schemas.microsoft.com/office/drawing/2014/main" id="{33C0B785-E671-471A-0468-A7CF22D7DF62}"/>
                </a:ext>
              </a:extLst>
            </p:cNvPr>
            <p:cNvSpPr/>
            <p:nvPr/>
          </p:nvSpPr>
          <p:spPr>
            <a:xfrm>
              <a:off x="5592190" y="5664085"/>
              <a:ext cx="12700" cy="6350"/>
            </a:xfrm>
            <a:custGeom>
              <a:avLst/>
              <a:gdLst/>
              <a:ahLst/>
              <a:cxnLst/>
              <a:rect l="l" t="t" r="r" b="b"/>
              <a:pathLst>
                <a:path w="12700" h="6350">
                  <a:moveTo>
                    <a:pt x="0" y="6134"/>
                  </a:moveTo>
                  <a:lnTo>
                    <a:pt x="12700" y="6134"/>
                  </a:lnTo>
                  <a:lnTo>
                    <a:pt x="12700" y="0"/>
                  </a:lnTo>
                  <a:lnTo>
                    <a:pt x="0" y="0"/>
                  </a:lnTo>
                  <a:lnTo>
                    <a:pt x="0" y="6134"/>
                  </a:lnTo>
                  <a:close/>
                </a:path>
              </a:pathLst>
            </a:custGeom>
            <a:solidFill>
              <a:srgbClr val="000000"/>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24" name="object 24">
              <a:extLst>
                <a:ext uri="{FF2B5EF4-FFF2-40B4-BE49-F238E27FC236}">
                  <a16:creationId xmlns:a16="http://schemas.microsoft.com/office/drawing/2014/main" id="{7C5E70BA-484D-7E43-4E93-35B0F284270A}"/>
                </a:ext>
              </a:extLst>
            </p:cNvPr>
            <p:cNvSpPr/>
            <p:nvPr/>
          </p:nvSpPr>
          <p:spPr>
            <a:xfrm>
              <a:off x="5598540" y="5670219"/>
              <a:ext cx="0" cy="377825"/>
            </a:xfrm>
            <a:custGeom>
              <a:avLst/>
              <a:gdLst/>
              <a:ahLst/>
              <a:cxnLst/>
              <a:rect l="l" t="t" r="r" b="b"/>
              <a:pathLst>
                <a:path h="377825">
                  <a:moveTo>
                    <a:pt x="0" y="0"/>
                  </a:moveTo>
                  <a:lnTo>
                    <a:pt x="0" y="377405"/>
                  </a:lnTo>
                </a:path>
              </a:pathLst>
            </a:custGeom>
            <a:ln w="6134">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25" name="object 25">
              <a:extLst>
                <a:ext uri="{FF2B5EF4-FFF2-40B4-BE49-F238E27FC236}">
                  <a16:creationId xmlns:a16="http://schemas.microsoft.com/office/drawing/2014/main" id="{C05219EC-3E42-569D-B181-FEE37504C04E}"/>
                </a:ext>
              </a:extLst>
            </p:cNvPr>
            <p:cNvSpPr/>
            <p:nvPr/>
          </p:nvSpPr>
          <p:spPr>
            <a:xfrm>
              <a:off x="7519796" y="5664085"/>
              <a:ext cx="12700" cy="6350"/>
            </a:xfrm>
            <a:custGeom>
              <a:avLst/>
              <a:gdLst/>
              <a:ahLst/>
              <a:cxnLst/>
              <a:rect l="l" t="t" r="r" b="b"/>
              <a:pathLst>
                <a:path w="12700" h="6350">
                  <a:moveTo>
                    <a:pt x="0" y="6134"/>
                  </a:moveTo>
                  <a:lnTo>
                    <a:pt x="12700" y="6134"/>
                  </a:lnTo>
                  <a:lnTo>
                    <a:pt x="12700" y="0"/>
                  </a:lnTo>
                  <a:lnTo>
                    <a:pt x="0" y="0"/>
                  </a:lnTo>
                  <a:lnTo>
                    <a:pt x="0" y="6134"/>
                  </a:lnTo>
                  <a:close/>
                </a:path>
              </a:pathLst>
            </a:custGeom>
            <a:solidFill>
              <a:srgbClr val="000000"/>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26" name="object 26">
              <a:extLst>
                <a:ext uri="{FF2B5EF4-FFF2-40B4-BE49-F238E27FC236}">
                  <a16:creationId xmlns:a16="http://schemas.microsoft.com/office/drawing/2014/main" id="{5AEE2444-8D18-145C-B0EA-9404CDAF18DA}"/>
                </a:ext>
              </a:extLst>
            </p:cNvPr>
            <p:cNvSpPr/>
            <p:nvPr/>
          </p:nvSpPr>
          <p:spPr>
            <a:xfrm>
              <a:off x="7526146" y="5670219"/>
              <a:ext cx="0" cy="377825"/>
            </a:xfrm>
            <a:custGeom>
              <a:avLst/>
              <a:gdLst/>
              <a:ahLst/>
              <a:cxnLst/>
              <a:rect l="l" t="t" r="r" b="b"/>
              <a:pathLst>
                <a:path h="377825">
                  <a:moveTo>
                    <a:pt x="0" y="0"/>
                  </a:moveTo>
                  <a:lnTo>
                    <a:pt x="0" y="377405"/>
                  </a:lnTo>
                </a:path>
              </a:pathLst>
            </a:custGeom>
            <a:ln w="6134">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27" name="object 27">
              <a:extLst>
                <a:ext uri="{FF2B5EF4-FFF2-40B4-BE49-F238E27FC236}">
                  <a16:creationId xmlns:a16="http://schemas.microsoft.com/office/drawing/2014/main" id="{E90107FC-EED9-9FAF-9C9A-AE3B0E0B43B0}"/>
                </a:ext>
              </a:extLst>
            </p:cNvPr>
            <p:cNvSpPr/>
            <p:nvPr/>
          </p:nvSpPr>
          <p:spPr>
            <a:xfrm>
              <a:off x="5592190" y="5670327"/>
              <a:ext cx="1940560" cy="0"/>
            </a:xfrm>
            <a:custGeom>
              <a:avLst/>
              <a:gdLst/>
              <a:ahLst/>
              <a:cxnLst/>
              <a:rect l="l" t="t" r="r" b="b"/>
              <a:pathLst>
                <a:path w="1940559">
                  <a:moveTo>
                    <a:pt x="0" y="0"/>
                  </a:moveTo>
                  <a:lnTo>
                    <a:pt x="1940306" y="0"/>
                  </a:lnTo>
                </a:path>
              </a:pathLst>
            </a:custGeom>
            <a:ln w="3175">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28" name="object 28">
              <a:extLst>
                <a:ext uri="{FF2B5EF4-FFF2-40B4-BE49-F238E27FC236}">
                  <a16:creationId xmlns:a16="http://schemas.microsoft.com/office/drawing/2014/main" id="{4E7C46C2-9588-D952-EFCC-569282072888}"/>
                </a:ext>
              </a:extLst>
            </p:cNvPr>
            <p:cNvSpPr/>
            <p:nvPr/>
          </p:nvSpPr>
          <p:spPr>
            <a:xfrm>
              <a:off x="5592190" y="6044450"/>
              <a:ext cx="1940560" cy="0"/>
            </a:xfrm>
            <a:custGeom>
              <a:avLst/>
              <a:gdLst/>
              <a:ahLst/>
              <a:cxnLst/>
              <a:rect l="l" t="t" r="r" b="b"/>
              <a:pathLst>
                <a:path w="1940559">
                  <a:moveTo>
                    <a:pt x="0" y="0"/>
                  </a:moveTo>
                  <a:lnTo>
                    <a:pt x="1940306" y="0"/>
                  </a:lnTo>
                </a:path>
              </a:pathLst>
            </a:custGeom>
            <a:ln w="6350">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29" name="object 29">
              <a:extLst>
                <a:ext uri="{FF2B5EF4-FFF2-40B4-BE49-F238E27FC236}">
                  <a16:creationId xmlns:a16="http://schemas.microsoft.com/office/drawing/2014/main" id="{0F3B02D5-F220-B3ED-E3C9-FAC0C97A493F}"/>
                </a:ext>
              </a:extLst>
            </p:cNvPr>
            <p:cNvSpPr/>
            <p:nvPr/>
          </p:nvSpPr>
          <p:spPr>
            <a:xfrm>
              <a:off x="5592190" y="5664085"/>
              <a:ext cx="12700" cy="6350"/>
            </a:xfrm>
            <a:custGeom>
              <a:avLst/>
              <a:gdLst/>
              <a:ahLst/>
              <a:cxnLst/>
              <a:rect l="l" t="t" r="r" b="b"/>
              <a:pathLst>
                <a:path w="12700" h="6350">
                  <a:moveTo>
                    <a:pt x="0" y="6134"/>
                  </a:moveTo>
                  <a:lnTo>
                    <a:pt x="12700" y="6134"/>
                  </a:lnTo>
                  <a:lnTo>
                    <a:pt x="12700" y="0"/>
                  </a:lnTo>
                  <a:lnTo>
                    <a:pt x="0" y="0"/>
                  </a:lnTo>
                  <a:lnTo>
                    <a:pt x="0" y="6134"/>
                  </a:lnTo>
                  <a:close/>
                </a:path>
              </a:pathLst>
            </a:custGeom>
            <a:solidFill>
              <a:srgbClr val="000000"/>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30" name="object 30">
              <a:extLst>
                <a:ext uri="{FF2B5EF4-FFF2-40B4-BE49-F238E27FC236}">
                  <a16:creationId xmlns:a16="http://schemas.microsoft.com/office/drawing/2014/main" id="{6C392EE6-2CAD-988D-C4ED-8668CA33E35C}"/>
                </a:ext>
              </a:extLst>
            </p:cNvPr>
            <p:cNvSpPr/>
            <p:nvPr/>
          </p:nvSpPr>
          <p:spPr>
            <a:xfrm>
              <a:off x="5598540" y="5670219"/>
              <a:ext cx="0" cy="377825"/>
            </a:xfrm>
            <a:custGeom>
              <a:avLst/>
              <a:gdLst/>
              <a:ahLst/>
              <a:cxnLst/>
              <a:rect l="l" t="t" r="r" b="b"/>
              <a:pathLst>
                <a:path h="377825">
                  <a:moveTo>
                    <a:pt x="0" y="0"/>
                  </a:moveTo>
                  <a:lnTo>
                    <a:pt x="0" y="377405"/>
                  </a:lnTo>
                </a:path>
              </a:pathLst>
            </a:custGeom>
            <a:ln w="6134">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31" name="object 31">
              <a:extLst>
                <a:ext uri="{FF2B5EF4-FFF2-40B4-BE49-F238E27FC236}">
                  <a16:creationId xmlns:a16="http://schemas.microsoft.com/office/drawing/2014/main" id="{69970A56-E011-94F6-2C4E-B28EC30697A5}"/>
                </a:ext>
              </a:extLst>
            </p:cNvPr>
            <p:cNvSpPr/>
            <p:nvPr/>
          </p:nvSpPr>
          <p:spPr>
            <a:xfrm>
              <a:off x="7519796" y="5664085"/>
              <a:ext cx="12700" cy="6350"/>
            </a:xfrm>
            <a:custGeom>
              <a:avLst/>
              <a:gdLst/>
              <a:ahLst/>
              <a:cxnLst/>
              <a:rect l="l" t="t" r="r" b="b"/>
              <a:pathLst>
                <a:path w="12700" h="6350">
                  <a:moveTo>
                    <a:pt x="0" y="6134"/>
                  </a:moveTo>
                  <a:lnTo>
                    <a:pt x="12700" y="6134"/>
                  </a:lnTo>
                  <a:lnTo>
                    <a:pt x="12700" y="0"/>
                  </a:lnTo>
                  <a:lnTo>
                    <a:pt x="0" y="0"/>
                  </a:lnTo>
                  <a:lnTo>
                    <a:pt x="0" y="6134"/>
                  </a:lnTo>
                  <a:close/>
                </a:path>
              </a:pathLst>
            </a:custGeom>
            <a:solidFill>
              <a:srgbClr val="000000"/>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32" name="object 32">
              <a:extLst>
                <a:ext uri="{FF2B5EF4-FFF2-40B4-BE49-F238E27FC236}">
                  <a16:creationId xmlns:a16="http://schemas.microsoft.com/office/drawing/2014/main" id="{8C9C2E89-10A0-B3B8-24C1-0A0EB7E11860}"/>
                </a:ext>
              </a:extLst>
            </p:cNvPr>
            <p:cNvSpPr/>
            <p:nvPr/>
          </p:nvSpPr>
          <p:spPr>
            <a:xfrm>
              <a:off x="7526146" y="5670219"/>
              <a:ext cx="0" cy="377825"/>
            </a:xfrm>
            <a:custGeom>
              <a:avLst/>
              <a:gdLst/>
              <a:ahLst/>
              <a:cxnLst/>
              <a:rect l="l" t="t" r="r" b="b"/>
              <a:pathLst>
                <a:path h="377825">
                  <a:moveTo>
                    <a:pt x="0" y="0"/>
                  </a:moveTo>
                  <a:lnTo>
                    <a:pt x="0" y="377405"/>
                  </a:lnTo>
                </a:path>
              </a:pathLst>
            </a:custGeom>
            <a:ln w="6134">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33" name="object 33">
              <a:extLst>
                <a:ext uri="{FF2B5EF4-FFF2-40B4-BE49-F238E27FC236}">
                  <a16:creationId xmlns:a16="http://schemas.microsoft.com/office/drawing/2014/main" id="{96C727BB-1F16-074B-1DEA-5EB34FEBD204}"/>
                </a:ext>
              </a:extLst>
            </p:cNvPr>
            <p:cNvSpPr/>
            <p:nvPr/>
          </p:nvSpPr>
          <p:spPr>
            <a:xfrm>
              <a:off x="5592190" y="5673502"/>
              <a:ext cx="1940560" cy="0"/>
            </a:xfrm>
            <a:custGeom>
              <a:avLst/>
              <a:gdLst/>
              <a:ahLst/>
              <a:cxnLst/>
              <a:rect l="l" t="t" r="r" b="b"/>
              <a:pathLst>
                <a:path w="1940559">
                  <a:moveTo>
                    <a:pt x="0" y="0"/>
                  </a:moveTo>
                  <a:lnTo>
                    <a:pt x="1940306" y="0"/>
                  </a:lnTo>
                </a:path>
              </a:pathLst>
            </a:custGeom>
            <a:ln w="6565">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34" name="object 34">
              <a:extLst>
                <a:ext uri="{FF2B5EF4-FFF2-40B4-BE49-F238E27FC236}">
                  <a16:creationId xmlns:a16="http://schemas.microsoft.com/office/drawing/2014/main" id="{A832F49A-4F7D-3949-ED2A-DBEE0C43AAFD}"/>
                </a:ext>
              </a:extLst>
            </p:cNvPr>
            <p:cNvSpPr/>
            <p:nvPr/>
          </p:nvSpPr>
          <p:spPr>
            <a:xfrm>
              <a:off x="5592190" y="6041275"/>
              <a:ext cx="1940560" cy="0"/>
            </a:xfrm>
            <a:custGeom>
              <a:avLst/>
              <a:gdLst/>
              <a:ahLst/>
              <a:cxnLst/>
              <a:rect l="l" t="t" r="r" b="b"/>
              <a:pathLst>
                <a:path w="1940559">
                  <a:moveTo>
                    <a:pt x="0" y="0"/>
                  </a:moveTo>
                  <a:lnTo>
                    <a:pt x="1940306" y="0"/>
                  </a:lnTo>
                </a:path>
              </a:pathLst>
            </a:custGeom>
            <a:ln w="12700">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grpSp>
      <p:sp>
        <p:nvSpPr>
          <p:cNvPr id="35" name="object 35">
            <a:extLst>
              <a:ext uri="{FF2B5EF4-FFF2-40B4-BE49-F238E27FC236}">
                <a16:creationId xmlns:a16="http://schemas.microsoft.com/office/drawing/2014/main" id="{2EB6939A-4101-EFC0-5436-1DD366F9CCEE}"/>
              </a:ext>
            </a:extLst>
          </p:cNvPr>
          <p:cNvSpPr txBox="1"/>
          <p:nvPr/>
        </p:nvSpPr>
        <p:spPr>
          <a:xfrm>
            <a:off x="9234687" y="4831939"/>
            <a:ext cx="1728311" cy="236603"/>
          </a:xfrm>
          <a:prstGeom prst="rect">
            <a:avLst/>
          </a:prstGeom>
          <a:solidFill>
            <a:srgbClr val="E7E6E6"/>
          </a:solidFill>
          <a:ln w="12700">
            <a:solidFill>
              <a:srgbClr val="000000"/>
            </a:solidFill>
          </a:ln>
        </p:spPr>
        <p:txBody>
          <a:bodyPr vert="horz" wrap="square" lIns="0" tIns="28575" rIns="0" bIns="0" rtlCol="0">
            <a:spAutoFit/>
          </a:bodyPr>
          <a:lstStyle/>
          <a:p>
            <a:pPr marL="2858" algn="ctr" defTabSz="685800" eaLnBrk="1" fontAlgn="auto" hangingPunct="1">
              <a:spcBef>
                <a:spcPts val="225"/>
              </a:spcBef>
              <a:spcAft>
                <a:spcPts val="0"/>
              </a:spcAft>
            </a:pPr>
            <a:r>
              <a:rPr sz="1350" kern="0" spc="-19" dirty="0">
                <a:solidFill>
                  <a:srgbClr val="AC1B00"/>
                </a:solidFill>
                <a:latin typeface="Cascadia Mono"/>
                <a:cs typeface="Cascadia Mono"/>
              </a:rPr>
              <a:t>ooo</a:t>
            </a:r>
            <a:endParaRPr sz="1350" kern="0">
              <a:solidFill>
                <a:sysClr val="windowText" lastClr="000000"/>
              </a:solidFill>
              <a:latin typeface="Cascadia Mono"/>
              <a:cs typeface="Cascadia Mono"/>
            </a:endParaRPr>
          </a:p>
        </p:txBody>
      </p:sp>
      <p:sp>
        <p:nvSpPr>
          <p:cNvPr id="36" name="object 36">
            <a:extLst>
              <a:ext uri="{FF2B5EF4-FFF2-40B4-BE49-F238E27FC236}">
                <a16:creationId xmlns:a16="http://schemas.microsoft.com/office/drawing/2014/main" id="{C81202D0-6BAE-844C-2C48-0352305A6EE5}"/>
              </a:ext>
            </a:extLst>
          </p:cNvPr>
          <p:cNvSpPr txBox="1"/>
          <p:nvPr/>
        </p:nvSpPr>
        <p:spPr>
          <a:xfrm>
            <a:off x="6808526" y="5593689"/>
            <a:ext cx="782479" cy="378950"/>
          </a:xfrm>
          <a:prstGeom prst="rect">
            <a:avLst/>
          </a:prstGeom>
        </p:spPr>
        <p:txBody>
          <a:bodyPr vert="horz" wrap="square" lIns="0" tIns="9525" rIns="0" bIns="0" rtlCol="0">
            <a:spAutoFit/>
          </a:bodyPr>
          <a:lstStyle/>
          <a:p>
            <a:pPr marL="9525" defTabSz="685800" eaLnBrk="1" fontAlgn="auto" hangingPunct="1">
              <a:spcBef>
                <a:spcPts val="75"/>
              </a:spcBef>
              <a:spcAft>
                <a:spcPts val="0"/>
              </a:spcAft>
            </a:pPr>
            <a:r>
              <a:rPr sz="2400" kern="0" spc="-8" dirty="0">
                <a:solidFill>
                  <a:sysClr val="windowText" lastClr="000000"/>
                </a:solidFill>
                <a:latin typeface="Arial"/>
                <a:cs typeface="Arial"/>
              </a:rPr>
              <a:t>Stack</a:t>
            </a:r>
            <a:endParaRPr sz="2400" kern="0">
              <a:solidFill>
                <a:sysClr val="windowText" lastClr="000000"/>
              </a:solidFill>
              <a:latin typeface="Arial"/>
              <a:cs typeface="Arial"/>
            </a:endParaRPr>
          </a:p>
        </p:txBody>
      </p:sp>
      <p:sp>
        <p:nvSpPr>
          <p:cNvPr id="37" name="object 37">
            <a:extLst>
              <a:ext uri="{FF2B5EF4-FFF2-40B4-BE49-F238E27FC236}">
                <a16:creationId xmlns:a16="http://schemas.microsoft.com/office/drawing/2014/main" id="{116315C1-089D-E079-3808-EC783034D4BC}"/>
              </a:ext>
            </a:extLst>
          </p:cNvPr>
          <p:cNvSpPr txBox="1"/>
          <p:nvPr/>
        </p:nvSpPr>
        <p:spPr>
          <a:xfrm>
            <a:off x="9725462" y="5593689"/>
            <a:ext cx="748664" cy="378950"/>
          </a:xfrm>
          <a:prstGeom prst="rect">
            <a:avLst/>
          </a:prstGeom>
        </p:spPr>
        <p:txBody>
          <a:bodyPr vert="horz" wrap="square" lIns="0" tIns="9525" rIns="0" bIns="0" rtlCol="0">
            <a:spAutoFit/>
          </a:bodyPr>
          <a:lstStyle/>
          <a:p>
            <a:pPr marL="9525" defTabSz="685800" eaLnBrk="1" fontAlgn="auto" hangingPunct="1">
              <a:spcBef>
                <a:spcPts val="75"/>
              </a:spcBef>
              <a:spcAft>
                <a:spcPts val="0"/>
              </a:spcAft>
            </a:pPr>
            <a:r>
              <a:rPr sz="2400" kern="0" spc="-15" dirty="0">
                <a:solidFill>
                  <a:sysClr val="windowText" lastClr="000000"/>
                </a:solidFill>
                <a:latin typeface="Arial"/>
                <a:cs typeface="Arial"/>
              </a:rPr>
              <a:t>Heap</a:t>
            </a:r>
            <a:endParaRPr sz="2400" kern="0">
              <a:solidFill>
                <a:sysClr val="windowText" lastClr="000000"/>
              </a:solidFill>
              <a:latin typeface="Arial"/>
              <a:cs typeface="Arial"/>
            </a:endParaRPr>
          </a:p>
        </p:txBody>
      </p:sp>
      <p:grpSp>
        <p:nvGrpSpPr>
          <p:cNvPr id="38" name="object 38">
            <a:extLst>
              <a:ext uri="{FF2B5EF4-FFF2-40B4-BE49-F238E27FC236}">
                <a16:creationId xmlns:a16="http://schemas.microsoft.com/office/drawing/2014/main" id="{446C5AA4-8088-F3D7-B1C3-59DB2B15455A}"/>
              </a:ext>
            </a:extLst>
          </p:cNvPr>
          <p:cNvGrpSpPr/>
          <p:nvPr/>
        </p:nvGrpSpPr>
        <p:grpSpPr>
          <a:xfrm>
            <a:off x="2378746" y="4004815"/>
            <a:ext cx="2101691" cy="1013460"/>
            <a:chOff x="1662176" y="4196753"/>
            <a:chExt cx="2802255" cy="1351280"/>
          </a:xfrm>
        </p:grpSpPr>
        <p:sp>
          <p:nvSpPr>
            <p:cNvPr id="39" name="object 39">
              <a:extLst>
                <a:ext uri="{FF2B5EF4-FFF2-40B4-BE49-F238E27FC236}">
                  <a16:creationId xmlns:a16="http://schemas.microsoft.com/office/drawing/2014/main" id="{954B84F1-08FC-432D-59D0-7B61C677602D}"/>
                </a:ext>
              </a:extLst>
            </p:cNvPr>
            <p:cNvSpPr/>
            <p:nvPr/>
          </p:nvSpPr>
          <p:spPr>
            <a:xfrm>
              <a:off x="1668526" y="4203103"/>
              <a:ext cx="2789555" cy="1338580"/>
            </a:xfrm>
            <a:custGeom>
              <a:avLst/>
              <a:gdLst/>
              <a:ahLst/>
              <a:cxnLst/>
              <a:rect l="l" t="t" r="r" b="b"/>
              <a:pathLst>
                <a:path w="2789554" h="1338579">
                  <a:moveTo>
                    <a:pt x="1729551" y="0"/>
                  </a:moveTo>
                  <a:lnTo>
                    <a:pt x="1676410" y="1343"/>
                  </a:lnTo>
                  <a:lnTo>
                    <a:pt x="1623097" y="4453"/>
                  </a:lnTo>
                  <a:lnTo>
                    <a:pt x="1569703" y="9359"/>
                  </a:lnTo>
                  <a:lnTo>
                    <a:pt x="1516320" y="16089"/>
                  </a:lnTo>
                  <a:lnTo>
                    <a:pt x="1463040" y="24673"/>
                  </a:lnTo>
                  <a:lnTo>
                    <a:pt x="1409954" y="35140"/>
                  </a:lnTo>
                  <a:lnTo>
                    <a:pt x="1352312" y="48755"/>
                  </a:lnTo>
                  <a:lnTo>
                    <a:pt x="1296667" y="64293"/>
                  </a:lnTo>
                  <a:lnTo>
                    <a:pt x="1243081" y="81674"/>
                  </a:lnTo>
                  <a:lnTo>
                    <a:pt x="1191615" y="100819"/>
                  </a:lnTo>
                  <a:lnTo>
                    <a:pt x="1142331" y="121647"/>
                  </a:lnTo>
                  <a:lnTo>
                    <a:pt x="1095290" y="144081"/>
                  </a:lnTo>
                  <a:lnTo>
                    <a:pt x="1050555" y="168039"/>
                  </a:lnTo>
                  <a:lnTo>
                    <a:pt x="1008188" y="193443"/>
                  </a:lnTo>
                  <a:lnTo>
                    <a:pt x="968249" y="220213"/>
                  </a:lnTo>
                  <a:lnTo>
                    <a:pt x="930801" y="248269"/>
                  </a:lnTo>
                  <a:lnTo>
                    <a:pt x="895905" y="277533"/>
                  </a:lnTo>
                  <a:lnTo>
                    <a:pt x="863623" y="307923"/>
                  </a:lnTo>
                  <a:lnTo>
                    <a:pt x="834017" y="339362"/>
                  </a:lnTo>
                  <a:lnTo>
                    <a:pt x="807148" y="371769"/>
                  </a:lnTo>
                  <a:lnTo>
                    <a:pt x="783079" y="405065"/>
                  </a:lnTo>
                  <a:lnTo>
                    <a:pt x="761870" y="439170"/>
                  </a:lnTo>
                  <a:lnTo>
                    <a:pt x="743584" y="474005"/>
                  </a:lnTo>
                  <a:lnTo>
                    <a:pt x="728282" y="509490"/>
                  </a:lnTo>
                  <a:lnTo>
                    <a:pt x="706879" y="582093"/>
                  </a:lnTo>
                  <a:lnTo>
                    <a:pt x="698153" y="656343"/>
                  </a:lnTo>
                  <a:lnTo>
                    <a:pt x="698699" y="693886"/>
                  </a:lnTo>
                  <a:lnTo>
                    <a:pt x="709917" y="769413"/>
                  </a:lnTo>
                  <a:lnTo>
                    <a:pt x="720712" y="807238"/>
                  </a:lnTo>
                  <a:lnTo>
                    <a:pt x="735046" y="844997"/>
                  </a:lnTo>
                  <a:lnTo>
                    <a:pt x="752982" y="882611"/>
                  </a:lnTo>
                  <a:lnTo>
                    <a:pt x="0" y="1303362"/>
                  </a:lnTo>
                  <a:lnTo>
                    <a:pt x="950087" y="1104607"/>
                  </a:lnTo>
                  <a:lnTo>
                    <a:pt x="985621" y="1129811"/>
                  </a:lnTo>
                  <a:lnTo>
                    <a:pt x="1022820" y="1153662"/>
                  </a:lnTo>
                  <a:lnTo>
                    <a:pt x="1061594" y="1176143"/>
                  </a:lnTo>
                  <a:lnTo>
                    <a:pt x="1101850" y="1197238"/>
                  </a:lnTo>
                  <a:lnTo>
                    <a:pt x="1143497" y="1216931"/>
                  </a:lnTo>
                  <a:lnTo>
                    <a:pt x="1186443" y="1235204"/>
                  </a:lnTo>
                  <a:lnTo>
                    <a:pt x="1230598" y="1252044"/>
                  </a:lnTo>
                  <a:lnTo>
                    <a:pt x="1275870" y="1267432"/>
                  </a:lnTo>
                  <a:lnTo>
                    <a:pt x="1322166" y="1281353"/>
                  </a:lnTo>
                  <a:lnTo>
                    <a:pt x="1369397" y="1293791"/>
                  </a:lnTo>
                  <a:lnTo>
                    <a:pt x="1417470" y="1304729"/>
                  </a:lnTo>
                  <a:lnTo>
                    <a:pt x="1466294" y="1314152"/>
                  </a:lnTo>
                  <a:lnTo>
                    <a:pt x="1515777" y="1322043"/>
                  </a:lnTo>
                  <a:lnTo>
                    <a:pt x="1565829" y="1328385"/>
                  </a:lnTo>
                  <a:lnTo>
                    <a:pt x="1616357" y="1333164"/>
                  </a:lnTo>
                  <a:lnTo>
                    <a:pt x="1667270" y="1336362"/>
                  </a:lnTo>
                  <a:lnTo>
                    <a:pt x="1718476" y="1337963"/>
                  </a:lnTo>
                  <a:lnTo>
                    <a:pt x="1769885" y="1337952"/>
                  </a:lnTo>
                  <a:lnTo>
                    <a:pt x="1821405" y="1336311"/>
                  </a:lnTo>
                  <a:lnTo>
                    <a:pt x="1872944" y="1333026"/>
                  </a:lnTo>
                  <a:lnTo>
                    <a:pt x="1924411" y="1328079"/>
                  </a:lnTo>
                  <a:lnTo>
                    <a:pt x="1975715" y="1321454"/>
                  </a:lnTo>
                  <a:lnTo>
                    <a:pt x="2026763" y="1313136"/>
                  </a:lnTo>
                  <a:lnTo>
                    <a:pt x="2077465" y="1303108"/>
                  </a:lnTo>
                  <a:lnTo>
                    <a:pt x="2135107" y="1289492"/>
                  </a:lnTo>
                  <a:lnTo>
                    <a:pt x="2190752" y="1273954"/>
                  </a:lnTo>
                  <a:lnTo>
                    <a:pt x="2244338" y="1256573"/>
                  </a:lnTo>
                  <a:lnTo>
                    <a:pt x="2295804" y="1237429"/>
                  </a:lnTo>
                  <a:lnTo>
                    <a:pt x="2345088" y="1216600"/>
                  </a:lnTo>
                  <a:lnTo>
                    <a:pt x="2392129" y="1194166"/>
                  </a:lnTo>
                  <a:lnTo>
                    <a:pt x="2436864" y="1170208"/>
                  </a:lnTo>
                  <a:lnTo>
                    <a:pt x="2479231" y="1144804"/>
                  </a:lnTo>
                  <a:lnTo>
                    <a:pt x="2519170" y="1118034"/>
                  </a:lnTo>
                  <a:lnTo>
                    <a:pt x="2556618" y="1089978"/>
                  </a:lnTo>
                  <a:lnTo>
                    <a:pt x="2591514" y="1060715"/>
                  </a:lnTo>
                  <a:lnTo>
                    <a:pt x="2623796" y="1030324"/>
                  </a:lnTo>
                  <a:lnTo>
                    <a:pt x="2653402" y="998885"/>
                  </a:lnTo>
                  <a:lnTo>
                    <a:pt x="2680271" y="966478"/>
                  </a:lnTo>
                  <a:lnTo>
                    <a:pt x="2704340" y="933182"/>
                  </a:lnTo>
                  <a:lnTo>
                    <a:pt x="2725549" y="899077"/>
                  </a:lnTo>
                  <a:lnTo>
                    <a:pt x="2743835" y="864242"/>
                  </a:lnTo>
                  <a:lnTo>
                    <a:pt x="2759137" y="828757"/>
                  </a:lnTo>
                  <a:lnTo>
                    <a:pt x="2780540" y="756154"/>
                  </a:lnTo>
                  <a:lnTo>
                    <a:pt x="2789266" y="681904"/>
                  </a:lnTo>
                  <a:lnTo>
                    <a:pt x="2788720" y="644361"/>
                  </a:lnTo>
                  <a:lnTo>
                    <a:pt x="2777502" y="568834"/>
                  </a:lnTo>
                  <a:lnTo>
                    <a:pt x="2766707" y="531009"/>
                  </a:lnTo>
                  <a:lnTo>
                    <a:pt x="2752373" y="493250"/>
                  </a:lnTo>
                  <a:lnTo>
                    <a:pt x="2734437" y="455637"/>
                  </a:lnTo>
                  <a:lnTo>
                    <a:pt x="2715343" y="422251"/>
                  </a:lnTo>
                  <a:lnTo>
                    <a:pt x="2693789" y="389905"/>
                  </a:lnTo>
                  <a:lnTo>
                    <a:pt x="2669866" y="358630"/>
                  </a:lnTo>
                  <a:lnTo>
                    <a:pt x="2643667" y="328454"/>
                  </a:lnTo>
                  <a:lnTo>
                    <a:pt x="2615281" y="299405"/>
                  </a:lnTo>
                  <a:lnTo>
                    <a:pt x="2584802" y="271513"/>
                  </a:lnTo>
                  <a:lnTo>
                    <a:pt x="2552321" y="244808"/>
                  </a:lnTo>
                  <a:lnTo>
                    <a:pt x="2517928" y="219317"/>
                  </a:lnTo>
                  <a:lnTo>
                    <a:pt x="2481716" y="195070"/>
                  </a:lnTo>
                  <a:lnTo>
                    <a:pt x="2443776" y="172097"/>
                  </a:lnTo>
                  <a:lnTo>
                    <a:pt x="2404199" y="150425"/>
                  </a:lnTo>
                  <a:lnTo>
                    <a:pt x="2363077" y="130085"/>
                  </a:lnTo>
                  <a:lnTo>
                    <a:pt x="2320503" y="111104"/>
                  </a:lnTo>
                  <a:lnTo>
                    <a:pt x="2276566" y="93513"/>
                  </a:lnTo>
                  <a:lnTo>
                    <a:pt x="2231359" y="77340"/>
                  </a:lnTo>
                  <a:lnTo>
                    <a:pt x="2184973" y="62615"/>
                  </a:lnTo>
                  <a:lnTo>
                    <a:pt x="2137499" y="49365"/>
                  </a:lnTo>
                  <a:lnTo>
                    <a:pt x="2089030" y="37621"/>
                  </a:lnTo>
                  <a:lnTo>
                    <a:pt x="2039657" y="27411"/>
                  </a:lnTo>
                  <a:lnTo>
                    <a:pt x="1989470" y="18765"/>
                  </a:lnTo>
                  <a:lnTo>
                    <a:pt x="1938563" y="11711"/>
                  </a:lnTo>
                  <a:lnTo>
                    <a:pt x="1887026" y="6278"/>
                  </a:lnTo>
                  <a:lnTo>
                    <a:pt x="1834950" y="2496"/>
                  </a:lnTo>
                  <a:lnTo>
                    <a:pt x="1782428" y="394"/>
                  </a:lnTo>
                  <a:lnTo>
                    <a:pt x="1729551" y="0"/>
                  </a:lnTo>
                  <a:close/>
                </a:path>
              </a:pathLst>
            </a:custGeom>
            <a:solidFill>
              <a:srgbClr val="FFEDB8"/>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40" name="object 40">
              <a:extLst>
                <a:ext uri="{FF2B5EF4-FFF2-40B4-BE49-F238E27FC236}">
                  <a16:creationId xmlns:a16="http://schemas.microsoft.com/office/drawing/2014/main" id="{C05BBB5C-3252-60A3-1C09-9BE6A41BEFE3}"/>
                </a:ext>
              </a:extLst>
            </p:cNvPr>
            <p:cNvSpPr/>
            <p:nvPr/>
          </p:nvSpPr>
          <p:spPr>
            <a:xfrm>
              <a:off x="1668526" y="4203103"/>
              <a:ext cx="2789555" cy="1338580"/>
            </a:xfrm>
            <a:custGeom>
              <a:avLst/>
              <a:gdLst/>
              <a:ahLst/>
              <a:cxnLst/>
              <a:rect l="l" t="t" r="r" b="b"/>
              <a:pathLst>
                <a:path w="2789554" h="1338579">
                  <a:moveTo>
                    <a:pt x="0" y="1303362"/>
                  </a:moveTo>
                  <a:lnTo>
                    <a:pt x="752982" y="882611"/>
                  </a:lnTo>
                  <a:lnTo>
                    <a:pt x="735046" y="844997"/>
                  </a:lnTo>
                  <a:lnTo>
                    <a:pt x="720712" y="807238"/>
                  </a:lnTo>
                  <a:lnTo>
                    <a:pt x="709917" y="769413"/>
                  </a:lnTo>
                  <a:lnTo>
                    <a:pt x="702600" y="731603"/>
                  </a:lnTo>
                  <a:lnTo>
                    <a:pt x="698699" y="693886"/>
                  </a:lnTo>
                  <a:lnTo>
                    <a:pt x="698153" y="656343"/>
                  </a:lnTo>
                  <a:lnTo>
                    <a:pt x="700901" y="619052"/>
                  </a:lnTo>
                  <a:lnTo>
                    <a:pt x="716027" y="545546"/>
                  </a:lnTo>
                  <a:lnTo>
                    <a:pt x="743584" y="474005"/>
                  </a:lnTo>
                  <a:lnTo>
                    <a:pt x="761870" y="439170"/>
                  </a:lnTo>
                  <a:lnTo>
                    <a:pt x="783079" y="405065"/>
                  </a:lnTo>
                  <a:lnTo>
                    <a:pt x="807148" y="371769"/>
                  </a:lnTo>
                  <a:lnTo>
                    <a:pt x="834017" y="339362"/>
                  </a:lnTo>
                  <a:lnTo>
                    <a:pt x="863623" y="307923"/>
                  </a:lnTo>
                  <a:lnTo>
                    <a:pt x="895905" y="277533"/>
                  </a:lnTo>
                  <a:lnTo>
                    <a:pt x="930801" y="248269"/>
                  </a:lnTo>
                  <a:lnTo>
                    <a:pt x="968249" y="220213"/>
                  </a:lnTo>
                  <a:lnTo>
                    <a:pt x="1008188" y="193443"/>
                  </a:lnTo>
                  <a:lnTo>
                    <a:pt x="1050555" y="168039"/>
                  </a:lnTo>
                  <a:lnTo>
                    <a:pt x="1095290" y="144081"/>
                  </a:lnTo>
                  <a:lnTo>
                    <a:pt x="1142331" y="121647"/>
                  </a:lnTo>
                  <a:lnTo>
                    <a:pt x="1191615" y="100819"/>
                  </a:lnTo>
                  <a:lnTo>
                    <a:pt x="1243081" y="81674"/>
                  </a:lnTo>
                  <a:lnTo>
                    <a:pt x="1296667" y="64293"/>
                  </a:lnTo>
                  <a:lnTo>
                    <a:pt x="1352312" y="48755"/>
                  </a:lnTo>
                  <a:lnTo>
                    <a:pt x="1409954" y="35140"/>
                  </a:lnTo>
                  <a:lnTo>
                    <a:pt x="1463040" y="24673"/>
                  </a:lnTo>
                  <a:lnTo>
                    <a:pt x="1516320" y="16089"/>
                  </a:lnTo>
                  <a:lnTo>
                    <a:pt x="1569703" y="9359"/>
                  </a:lnTo>
                  <a:lnTo>
                    <a:pt x="1623097" y="4453"/>
                  </a:lnTo>
                  <a:lnTo>
                    <a:pt x="1676410" y="1343"/>
                  </a:lnTo>
                  <a:lnTo>
                    <a:pt x="1729551" y="0"/>
                  </a:lnTo>
                  <a:lnTo>
                    <a:pt x="1782428" y="394"/>
                  </a:lnTo>
                  <a:lnTo>
                    <a:pt x="1834950" y="2496"/>
                  </a:lnTo>
                  <a:lnTo>
                    <a:pt x="1887026" y="6278"/>
                  </a:lnTo>
                  <a:lnTo>
                    <a:pt x="1938563" y="11711"/>
                  </a:lnTo>
                  <a:lnTo>
                    <a:pt x="1989470" y="18765"/>
                  </a:lnTo>
                  <a:lnTo>
                    <a:pt x="2039657" y="27411"/>
                  </a:lnTo>
                  <a:lnTo>
                    <a:pt x="2089030" y="37621"/>
                  </a:lnTo>
                  <a:lnTo>
                    <a:pt x="2137499" y="49365"/>
                  </a:lnTo>
                  <a:lnTo>
                    <a:pt x="2184973" y="62615"/>
                  </a:lnTo>
                  <a:lnTo>
                    <a:pt x="2231359" y="77340"/>
                  </a:lnTo>
                  <a:lnTo>
                    <a:pt x="2276566" y="93513"/>
                  </a:lnTo>
                  <a:lnTo>
                    <a:pt x="2320503" y="111104"/>
                  </a:lnTo>
                  <a:lnTo>
                    <a:pt x="2363077" y="130085"/>
                  </a:lnTo>
                  <a:lnTo>
                    <a:pt x="2404199" y="150425"/>
                  </a:lnTo>
                  <a:lnTo>
                    <a:pt x="2443776" y="172097"/>
                  </a:lnTo>
                  <a:lnTo>
                    <a:pt x="2481716" y="195070"/>
                  </a:lnTo>
                  <a:lnTo>
                    <a:pt x="2517928" y="219317"/>
                  </a:lnTo>
                  <a:lnTo>
                    <a:pt x="2552321" y="244808"/>
                  </a:lnTo>
                  <a:lnTo>
                    <a:pt x="2584802" y="271513"/>
                  </a:lnTo>
                  <a:lnTo>
                    <a:pt x="2615281" y="299405"/>
                  </a:lnTo>
                  <a:lnTo>
                    <a:pt x="2643667" y="328454"/>
                  </a:lnTo>
                  <a:lnTo>
                    <a:pt x="2669866" y="358630"/>
                  </a:lnTo>
                  <a:lnTo>
                    <a:pt x="2693789" y="389905"/>
                  </a:lnTo>
                  <a:lnTo>
                    <a:pt x="2715343" y="422251"/>
                  </a:lnTo>
                  <a:lnTo>
                    <a:pt x="2734437" y="455637"/>
                  </a:lnTo>
                  <a:lnTo>
                    <a:pt x="2752373" y="493250"/>
                  </a:lnTo>
                  <a:lnTo>
                    <a:pt x="2766707" y="531009"/>
                  </a:lnTo>
                  <a:lnTo>
                    <a:pt x="2777502" y="568834"/>
                  </a:lnTo>
                  <a:lnTo>
                    <a:pt x="2784819" y="606644"/>
                  </a:lnTo>
                  <a:lnTo>
                    <a:pt x="2789266" y="681904"/>
                  </a:lnTo>
                  <a:lnTo>
                    <a:pt x="2786518" y="719195"/>
                  </a:lnTo>
                  <a:lnTo>
                    <a:pt x="2771392" y="792701"/>
                  </a:lnTo>
                  <a:lnTo>
                    <a:pt x="2743835" y="864242"/>
                  </a:lnTo>
                  <a:lnTo>
                    <a:pt x="2725549" y="899077"/>
                  </a:lnTo>
                  <a:lnTo>
                    <a:pt x="2704340" y="933182"/>
                  </a:lnTo>
                  <a:lnTo>
                    <a:pt x="2680271" y="966478"/>
                  </a:lnTo>
                  <a:lnTo>
                    <a:pt x="2653402" y="998885"/>
                  </a:lnTo>
                  <a:lnTo>
                    <a:pt x="2623796" y="1030324"/>
                  </a:lnTo>
                  <a:lnTo>
                    <a:pt x="2591514" y="1060715"/>
                  </a:lnTo>
                  <a:lnTo>
                    <a:pt x="2556618" y="1089978"/>
                  </a:lnTo>
                  <a:lnTo>
                    <a:pt x="2519170" y="1118034"/>
                  </a:lnTo>
                  <a:lnTo>
                    <a:pt x="2479231" y="1144804"/>
                  </a:lnTo>
                  <a:lnTo>
                    <a:pt x="2436864" y="1170208"/>
                  </a:lnTo>
                  <a:lnTo>
                    <a:pt x="2392129" y="1194166"/>
                  </a:lnTo>
                  <a:lnTo>
                    <a:pt x="2345088" y="1216600"/>
                  </a:lnTo>
                  <a:lnTo>
                    <a:pt x="2295804" y="1237429"/>
                  </a:lnTo>
                  <a:lnTo>
                    <a:pt x="2244338" y="1256573"/>
                  </a:lnTo>
                  <a:lnTo>
                    <a:pt x="2190752" y="1273954"/>
                  </a:lnTo>
                  <a:lnTo>
                    <a:pt x="2135107" y="1289492"/>
                  </a:lnTo>
                  <a:lnTo>
                    <a:pt x="2077465" y="1303108"/>
                  </a:lnTo>
                  <a:lnTo>
                    <a:pt x="2026763" y="1313136"/>
                  </a:lnTo>
                  <a:lnTo>
                    <a:pt x="1975715" y="1321454"/>
                  </a:lnTo>
                  <a:lnTo>
                    <a:pt x="1924411" y="1328079"/>
                  </a:lnTo>
                  <a:lnTo>
                    <a:pt x="1872944" y="1333026"/>
                  </a:lnTo>
                  <a:lnTo>
                    <a:pt x="1821405" y="1336311"/>
                  </a:lnTo>
                  <a:lnTo>
                    <a:pt x="1769885" y="1337952"/>
                  </a:lnTo>
                  <a:lnTo>
                    <a:pt x="1718476" y="1337963"/>
                  </a:lnTo>
                  <a:lnTo>
                    <a:pt x="1667270" y="1336362"/>
                  </a:lnTo>
                  <a:lnTo>
                    <a:pt x="1616357" y="1333164"/>
                  </a:lnTo>
                  <a:lnTo>
                    <a:pt x="1565829" y="1328385"/>
                  </a:lnTo>
                  <a:lnTo>
                    <a:pt x="1515777" y="1322043"/>
                  </a:lnTo>
                  <a:lnTo>
                    <a:pt x="1466294" y="1314152"/>
                  </a:lnTo>
                  <a:lnTo>
                    <a:pt x="1417470" y="1304729"/>
                  </a:lnTo>
                  <a:lnTo>
                    <a:pt x="1369397" y="1293791"/>
                  </a:lnTo>
                  <a:lnTo>
                    <a:pt x="1322166" y="1281353"/>
                  </a:lnTo>
                  <a:lnTo>
                    <a:pt x="1275870" y="1267432"/>
                  </a:lnTo>
                  <a:lnTo>
                    <a:pt x="1230598" y="1252044"/>
                  </a:lnTo>
                  <a:lnTo>
                    <a:pt x="1186443" y="1235204"/>
                  </a:lnTo>
                  <a:lnTo>
                    <a:pt x="1143497" y="1216931"/>
                  </a:lnTo>
                  <a:lnTo>
                    <a:pt x="1101850" y="1197238"/>
                  </a:lnTo>
                  <a:lnTo>
                    <a:pt x="1061594" y="1176143"/>
                  </a:lnTo>
                  <a:lnTo>
                    <a:pt x="1022820" y="1153662"/>
                  </a:lnTo>
                  <a:lnTo>
                    <a:pt x="985621" y="1129811"/>
                  </a:lnTo>
                  <a:lnTo>
                    <a:pt x="950087" y="1104607"/>
                  </a:lnTo>
                  <a:lnTo>
                    <a:pt x="0" y="1303362"/>
                  </a:lnTo>
                  <a:close/>
                </a:path>
              </a:pathLst>
            </a:custGeom>
            <a:ln w="12699">
              <a:solidFill>
                <a:srgbClr val="C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grpSp>
      <p:sp>
        <p:nvSpPr>
          <p:cNvPr id="41" name="object 41">
            <a:extLst>
              <a:ext uri="{FF2B5EF4-FFF2-40B4-BE49-F238E27FC236}">
                <a16:creationId xmlns:a16="http://schemas.microsoft.com/office/drawing/2014/main" id="{E626DE0A-C9B6-3EF5-F5F9-CCE299958ADF}"/>
              </a:ext>
            </a:extLst>
          </p:cNvPr>
          <p:cNvSpPr txBox="1"/>
          <p:nvPr/>
        </p:nvSpPr>
        <p:spPr>
          <a:xfrm>
            <a:off x="1534068" y="2836336"/>
            <a:ext cx="2707005" cy="2830583"/>
          </a:xfrm>
          <a:prstGeom prst="rect">
            <a:avLst/>
          </a:prstGeom>
        </p:spPr>
        <p:txBody>
          <a:bodyPr vert="horz" wrap="square" lIns="0" tIns="9525" rIns="0" bIns="0" rtlCol="0">
            <a:spAutoFit/>
          </a:bodyPr>
          <a:lstStyle/>
          <a:p>
            <a:pPr marL="9525" marR="173355" defTabSz="685800" eaLnBrk="1" fontAlgn="auto" hangingPunct="1">
              <a:lnSpc>
                <a:spcPct val="110000"/>
              </a:lnSpc>
              <a:spcBef>
                <a:spcPts val="75"/>
              </a:spcBef>
              <a:spcAft>
                <a:spcPts val="0"/>
              </a:spcAft>
            </a:pPr>
            <a:r>
              <a:rPr sz="2400" kern="0" dirty="0">
                <a:solidFill>
                  <a:srgbClr val="0000FF"/>
                </a:solidFill>
                <a:latin typeface="Consolas"/>
                <a:cs typeface="Consolas"/>
              </a:rPr>
              <a:t>int</a:t>
            </a:r>
            <a:r>
              <a:rPr sz="2400" kern="0" spc="-8" dirty="0">
                <a:solidFill>
                  <a:srgbClr val="0000FF"/>
                </a:solidFill>
                <a:latin typeface="Consolas"/>
                <a:cs typeface="Consolas"/>
              </a:rPr>
              <a:t> </a:t>
            </a:r>
            <a:r>
              <a:rPr sz="2400" kern="0" dirty="0">
                <a:solidFill>
                  <a:sysClr val="windowText" lastClr="000000"/>
                </a:solidFill>
                <a:latin typeface="Consolas"/>
                <a:cs typeface="Consolas"/>
              </a:rPr>
              <a:t>*pInt</a:t>
            </a:r>
            <a:r>
              <a:rPr sz="2400" kern="0" spc="4" dirty="0">
                <a:solidFill>
                  <a:sysClr val="windowText" lastClr="000000"/>
                </a:solidFill>
                <a:latin typeface="Consolas"/>
                <a:cs typeface="Consolas"/>
              </a:rPr>
              <a:t> </a:t>
            </a:r>
            <a:r>
              <a:rPr sz="2400" kern="0" spc="-38" dirty="0">
                <a:solidFill>
                  <a:sysClr val="windowText" lastClr="000000"/>
                </a:solidFill>
                <a:latin typeface="Consolas"/>
                <a:cs typeface="Consolas"/>
              </a:rPr>
              <a:t>; </a:t>
            </a:r>
            <a:r>
              <a:rPr sz="2400" kern="0" dirty="0">
                <a:solidFill>
                  <a:sysClr val="windowText" lastClr="000000"/>
                </a:solidFill>
                <a:latin typeface="Consolas"/>
                <a:cs typeface="Consolas"/>
              </a:rPr>
              <a:t>pInt</a:t>
            </a:r>
            <a:r>
              <a:rPr sz="2400" kern="0" spc="4" dirty="0">
                <a:solidFill>
                  <a:sysClr val="windowText" lastClr="000000"/>
                </a:solidFill>
                <a:latin typeface="Consolas"/>
                <a:cs typeface="Consolas"/>
              </a:rPr>
              <a:t> </a:t>
            </a:r>
            <a:r>
              <a:rPr sz="2400" kern="0" dirty="0">
                <a:solidFill>
                  <a:sysClr val="windowText" lastClr="000000"/>
                </a:solidFill>
                <a:latin typeface="Consolas"/>
                <a:cs typeface="Consolas"/>
              </a:rPr>
              <a:t>=</a:t>
            </a:r>
            <a:r>
              <a:rPr sz="2400" kern="0" spc="-4" dirty="0">
                <a:solidFill>
                  <a:sysClr val="windowText" lastClr="000000"/>
                </a:solidFill>
                <a:latin typeface="Consolas"/>
                <a:cs typeface="Consolas"/>
              </a:rPr>
              <a:t> </a:t>
            </a:r>
            <a:r>
              <a:rPr sz="2400" kern="0" dirty="0">
                <a:solidFill>
                  <a:srgbClr val="0000FF"/>
                </a:solidFill>
                <a:latin typeface="Consolas"/>
                <a:cs typeface="Consolas"/>
              </a:rPr>
              <a:t>new</a:t>
            </a:r>
            <a:r>
              <a:rPr sz="2400" kern="0" spc="4" dirty="0">
                <a:solidFill>
                  <a:srgbClr val="0000FF"/>
                </a:solidFill>
                <a:latin typeface="Consolas"/>
                <a:cs typeface="Consolas"/>
              </a:rPr>
              <a:t> </a:t>
            </a:r>
            <a:r>
              <a:rPr sz="2400" kern="0" spc="-15" dirty="0">
                <a:solidFill>
                  <a:srgbClr val="0000FF"/>
                </a:solidFill>
                <a:latin typeface="Consolas"/>
                <a:cs typeface="Consolas"/>
              </a:rPr>
              <a:t>int</a:t>
            </a:r>
            <a:r>
              <a:rPr sz="2400" kern="0" spc="-15" dirty="0">
                <a:solidFill>
                  <a:sysClr val="windowText" lastClr="000000"/>
                </a:solidFill>
                <a:latin typeface="Consolas"/>
                <a:cs typeface="Consolas"/>
              </a:rPr>
              <a:t>;</a:t>
            </a:r>
            <a:endParaRPr sz="2400" kern="0" dirty="0">
              <a:solidFill>
                <a:sysClr val="windowText" lastClr="000000"/>
              </a:solidFill>
              <a:latin typeface="Consolas"/>
              <a:cs typeface="Consolas"/>
            </a:endParaRPr>
          </a:p>
          <a:p>
            <a:pPr marL="9525" defTabSz="685800" eaLnBrk="1" fontAlgn="auto" hangingPunct="1">
              <a:spcBef>
                <a:spcPts val="289"/>
              </a:spcBef>
              <a:spcAft>
                <a:spcPts val="0"/>
              </a:spcAft>
            </a:pPr>
            <a:r>
              <a:rPr sz="2400" kern="0" dirty="0">
                <a:solidFill>
                  <a:sysClr val="windowText" lastClr="000000"/>
                </a:solidFill>
                <a:latin typeface="Consolas"/>
                <a:cs typeface="Consolas"/>
              </a:rPr>
              <a:t>*pInt</a:t>
            </a:r>
            <a:r>
              <a:rPr sz="2400" kern="0" spc="-4" dirty="0">
                <a:solidFill>
                  <a:sysClr val="windowText" lastClr="000000"/>
                </a:solidFill>
                <a:latin typeface="Consolas"/>
                <a:cs typeface="Consolas"/>
              </a:rPr>
              <a:t> </a:t>
            </a:r>
            <a:r>
              <a:rPr sz="2400" kern="0" dirty="0">
                <a:solidFill>
                  <a:sysClr val="windowText" lastClr="000000"/>
                </a:solidFill>
                <a:latin typeface="Consolas"/>
                <a:cs typeface="Consolas"/>
              </a:rPr>
              <a:t>=</a:t>
            </a:r>
            <a:r>
              <a:rPr sz="2400" kern="0" spc="4" dirty="0">
                <a:solidFill>
                  <a:sysClr val="windowText" lastClr="000000"/>
                </a:solidFill>
                <a:latin typeface="Consolas"/>
                <a:cs typeface="Consolas"/>
              </a:rPr>
              <a:t> </a:t>
            </a:r>
            <a:r>
              <a:rPr sz="2400" kern="0" spc="-19" dirty="0">
                <a:solidFill>
                  <a:sysClr val="windowText" lastClr="000000"/>
                </a:solidFill>
                <a:latin typeface="Consolas"/>
                <a:cs typeface="Consolas"/>
              </a:rPr>
              <a:t>10;</a:t>
            </a:r>
            <a:endParaRPr sz="2400" kern="0" dirty="0">
              <a:solidFill>
                <a:sysClr val="windowText" lastClr="000000"/>
              </a:solidFill>
              <a:latin typeface="Consolas"/>
              <a:cs typeface="Consolas"/>
            </a:endParaRPr>
          </a:p>
          <a:p>
            <a:pPr marL="1618774" defTabSz="685800" eaLnBrk="1" fontAlgn="auto" hangingPunct="1">
              <a:spcBef>
                <a:spcPts val="1410"/>
              </a:spcBef>
              <a:spcAft>
                <a:spcPts val="0"/>
              </a:spcAft>
            </a:pPr>
            <a:r>
              <a:rPr sz="1800" kern="0" spc="-8" dirty="0">
                <a:solidFill>
                  <a:srgbClr val="0000FF"/>
                </a:solidFill>
                <a:latin typeface="Arial"/>
                <a:cs typeface="Arial"/>
              </a:rPr>
              <a:t>Deallocate</a:t>
            </a:r>
            <a:endParaRPr sz="1800" kern="0" dirty="0">
              <a:solidFill>
                <a:sysClr val="windowText" lastClr="000000"/>
              </a:solidFill>
              <a:latin typeface="Arial"/>
              <a:cs typeface="Arial"/>
            </a:endParaRPr>
          </a:p>
          <a:p>
            <a:pPr marL="1644015" defTabSz="685800" eaLnBrk="1" fontAlgn="auto" hangingPunct="1">
              <a:spcBef>
                <a:spcPts val="4"/>
              </a:spcBef>
              <a:spcAft>
                <a:spcPts val="0"/>
              </a:spcAft>
            </a:pPr>
            <a:r>
              <a:rPr sz="1800" kern="0" dirty="0">
                <a:solidFill>
                  <a:srgbClr val="0000FF"/>
                </a:solidFill>
                <a:latin typeface="Arial"/>
                <a:cs typeface="Arial"/>
              </a:rPr>
              <a:t>from</a:t>
            </a:r>
            <a:r>
              <a:rPr sz="1800" kern="0" spc="-23" dirty="0">
                <a:solidFill>
                  <a:srgbClr val="0000FF"/>
                </a:solidFill>
                <a:latin typeface="Arial"/>
                <a:cs typeface="Arial"/>
              </a:rPr>
              <a:t> </a:t>
            </a:r>
            <a:r>
              <a:rPr sz="1800" kern="0" spc="-15" dirty="0">
                <a:solidFill>
                  <a:srgbClr val="0000FF"/>
                </a:solidFill>
                <a:latin typeface="Arial"/>
                <a:cs typeface="Arial"/>
              </a:rPr>
              <a:t>heap</a:t>
            </a:r>
            <a:endParaRPr sz="1800" kern="0" dirty="0">
              <a:solidFill>
                <a:sysClr val="windowText" lastClr="000000"/>
              </a:solidFill>
              <a:latin typeface="Arial"/>
              <a:cs typeface="Arial"/>
            </a:endParaRPr>
          </a:p>
          <a:p>
            <a:pPr marL="9525" marR="172878" defTabSz="685800" eaLnBrk="1" fontAlgn="auto" hangingPunct="1">
              <a:lnSpc>
                <a:spcPct val="110000"/>
              </a:lnSpc>
              <a:spcBef>
                <a:spcPts val="604"/>
              </a:spcBef>
              <a:spcAft>
                <a:spcPts val="0"/>
              </a:spcAft>
            </a:pPr>
            <a:r>
              <a:rPr sz="2400" kern="0" dirty="0">
                <a:solidFill>
                  <a:srgbClr val="0000FF"/>
                </a:solidFill>
                <a:latin typeface="Consolas"/>
                <a:cs typeface="Consolas"/>
              </a:rPr>
              <a:t>delete</a:t>
            </a:r>
            <a:r>
              <a:rPr sz="2400" kern="0" spc="-4" dirty="0">
                <a:solidFill>
                  <a:srgbClr val="0000FF"/>
                </a:solidFill>
                <a:latin typeface="Consolas"/>
                <a:cs typeface="Consolas"/>
              </a:rPr>
              <a:t> </a:t>
            </a:r>
            <a:r>
              <a:rPr sz="2400" kern="0" spc="-8" dirty="0">
                <a:solidFill>
                  <a:sysClr val="windowText" lastClr="000000"/>
                </a:solidFill>
                <a:latin typeface="Consolas"/>
                <a:cs typeface="Consolas"/>
              </a:rPr>
              <a:t>pInt; </a:t>
            </a:r>
            <a:r>
              <a:rPr sz="2400" kern="0" dirty="0">
                <a:solidFill>
                  <a:sysClr val="windowText" lastClr="000000"/>
                </a:solidFill>
                <a:latin typeface="Consolas"/>
                <a:cs typeface="Consolas"/>
              </a:rPr>
              <a:t>pInt</a:t>
            </a:r>
            <a:r>
              <a:rPr sz="2400" kern="0" spc="-4" dirty="0">
                <a:solidFill>
                  <a:sysClr val="windowText" lastClr="000000"/>
                </a:solidFill>
                <a:latin typeface="Consolas"/>
                <a:cs typeface="Consolas"/>
              </a:rPr>
              <a:t> </a:t>
            </a:r>
            <a:r>
              <a:rPr sz="2400" kern="0" dirty="0">
                <a:solidFill>
                  <a:sysClr val="windowText" lastClr="000000"/>
                </a:solidFill>
                <a:latin typeface="Consolas"/>
                <a:cs typeface="Consolas"/>
              </a:rPr>
              <a:t>=</a:t>
            </a:r>
            <a:r>
              <a:rPr sz="2400" kern="0" spc="-4" dirty="0">
                <a:solidFill>
                  <a:sysClr val="windowText" lastClr="000000"/>
                </a:solidFill>
                <a:latin typeface="Consolas"/>
                <a:cs typeface="Consolas"/>
              </a:rPr>
              <a:t> </a:t>
            </a:r>
            <a:r>
              <a:rPr sz="2400" kern="0" spc="-8" dirty="0" err="1">
                <a:solidFill>
                  <a:srgbClr val="0000FF"/>
                </a:solidFill>
                <a:latin typeface="Consolas"/>
                <a:cs typeface="Consolas"/>
              </a:rPr>
              <a:t>nullptr</a:t>
            </a:r>
            <a:r>
              <a:rPr sz="2400" kern="0" spc="-8" dirty="0">
                <a:solidFill>
                  <a:sysClr val="windowText" lastClr="000000"/>
                </a:solidFill>
                <a:latin typeface="Consolas"/>
                <a:cs typeface="Consolas"/>
              </a:rPr>
              <a:t>;</a:t>
            </a:r>
            <a:endParaRPr sz="2400" kern="0" dirty="0">
              <a:solidFill>
                <a:sysClr val="windowText" lastClr="000000"/>
              </a:solidFill>
              <a:latin typeface="Consolas"/>
              <a:cs typeface="Consolas"/>
            </a:endParaRPr>
          </a:p>
        </p:txBody>
      </p:sp>
      <p:sp>
        <p:nvSpPr>
          <p:cNvPr id="42" name="object 42">
            <a:extLst>
              <a:ext uri="{FF2B5EF4-FFF2-40B4-BE49-F238E27FC236}">
                <a16:creationId xmlns:a16="http://schemas.microsoft.com/office/drawing/2014/main" id="{CAA4E64E-26A7-67D9-022B-535ECD60DBF2}"/>
              </a:ext>
            </a:extLst>
          </p:cNvPr>
          <p:cNvSpPr txBox="1"/>
          <p:nvPr/>
        </p:nvSpPr>
        <p:spPr>
          <a:xfrm>
            <a:off x="6390664" y="5129176"/>
            <a:ext cx="119539" cy="217367"/>
          </a:xfrm>
          <a:prstGeom prst="rect">
            <a:avLst/>
          </a:prstGeom>
        </p:spPr>
        <p:txBody>
          <a:bodyPr vert="horz" wrap="square" lIns="0" tIns="9525" rIns="0" bIns="0" rtlCol="0">
            <a:spAutoFit/>
          </a:bodyPr>
          <a:lstStyle/>
          <a:p>
            <a:pPr marL="9525" defTabSz="685800" eaLnBrk="1" fontAlgn="auto" hangingPunct="1">
              <a:spcBef>
                <a:spcPts val="75"/>
              </a:spcBef>
              <a:spcAft>
                <a:spcPts val="0"/>
              </a:spcAft>
            </a:pPr>
            <a:r>
              <a:rPr sz="1350" kern="0" dirty="0">
                <a:solidFill>
                  <a:sysClr val="windowText" lastClr="000000"/>
                </a:solidFill>
                <a:latin typeface="Cascadia Mono"/>
                <a:cs typeface="Cascadia Mono"/>
              </a:rPr>
              <a:t>x</a:t>
            </a:r>
            <a:endParaRPr sz="1350" kern="0">
              <a:solidFill>
                <a:sysClr val="windowText" lastClr="000000"/>
              </a:solidFill>
              <a:latin typeface="Cascadia Mono"/>
              <a:cs typeface="Cascadia Mono"/>
            </a:endParaRPr>
          </a:p>
        </p:txBody>
      </p:sp>
      <p:sp>
        <p:nvSpPr>
          <p:cNvPr id="43" name="object 43">
            <a:extLst>
              <a:ext uri="{FF2B5EF4-FFF2-40B4-BE49-F238E27FC236}">
                <a16:creationId xmlns:a16="http://schemas.microsoft.com/office/drawing/2014/main" id="{B7345F5F-7DF9-4462-C5EA-D6C9F2FF1EA2}"/>
              </a:ext>
            </a:extLst>
          </p:cNvPr>
          <p:cNvSpPr txBox="1"/>
          <p:nvPr/>
        </p:nvSpPr>
        <p:spPr>
          <a:xfrm>
            <a:off x="6808906" y="5151089"/>
            <a:ext cx="1301115" cy="192360"/>
          </a:xfrm>
          <a:prstGeom prst="rect">
            <a:avLst/>
          </a:prstGeom>
        </p:spPr>
        <p:txBody>
          <a:bodyPr vert="horz" wrap="square" lIns="0" tIns="0" rIns="0" bIns="0" rtlCol="0">
            <a:spAutoFit/>
          </a:bodyPr>
          <a:lstStyle/>
          <a:p>
            <a:pPr defTabSz="685800" eaLnBrk="1" fontAlgn="auto" hangingPunct="1">
              <a:lnSpc>
                <a:spcPts val="1523"/>
              </a:lnSpc>
              <a:spcBef>
                <a:spcPts val="0"/>
              </a:spcBef>
              <a:spcAft>
                <a:spcPts val="0"/>
              </a:spcAft>
            </a:pPr>
            <a:r>
              <a:rPr sz="1350" b="1" kern="0" spc="-8" dirty="0">
                <a:solidFill>
                  <a:srgbClr val="7E7E7E"/>
                </a:solidFill>
                <a:latin typeface="Cascadia Mono"/>
                <a:cs typeface="Cascadia Mono"/>
              </a:rPr>
              <a:t>Uninitialized</a:t>
            </a:r>
            <a:endParaRPr sz="1350" kern="0">
              <a:solidFill>
                <a:sysClr val="windowText" lastClr="000000"/>
              </a:solidFill>
              <a:latin typeface="Cascadia Mono"/>
              <a:cs typeface="Cascadia Mono"/>
            </a:endParaRPr>
          </a:p>
        </p:txBody>
      </p:sp>
      <p:sp>
        <p:nvSpPr>
          <p:cNvPr id="44" name="object 44">
            <a:extLst>
              <a:ext uri="{FF2B5EF4-FFF2-40B4-BE49-F238E27FC236}">
                <a16:creationId xmlns:a16="http://schemas.microsoft.com/office/drawing/2014/main" id="{A26315A8-D116-ABE2-275D-D405E866EAA0}"/>
              </a:ext>
            </a:extLst>
          </p:cNvPr>
          <p:cNvSpPr txBox="1"/>
          <p:nvPr/>
        </p:nvSpPr>
        <p:spPr>
          <a:xfrm>
            <a:off x="6742279" y="5132594"/>
            <a:ext cx="1441133" cy="231795"/>
          </a:xfrm>
          <a:prstGeom prst="rect">
            <a:avLst/>
          </a:prstGeom>
          <a:solidFill>
            <a:srgbClr val="E7E6E6"/>
          </a:solidFill>
        </p:spPr>
        <p:txBody>
          <a:bodyPr vert="horz" wrap="square" lIns="0" tIns="23813" rIns="0" bIns="0" rtlCol="0">
            <a:spAutoFit/>
          </a:bodyPr>
          <a:lstStyle/>
          <a:p>
            <a:pPr marL="2381" algn="ctr" defTabSz="685800" eaLnBrk="1" fontAlgn="auto" hangingPunct="1">
              <a:spcBef>
                <a:spcPts val="188"/>
              </a:spcBef>
              <a:spcAft>
                <a:spcPts val="0"/>
              </a:spcAft>
            </a:pPr>
            <a:r>
              <a:rPr sz="1350" b="1" kern="0" dirty="0">
                <a:solidFill>
                  <a:sysClr val="windowText" lastClr="000000"/>
                </a:solidFill>
                <a:latin typeface="Cascadia Mono"/>
                <a:cs typeface="Cascadia Mono"/>
              </a:rPr>
              <a:t>2</a:t>
            </a:r>
            <a:endParaRPr sz="1350" kern="0">
              <a:solidFill>
                <a:sysClr val="windowText" lastClr="000000"/>
              </a:solidFill>
              <a:latin typeface="Cascadia Mono"/>
              <a:cs typeface="Cascadia Mono"/>
            </a:endParaRPr>
          </a:p>
        </p:txBody>
      </p:sp>
      <p:sp>
        <p:nvSpPr>
          <p:cNvPr id="45" name="object 45">
            <a:extLst>
              <a:ext uri="{FF2B5EF4-FFF2-40B4-BE49-F238E27FC236}">
                <a16:creationId xmlns:a16="http://schemas.microsoft.com/office/drawing/2014/main" id="{E513E9FD-AA38-BD40-222E-C6B6E19929C0}"/>
              </a:ext>
            </a:extLst>
          </p:cNvPr>
          <p:cNvSpPr/>
          <p:nvPr/>
        </p:nvSpPr>
        <p:spPr>
          <a:xfrm>
            <a:off x="6730515" y="4826985"/>
            <a:ext cx="1455420" cy="288131"/>
          </a:xfrm>
          <a:custGeom>
            <a:avLst/>
            <a:gdLst/>
            <a:ahLst/>
            <a:cxnLst/>
            <a:rect l="l" t="t" r="r" b="b"/>
            <a:pathLst>
              <a:path w="1940559" h="384175">
                <a:moveTo>
                  <a:pt x="6350" y="0"/>
                </a:moveTo>
                <a:lnTo>
                  <a:pt x="6350" y="383590"/>
                </a:lnTo>
              </a:path>
              <a:path w="1940559" h="384175">
                <a:moveTo>
                  <a:pt x="1933956" y="0"/>
                </a:moveTo>
                <a:lnTo>
                  <a:pt x="1933956" y="383590"/>
                </a:lnTo>
              </a:path>
              <a:path w="1940559" h="384175">
                <a:moveTo>
                  <a:pt x="0" y="377240"/>
                </a:moveTo>
                <a:lnTo>
                  <a:pt x="1940306" y="377240"/>
                </a:lnTo>
              </a:path>
            </a:pathLst>
          </a:custGeom>
          <a:ln w="12700">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46" name="object 46">
            <a:extLst>
              <a:ext uri="{FF2B5EF4-FFF2-40B4-BE49-F238E27FC236}">
                <a16:creationId xmlns:a16="http://schemas.microsoft.com/office/drawing/2014/main" id="{B402AEEB-3A2A-904C-A873-424223C11E66}"/>
              </a:ext>
            </a:extLst>
          </p:cNvPr>
          <p:cNvSpPr txBox="1"/>
          <p:nvPr/>
        </p:nvSpPr>
        <p:spPr>
          <a:xfrm>
            <a:off x="6735278" y="4831747"/>
            <a:ext cx="1445895" cy="236603"/>
          </a:xfrm>
          <a:prstGeom prst="rect">
            <a:avLst/>
          </a:prstGeom>
          <a:solidFill>
            <a:srgbClr val="E7E6E6"/>
          </a:solidFill>
          <a:ln w="12700">
            <a:solidFill>
              <a:srgbClr val="000000"/>
            </a:solidFill>
          </a:ln>
        </p:spPr>
        <p:txBody>
          <a:bodyPr vert="horz" wrap="square" lIns="0" tIns="28575" rIns="0" bIns="0" rtlCol="0">
            <a:spAutoFit/>
          </a:bodyPr>
          <a:lstStyle/>
          <a:p>
            <a:pPr marL="2381" algn="ctr" defTabSz="685800" eaLnBrk="1" fontAlgn="auto" hangingPunct="1">
              <a:spcBef>
                <a:spcPts val="225"/>
              </a:spcBef>
              <a:spcAft>
                <a:spcPts val="0"/>
              </a:spcAft>
            </a:pPr>
            <a:r>
              <a:rPr sz="1350" b="1" kern="0" dirty="0">
                <a:solidFill>
                  <a:sysClr val="windowText" lastClr="000000"/>
                </a:solidFill>
                <a:latin typeface="Cascadia Mono"/>
                <a:cs typeface="Cascadia Mono"/>
              </a:rPr>
              <a:t>0</a:t>
            </a:r>
            <a:endParaRPr sz="1350" kern="0">
              <a:solidFill>
                <a:sysClr val="windowText" lastClr="000000"/>
              </a:solidFill>
              <a:latin typeface="Cascadia Mono"/>
              <a:cs typeface="Cascadia Mono"/>
            </a:endParaRPr>
          </a:p>
        </p:txBody>
      </p:sp>
      <p:grpSp>
        <p:nvGrpSpPr>
          <p:cNvPr id="47" name="object 47">
            <a:extLst>
              <a:ext uri="{FF2B5EF4-FFF2-40B4-BE49-F238E27FC236}">
                <a16:creationId xmlns:a16="http://schemas.microsoft.com/office/drawing/2014/main" id="{5005EB16-ED94-4BC0-B3B6-D086DB36C149}"/>
              </a:ext>
            </a:extLst>
          </p:cNvPr>
          <p:cNvGrpSpPr/>
          <p:nvPr/>
        </p:nvGrpSpPr>
        <p:grpSpPr>
          <a:xfrm>
            <a:off x="6038335" y="1790890"/>
            <a:ext cx="5221605" cy="1672590"/>
            <a:chOff x="4669282" y="1244853"/>
            <a:chExt cx="6962140" cy="2230120"/>
          </a:xfrm>
        </p:grpSpPr>
        <p:sp>
          <p:nvSpPr>
            <p:cNvPr id="48" name="object 48">
              <a:extLst>
                <a:ext uri="{FF2B5EF4-FFF2-40B4-BE49-F238E27FC236}">
                  <a16:creationId xmlns:a16="http://schemas.microsoft.com/office/drawing/2014/main" id="{0C769636-00FA-E56A-5091-D0FB198E5B0E}"/>
                </a:ext>
              </a:extLst>
            </p:cNvPr>
            <p:cNvSpPr/>
            <p:nvPr/>
          </p:nvSpPr>
          <p:spPr>
            <a:xfrm>
              <a:off x="4675632" y="1250949"/>
              <a:ext cx="3083560" cy="2217420"/>
            </a:xfrm>
            <a:custGeom>
              <a:avLst/>
              <a:gdLst/>
              <a:ahLst/>
              <a:cxnLst/>
              <a:rect l="l" t="t" r="r" b="b"/>
              <a:pathLst>
                <a:path w="3083559" h="2217420">
                  <a:moveTo>
                    <a:pt x="3083052" y="0"/>
                  </a:moveTo>
                  <a:lnTo>
                    <a:pt x="2958846" y="0"/>
                  </a:lnTo>
                  <a:lnTo>
                    <a:pt x="2958846" y="2096770"/>
                  </a:lnTo>
                  <a:lnTo>
                    <a:pt x="0" y="2096770"/>
                  </a:lnTo>
                  <a:lnTo>
                    <a:pt x="0" y="2217420"/>
                  </a:lnTo>
                  <a:lnTo>
                    <a:pt x="3083052" y="2217420"/>
                  </a:lnTo>
                  <a:lnTo>
                    <a:pt x="3083052" y="2096770"/>
                  </a:lnTo>
                  <a:lnTo>
                    <a:pt x="3083052" y="0"/>
                  </a:lnTo>
                  <a:close/>
                </a:path>
              </a:pathLst>
            </a:custGeom>
            <a:solidFill>
              <a:srgbClr val="2B91AE"/>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49" name="object 49">
              <a:extLst>
                <a:ext uri="{FF2B5EF4-FFF2-40B4-BE49-F238E27FC236}">
                  <a16:creationId xmlns:a16="http://schemas.microsoft.com/office/drawing/2014/main" id="{5C937964-DDC3-0B97-D9F5-98CF3DA80931}"/>
                </a:ext>
              </a:extLst>
            </p:cNvPr>
            <p:cNvSpPr/>
            <p:nvPr/>
          </p:nvSpPr>
          <p:spPr>
            <a:xfrm>
              <a:off x="4675632" y="1251203"/>
              <a:ext cx="3083560" cy="2217420"/>
            </a:xfrm>
            <a:custGeom>
              <a:avLst/>
              <a:gdLst/>
              <a:ahLst/>
              <a:cxnLst/>
              <a:rect l="l" t="t" r="r" b="b"/>
              <a:pathLst>
                <a:path w="3083559" h="2217420">
                  <a:moveTo>
                    <a:pt x="0" y="0"/>
                  </a:moveTo>
                  <a:lnTo>
                    <a:pt x="124205" y="0"/>
                  </a:lnTo>
                  <a:lnTo>
                    <a:pt x="124205" y="2095881"/>
                  </a:lnTo>
                  <a:lnTo>
                    <a:pt x="2958845" y="2095881"/>
                  </a:lnTo>
                  <a:lnTo>
                    <a:pt x="2958845" y="0"/>
                  </a:lnTo>
                  <a:lnTo>
                    <a:pt x="3083051" y="0"/>
                  </a:lnTo>
                  <a:lnTo>
                    <a:pt x="3083051" y="2217420"/>
                  </a:lnTo>
                  <a:lnTo>
                    <a:pt x="0" y="2217420"/>
                  </a:lnTo>
                  <a:lnTo>
                    <a:pt x="0" y="0"/>
                  </a:lnTo>
                  <a:close/>
                </a:path>
              </a:pathLst>
            </a:custGeom>
            <a:solidFill>
              <a:schemeClr val="accent2">
                <a:lumMod val="75000"/>
              </a:schemeClr>
            </a:solidFill>
            <a:ln w="12700">
              <a:solidFill>
                <a:srgbClr val="1F3863"/>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50" name="object 50">
              <a:extLst>
                <a:ext uri="{FF2B5EF4-FFF2-40B4-BE49-F238E27FC236}">
                  <a16:creationId xmlns:a16="http://schemas.microsoft.com/office/drawing/2014/main" id="{E016B68B-84C9-9C0C-5E57-BFC85B34D442}"/>
                </a:ext>
              </a:extLst>
            </p:cNvPr>
            <p:cNvSpPr/>
            <p:nvPr/>
          </p:nvSpPr>
          <p:spPr>
            <a:xfrm>
              <a:off x="5598541" y="2556890"/>
              <a:ext cx="1927860" cy="377190"/>
            </a:xfrm>
            <a:custGeom>
              <a:avLst/>
              <a:gdLst/>
              <a:ahLst/>
              <a:cxnLst/>
              <a:rect l="l" t="t" r="r" b="b"/>
              <a:pathLst>
                <a:path w="1927859" h="377189">
                  <a:moveTo>
                    <a:pt x="0" y="0"/>
                  </a:moveTo>
                  <a:lnTo>
                    <a:pt x="0" y="377190"/>
                  </a:lnTo>
                </a:path>
                <a:path w="1927859" h="377189">
                  <a:moveTo>
                    <a:pt x="1927733" y="0"/>
                  </a:moveTo>
                  <a:lnTo>
                    <a:pt x="1927733" y="377190"/>
                  </a:lnTo>
                </a:path>
              </a:pathLst>
            </a:custGeom>
            <a:ln w="6349">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51" name="object 51">
              <a:extLst>
                <a:ext uri="{FF2B5EF4-FFF2-40B4-BE49-F238E27FC236}">
                  <a16:creationId xmlns:a16="http://schemas.microsoft.com/office/drawing/2014/main" id="{1C258A91-8421-54BD-B72E-2CF61F74C56C}"/>
                </a:ext>
              </a:extLst>
            </p:cNvPr>
            <p:cNvSpPr/>
            <p:nvPr/>
          </p:nvSpPr>
          <p:spPr>
            <a:xfrm>
              <a:off x="5592191" y="2560065"/>
              <a:ext cx="1940560" cy="0"/>
            </a:xfrm>
            <a:custGeom>
              <a:avLst/>
              <a:gdLst/>
              <a:ahLst/>
              <a:cxnLst/>
              <a:rect l="l" t="t" r="r" b="b"/>
              <a:pathLst>
                <a:path w="1940559">
                  <a:moveTo>
                    <a:pt x="0" y="0"/>
                  </a:moveTo>
                  <a:lnTo>
                    <a:pt x="1940433" y="0"/>
                  </a:lnTo>
                </a:path>
              </a:pathLst>
            </a:custGeom>
            <a:ln w="6350">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52" name="object 52">
              <a:extLst>
                <a:ext uri="{FF2B5EF4-FFF2-40B4-BE49-F238E27FC236}">
                  <a16:creationId xmlns:a16="http://schemas.microsoft.com/office/drawing/2014/main" id="{C1EAFFB0-A498-3462-7B64-258D702BF07D}"/>
                </a:ext>
              </a:extLst>
            </p:cNvPr>
            <p:cNvSpPr/>
            <p:nvPr/>
          </p:nvSpPr>
          <p:spPr>
            <a:xfrm>
              <a:off x="8540496" y="1250949"/>
              <a:ext cx="3084830" cy="2217420"/>
            </a:xfrm>
            <a:custGeom>
              <a:avLst/>
              <a:gdLst/>
              <a:ahLst/>
              <a:cxnLst/>
              <a:rect l="l" t="t" r="r" b="b"/>
              <a:pathLst>
                <a:path w="3084829" h="2217420">
                  <a:moveTo>
                    <a:pt x="3084576" y="0"/>
                  </a:moveTo>
                  <a:lnTo>
                    <a:pt x="2960370" y="0"/>
                  </a:lnTo>
                  <a:lnTo>
                    <a:pt x="2960370" y="2096770"/>
                  </a:lnTo>
                  <a:lnTo>
                    <a:pt x="124206" y="2096770"/>
                  </a:lnTo>
                  <a:lnTo>
                    <a:pt x="124206" y="0"/>
                  </a:lnTo>
                  <a:lnTo>
                    <a:pt x="0" y="0"/>
                  </a:lnTo>
                  <a:lnTo>
                    <a:pt x="0" y="2096770"/>
                  </a:lnTo>
                  <a:lnTo>
                    <a:pt x="0" y="2217420"/>
                  </a:lnTo>
                  <a:lnTo>
                    <a:pt x="3084576" y="2217420"/>
                  </a:lnTo>
                  <a:lnTo>
                    <a:pt x="3084576" y="2096770"/>
                  </a:lnTo>
                  <a:lnTo>
                    <a:pt x="3084576" y="0"/>
                  </a:lnTo>
                  <a:close/>
                </a:path>
              </a:pathLst>
            </a:custGeom>
            <a:solidFill>
              <a:srgbClr val="2B91AE"/>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53" name="object 53">
              <a:extLst>
                <a:ext uri="{FF2B5EF4-FFF2-40B4-BE49-F238E27FC236}">
                  <a16:creationId xmlns:a16="http://schemas.microsoft.com/office/drawing/2014/main" id="{A96139D0-4317-E442-4410-EC295C66BE3B}"/>
                </a:ext>
              </a:extLst>
            </p:cNvPr>
            <p:cNvSpPr/>
            <p:nvPr/>
          </p:nvSpPr>
          <p:spPr>
            <a:xfrm>
              <a:off x="8540496" y="1251203"/>
              <a:ext cx="3084830" cy="2217420"/>
            </a:xfrm>
            <a:custGeom>
              <a:avLst/>
              <a:gdLst/>
              <a:ahLst/>
              <a:cxnLst/>
              <a:rect l="l" t="t" r="r" b="b"/>
              <a:pathLst>
                <a:path w="3084829" h="2217420">
                  <a:moveTo>
                    <a:pt x="0" y="0"/>
                  </a:moveTo>
                  <a:lnTo>
                    <a:pt x="124205" y="0"/>
                  </a:lnTo>
                  <a:lnTo>
                    <a:pt x="124205" y="2095881"/>
                  </a:lnTo>
                  <a:lnTo>
                    <a:pt x="2960370" y="2095881"/>
                  </a:lnTo>
                  <a:lnTo>
                    <a:pt x="2960370" y="0"/>
                  </a:lnTo>
                  <a:lnTo>
                    <a:pt x="3084576" y="0"/>
                  </a:lnTo>
                  <a:lnTo>
                    <a:pt x="3084576" y="2217420"/>
                  </a:lnTo>
                  <a:lnTo>
                    <a:pt x="0" y="2217420"/>
                  </a:lnTo>
                  <a:lnTo>
                    <a:pt x="0" y="0"/>
                  </a:lnTo>
                  <a:close/>
                </a:path>
              </a:pathLst>
            </a:custGeom>
            <a:ln w="12700">
              <a:solidFill>
                <a:srgbClr val="1F3863"/>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grpSp>
      <p:sp>
        <p:nvSpPr>
          <p:cNvPr id="54" name="object 54">
            <a:extLst>
              <a:ext uri="{FF2B5EF4-FFF2-40B4-BE49-F238E27FC236}">
                <a16:creationId xmlns:a16="http://schemas.microsoft.com/office/drawing/2014/main" id="{2F91FDA3-214F-A772-B6BE-CDE4342EAFC1}"/>
              </a:ext>
            </a:extLst>
          </p:cNvPr>
          <p:cNvSpPr txBox="1"/>
          <p:nvPr/>
        </p:nvSpPr>
        <p:spPr>
          <a:xfrm>
            <a:off x="6233787" y="2820074"/>
            <a:ext cx="401479" cy="192360"/>
          </a:xfrm>
          <a:prstGeom prst="rect">
            <a:avLst/>
          </a:prstGeom>
        </p:spPr>
        <p:txBody>
          <a:bodyPr vert="horz" wrap="square" lIns="0" tIns="0" rIns="0" bIns="0" rtlCol="0">
            <a:spAutoFit/>
          </a:bodyPr>
          <a:lstStyle/>
          <a:p>
            <a:pPr defTabSz="685800" eaLnBrk="1" fontAlgn="auto" hangingPunct="1">
              <a:lnSpc>
                <a:spcPts val="1523"/>
              </a:lnSpc>
              <a:spcBef>
                <a:spcPts val="0"/>
              </a:spcBef>
              <a:spcAft>
                <a:spcPts val="0"/>
              </a:spcAft>
            </a:pPr>
            <a:r>
              <a:rPr sz="1350" kern="0" spc="-15" dirty="0">
                <a:solidFill>
                  <a:sysClr val="windowText" lastClr="000000"/>
                </a:solidFill>
                <a:latin typeface="Cascadia Mono"/>
                <a:cs typeface="Cascadia Mono"/>
              </a:rPr>
              <a:t>pItt</a:t>
            </a:r>
            <a:endParaRPr sz="1350" kern="0">
              <a:solidFill>
                <a:sysClr val="windowText" lastClr="000000"/>
              </a:solidFill>
              <a:latin typeface="Cascadia Mono"/>
              <a:cs typeface="Cascadia Mono"/>
            </a:endParaRPr>
          </a:p>
        </p:txBody>
      </p:sp>
      <p:sp>
        <p:nvSpPr>
          <p:cNvPr id="55" name="object 55">
            <a:extLst>
              <a:ext uri="{FF2B5EF4-FFF2-40B4-BE49-F238E27FC236}">
                <a16:creationId xmlns:a16="http://schemas.microsoft.com/office/drawing/2014/main" id="{2F1B6B87-B9B5-144A-78BD-F9872566C40A}"/>
              </a:ext>
            </a:extLst>
          </p:cNvPr>
          <p:cNvSpPr txBox="1"/>
          <p:nvPr/>
        </p:nvSpPr>
        <p:spPr>
          <a:xfrm>
            <a:off x="6808906" y="2820074"/>
            <a:ext cx="1303496" cy="192360"/>
          </a:xfrm>
          <a:prstGeom prst="rect">
            <a:avLst/>
          </a:prstGeom>
        </p:spPr>
        <p:txBody>
          <a:bodyPr vert="horz" wrap="square" lIns="0" tIns="0" rIns="0" bIns="0" rtlCol="0">
            <a:spAutoFit/>
          </a:bodyPr>
          <a:lstStyle/>
          <a:p>
            <a:pPr defTabSz="685800" eaLnBrk="1" fontAlgn="auto" hangingPunct="1">
              <a:lnSpc>
                <a:spcPts val="1523"/>
              </a:lnSpc>
              <a:spcBef>
                <a:spcPts val="0"/>
              </a:spcBef>
              <a:spcAft>
                <a:spcPts val="0"/>
              </a:spcAft>
            </a:pPr>
            <a:r>
              <a:rPr sz="1350" kern="0" spc="-8" dirty="0">
                <a:solidFill>
                  <a:srgbClr val="7E7E7E"/>
                </a:solidFill>
                <a:latin typeface="Cascadia Mono"/>
                <a:cs typeface="Cascadia Mono"/>
              </a:rPr>
              <a:t>Utititialized</a:t>
            </a:r>
            <a:endParaRPr sz="1350" kern="0">
              <a:solidFill>
                <a:sysClr val="windowText" lastClr="000000"/>
              </a:solidFill>
              <a:latin typeface="Cascadia Mono"/>
              <a:cs typeface="Cascadia Mono"/>
            </a:endParaRPr>
          </a:p>
        </p:txBody>
      </p:sp>
      <p:sp>
        <p:nvSpPr>
          <p:cNvPr id="56" name="object 56">
            <a:extLst>
              <a:ext uri="{FF2B5EF4-FFF2-40B4-BE49-F238E27FC236}">
                <a16:creationId xmlns:a16="http://schemas.microsoft.com/office/drawing/2014/main" id="{C09A3359-EB13-540A-A41D-B46C2962DE65}"/>
              </a:ext>
            </a:extLst>
          </p:cNvPr>
          <p:cNvSpPr txBox="1"/>
          <p:nvPr/>
        </p:nvSpPr>
        <p:spPr>
          <a:xfrm>
            <a:off x="9340843" y="2819813"/>
            <a:ext cx="1517809" cy="179536"/>
          </a:xfrm>
          <a:prstGeom prst="rect">
            <a:avLst/>
          </a:prstGeom>
        </p:spPr>
        <p:txBody>
          <a:bodyPr vert="horz" wrap="square" lIns="0" tIns="0" rIns="0" bIns="0" rtlCol="0">
            <a:spAutoFit/>
          </a:bodyPr>
          <a:lstStyle/>
          <a:p>
            <a:pPr defTabSz="685800" eaLnBrk="1" fontAlgn="auto" hangingPunct="1">
              <a:lnSpc>
                <a:spcPts val="1350"/>
              </a:lnSpc>
              <a:spcBef>
                <a:spcPts val="0"/>
              </a:spcBef>
              <a:spcAft>
                <a:spcPts val="0"/>
              </a:spcAft>
            </a:pPr>
            <a:r>
              <a:rPr sz="1200" kern="0" dirty="0">
                <a:solidFill>
                  <a:srgbClr val="7E7E7E"/>
                </a:solidFill>
                <a:latin typeface="Cascadia Mono"/>
                <a:cs typeface="Cascadia Mono"/>
              </a:rPr>
              <a:t>Utititialized</a:t>
            </a:r>
            <a:r>
              <a:rPr sz="1200" kern="0" spc="-79" dirty="0">
                <a:solidFill>
                  <a:srgbClr val="7E7E7E"/>
                </a:solidFill>
                <a:latin typeface="Cascadia Mono"/>
                <a:cs typeface="Cascadia Mono"/>
              </a:rPr>
              <a:t> </a:t>
            </a:r>
            <a:r>
              <a:rPr sz="1200" kern="0" spc="-19" dirty="0">
                <a:solidFill>
                  <a:srgbClr val="7E7E7E"/>
                </a:solidFill>
                <a:latin typeface="Cascadia Mono"/>
                <a:cs typeface="Cascadia Mono"/>
              </a:rPr>
              <a:t>itt</a:t>
            </a:r>
            <a:endParaRPr sz="1200" kern="0">
              <a:solidFill>
                <a:sysClr val="windowText" lastClr="000000"/>
              </a:solidFill>
              <a:latin typeface="Cascadia Mono"/>
              <a:cs typeface="Cascadia Mono"/>
            </a:endParaRPr>
          </a:p>
        </p:txBody>
      </p:sp>
      <p:grpSp>
        <p:nvGrpSpPr>
          <p:cNvPr id="57" name="object 57">
            <a:extLst>
              <a:ext uri="{FF2B5EF4-FFF2-40B4-BE49-F238E27FC236}">
                <a16:creationId xmlns:a16="http://schemas.microsoft.com/office/drawing/2014/main" id="{AB21C311-46CD-AC04-D4F7-2087CB8B0B62}"/>
              </a:ext>
            </a:extLst>
          </p:cNvPr>
          <p:cNvGrpSpPr/>
          <p:nvPr/>
        </p:nvGrpSpPr>
        <p:grpSpPr>
          <a:xfrm>
            <a:off x="6164827" y="2772538"/>
            <a:ext cx="2021205" cy="287655"/>
            <a:chOff x="4837938" y="2553716"/>
            <a:chExt cx="2694940" cy="383540"/>
          </a:xfrm>
        </p:grpSpPr>
        <p:sp>
          <p:nvSpPr>
            <p:cNvPr id="58" name="object 58">
              <a:extLst>
                <a:ext uri="{FF2B5EF4-FFF2-40B4-BE49-F238E27FC236}">
                  <a16:creationId xmlns:a16="http://schemas.microsoft.com/office/drawing/2014/main" id="{246B9358-565F-48E1-20B3-DD42D9B954AD}"/>
                </a:ext>
              </a:extLst>
            </p:cNvPr>
            <p:cNvSpPr/>
            <p:nvPr/>
          </p:nvSpPr>
          <p:spPr>
            <a:xfrm>
              <a:off x="4837938" y="2563241"/>
              <a:ext cx="760730" cy="370840"/>
            </a:xfrm>
            <a:custGeom>
              <a:avLst/>
              <a:gdLst/>
              <a:ahLst/>
              <a:cxnLst/>
              <a:rect l="l" t="t" r="r" b="b"/>
              <a:pathLst>
                <a:path w="760729" h="370839">
                  <a:moveTo>
                    <a:pt x="760641" y="0"/>
                  </a:moveTo>
                  <a:lnTo>
                    <a:pt x="0" y="0"/>
                  </a:lnTo>
                  <a:lnTo>
                    <a:pt x="0" y="370839"/>
                  </a:lnTo>
                  <a:lnTo>
                    <a:pt x="760641" y="370839"/>
                  </a:lnTo>
                  <a:lnTo>
                    <a:pt x="760641" y="0"/>
                  </a:lnTo>
                  <a:close/>
                </a:path>
              </a:pathLst>
            </a:custGeom>
            <a:solidFill>
              <a:srgbClr val="FFFFFF"/>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59" name="object 59">
              <a:extLst>
                <a:ext uri="{FF2B5EF4-FFF2-40B4-BE49-F238E27FC236}">
                  <a16:creationId xmlns:a16="http://schemas.microsoft.com/office/drawing/2014/main" id="{85CCAC73-E9E2-5664-1632-8F489E285060}"/>
                </a:ext>
              </a:extLst>
            </p:cNvPr>
            <p:cNvSpPr/>
            <p:nvPr/>
          </p:nvSpPr>
          <p:spPr>
            <a:xfrm>
              <a:off x="5598541" y="2563241"/>
              <a:ext cx="1927860" cy="370840"/>
            </a:xfrm>
            <a:custGeom>
              <a:avLst/>
              <a:gdLst/>
              <a:ahLst/>
              <a:cxnLst/>
              <a:rect l="l" t="t" r="r" b="b"/>
              <a:pathLst>
                <a:path w="1927859" h="370839">
                  <a:moveTo>
                    <a:pt x="1927733" y="0"/>
                  </a:moveTo>
                  <a:lnTo>
                    <a:pt x="0" y="0"/>
                  </a:lnTo>
                  <a:lnTo>
                    <a:pt x="0" y="370839"/>
                  </a:lnTo>
                  <a:lnTo>
                    <a:pt x="1927733" y="370839"/>
                  </a:lnTo>
                  <a:lnTo>
                    <a:pt x="1927733" y="0"/>
                  </a:lnTo>
                  <a:close/>
                </a:path>
              </a:pathLst>
            </a:custGeom>
            <a:solidFill>
              <a:srgbClr val="B5D100"/>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60" name="object 60">
              <a:extLst>
                <a:ext uri="{FF2B5EF4-FFF2-40B4-BE49-F238E27FC236}">
                  <a16:creationId xmlns:a16="http://schemas.microsoft.com/office/drawing/2014/main" id="{789A0CAF-B33A-58C4-8EC5-65F089864DD4}"/>
                </a:ext>
              </a:extLst>
            </p:cNvPr>
            <p:cNvSpPr/>
            <p:nvPr/>
          </p:nvSpPr>
          <p:spPr>
            <a:xfrm>
              <a:off x="5598541" y="2556891"/>
              <a:ext cx="1927860" cy="377190"/>
            </a:xfrm>
            <a:custGeom>
              <a:avLst/>
              <a:gdLst/>
              <a:ahLst/>
              <a:cxnLst/>
              <a:rect l="l" t="t" r="r" b="b"/>
              <a:pathLst>
                <a:path w="1927859" h="377189">
                  <a:moveTo>
                    <a:pt x="0" y="0"/>
                  </a:moveTo>
                  <a:lnTo>
                    <a:pt x="0" y="377190"/>
                  </a:lnTo>
                </a:path>
                <a:path w="1927859" h="377189">
                  <a:moveTo>
                    <a:pt x="1927733" y="0"/>
                  </a:moveTo>
                  <a:lnTo>
                    <a:pt x="1927733" y="377190"/>
                  </a:lnTo>
                </a:path>
              </a:pathLst>
            </a:custGeom>
            <a:ln w="6349">
              <a:solidFill>
                <a:srgbClr val="0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61" name="object 61">
              <a:extLst>
                <a:ext uri="{FF2B5EF4-FFF2-40B4-BE49-F238E27FC236}">
                  <a16:creationId xmlns:a16="http://schemas.microsoft.com/office/drawing/2014/main" id="{23FA8597-5591-205F-F52E-3999C6AA017D}"/>
                </a:ext>
              </a:extLst>
            </p:cNvPr>
            <p:cNvSpPr/>
            <p:nvPr/>
          </p:nvSpPr>
          <p:spPr>
            <a:xfrm>
              <a:off x="5592191" y="2556891"/>
              <a:ext cx="1940560" cy="12700"/>
            </a:xfrm>
            <a:custGeom>
              <a:avLst/>
              <a:gdLst/>
              <a:ahLst/>
              <a:cxnLst/>
              <a:rect l="l" t="t" r="r" b="b"/>
              <a:pathLst>
                <a:path w="1940559" h="12700">
                  <a:moveTo>
                    <a:pt x="0" y="12700"/>
                  </a:moveTo>
                  <a:lnTo>
                    <a:pt x="1940433" y="12700"/>
                  </a:lnTo>
                  <a:lnTo>
                    <a:pt x="1940433" y="0"/>
                  </a:lnTo>
                  <a:lnTo>
                    <a:pt x="0" y="0"/>
                  </a:lnTo>
                  <a:lnTo>
                    <a:pt x="0" y="12700"/>
                  </a:lnTo>
                  <a:close/>
                </a:path>
              </a:pathLst>
            </a:custGeom>
            <a:solidFill>
              <a:srgbClr val="000000"/>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grpSp>
      <p:sp>
        <p:nvSpPr>
          <p:cNvPr id="62" name="object 62">
            <a:extLst>
              <a:ext uri="{FF2B5EF4-FFF2-40B4-BE49-F238E27FC236}">
                <a16:creationId xmlns:a16="http://schemas.microsoft.com/office/drawing/2014/main" id="{E7C6E02C-49A0-5393-6634-EE83E44351A1}"/>
              </a:ext>
            </a:extLst>
          </p:cNvPr>
          <p:cNvSpPr txBox="1"/>
          <p:nvPr/>
        </p:nvSpPr>
        <p:spPr>
          <a:xfrm>
            <a:off x="6224262" y="2798160"/>
            <a:ext cx="420529" cy="217367"/>
          </a:xfrm>
          <a:prstGeom prst="rect">
            <a:avLst/>
          </a:prstGeom>
        </p:spPr>
        <p:txBody>
          <a:bodyPr vert="horz" wrap="square" lIns="0" tIns="9525" rIns="0" bIns="0" rtlCol="0">
            <a:spAutoFit/>
          </a:bodyPr>
          <a:lstStyle/>
          <a:p>
            <a:pPr marL="9525" defTabSz="685800" eaLnBrk="1" fontAlgn="auto" hangingPunct="1">
              <a:spcBef>
                <a:spcPts val="75"/>
              </a:spcBef>
              <a:spcAft>
                <a:spcPts val="0"/>
              </a:spcAft>
            </a:pPr>
            <a:r>
              <a:rPr sz="1350" kern="0" spc="-15" dirty="0" err="1">
                <a:solidFill>
                  <a:sysClr val="windowText" lastClr="000000"/>
                </a:solidFill>
                <a:latin typeface="Cascadia Mono"/>
                <a:cs typeface="Cascadia Mono"/>
              </a:rPr>
              <a:t>pI</a:t>
            </a:r>
            <a:r>
              <a:rPr lang="en-US" sz="1350" kern="0" spc="-15" dirty="0" err="1">
                <a:solidFill>
                  <a:sysClr val="windowText" lastClr="000000"/>
                </a:solidFill>
                <a:latin typeface="Cascadia Mono"/>
                <a:cs typeface="Cascadia Mono"/>
              </a:rPr>
              <a:t>n</a:t>
            </a:r>
            <a:r>
              <a:rPr sz="1350" kern="0" spc="-15" dirty="0" err="1">
                <a:solidFill>
                  <a:sysClr val="windowText" lastClr="000000"/>
                </a:solidFill>
                <a:latin typeface="Cascadia Mono"/>
                <a:cs typeface="Cascadia Mono"/>
              </a:rPr>
              <a:t>t</a:t>
            </a:r>
            <a:endParaRPr sz="1350" kern="0" dirty="0">
              <a:solidFill>
                <a:sysClr val="windowText" lastClr="000000"/>
              </a:solidFill>
              <a:latin typeface="Cascadia Mono"/>
              <a:cs typeface="Cascadia Mono"/>
            </a:endParaRPr>
          </a:p>
        </p:txBody>
      </p:sp>
      <p:sp>
        <p:nvSpPr>
          <p:cNvPr id="63" name="object 63">
            <a:extLst>
              <a:ext uri="{FF2B5EF4-FFF2-40B4-BE49-F238E27FC236}">
                <a16:creationId xmlns:a16="http://schemas.microsoft.com/office/drawing/2014/main" id="{BF9110D5-E160-5E2B-2CC8-B4473B234C3A}"/>
              </a:ext>
            </a:extLst>
          </p:cNvPr>
          <p:cNvSpPr txBox="1"/>
          <p:nvPr/>
        </p:nvSpPr>
        <p:spPr>
          <a:xfrm>
            <a:off x="6737659" y="2798160"/>
            <a:ext cx="1441133" cy="217367"/>
          </a:xfrm>
          <a:prstGeom prst="rect">
            <a:avLst/>
          </a:prstGeom>
        </p:spPr>
        <p:txBody>
          <a:bodyPr vert="horz" wrap="square" lIns="0" tIns="9525" rIns="0" bIns="0" rtlCol="0">
            <a:spAutoFit/>
          </a:bodyPr>
          <a:lstStyle/>
          <a:p>
            <a:pPr marL="370523" defTabSz="685800" eaLnBrk="1" fontAlgn="auto" hangingPunct="1">
              <a:spcBef>
                <a:spcPts val="75"/>
              </a:spcBef>
              <a:spcAft>
                <a:spcPts val="0"/>
              </a:spcAft>
            </a:pPr>
            <a:r>
              <a:rPr sz="1350" b="1" kern="0" spc="-8" dirty="0">
                <a:solidFill>
                  <a:srgbClr val="AC1B00"/>
                </a:solidFill>
                <a:latin typeface="Cascadia Mono"/>
                <a:cs typeface="Cascadia Mono"/>
              </a:rPr>
              <a:t>Address</a:t>
            </a:r>
            <a:endParaRPr sz="1350" kern="0">
              <a:solidFill>
                <a:sysClr val="windowText" lastClr="000000"/>
              </a:solidFill>
              <a:latin typeface="Cascadia Mono"/>
              <a:cs typeface="Cascadia Mono"/>
            </a:endParaRPr>
          </a:p>
        </p:txBody>
      </p:sp>
      <p:sp>
        <p:nvSpPr>
          <p:cNvPr id="64" name="object 64">
            <a:extLst>
              <a:ext uri="{FF2B5EF4-FFF2-40B4-BE49-F238E27FC236}">
                <a16:creationId xmlns:a16="http://schemas.microsoft.com/office/drawing/2014/main" id="{D6EC9E32-021E-7BFD-595F-52B3238F1ED0}"/>
              </a:ext>
            </a:extLst>
          </p:cNvPr>
          <p:cNvSpPr/>
          <p:nvPr/>
        </p:nvSpPr>
        <p:spPr>
          <a:xfrm>
            <a:off x="9234734" y="2779681"/>
            <a:ext cx="1728311" cy="278130"/>
          </a:xfrm>
          <a:custGeom>
            <a:avLst/>
            <a:gdLst/>
            <a:ahLst/>
            <a:cxnLst/>
            <a:rect l="l" t="t" r="r" b="b"/>
            <a:pathLst>
              <a:path w="2304415" h="370839">
                <a:moveTo>
                  <a:pt x="2304033" y="0"/>
                </a:moveTo>
                <a:lnTo>
                  <a:pt x="0" y="0"/>
                </a:lnTo>
                <a:lnTo>
                  <a:pt x="0" y="370839"/>
                </a:lnTo>
                <a:lnTo>
                  <a:pt x="2304033" y="370839"/>
                </a:lnTo>
                <a:lnTo>
                  <a:pt x="2304033" y="0"/>
                </a:lnTo>
                <a:close/>
              </a:path>
            </a:pathLst>
          </a:custGeom>
          <a:solidFill>
            <a:srgbClr val="FFFFFF"/>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65" name="object 65">
            <a:extLst>
              <a:ext uri="{FF2B5EF4-FFF2-40B4-BE49-F238E27FC236}">
                <a16:creationId xmlns:a16="http://schemas.microsoft.com/office/drawing/2014/main" id="{9E04EDF0-6092-BCF2-69FF-87C1B1ACDBC3}"/>
              </a:ext>
            </a:extLst>
          </p:cNvPr>
          <p:cNvSpPr txBox="1"/>
          <p:nvPr/>
        </p:nvSpPr>
        <p:spPr>
          <a:xfrm>
            <a:off x="9234734" y="2779681"/>
            <a:ext cx="1728311" cy="235642"/>
          </a:xfrm>
          <a:prstGeom prst="rect">
            <a:avLst/>
          </a:prstGeom>
          <a:ln w="12700">
            <a:solidFill>
              <a:srgbClr val="000000"/>
            </a:solidFill>
          </a:ln>
        </p:spPr>
        <p:txBody>
          <a:bodyPr vert="horz" wrap="square" lIns="0" tIns="27623" rIns="0" bIns="0" rtlCol="0">
            <a:spAutoFit/>
          </a:bodyPr>
          <a:lstStyle/>
          <a:p>
            <a:pPr marL="1905" algn="ctr" defTabSz="685800" eaLnBrk="1" fontAlgn="auto" hangingPunct="1">
              <a:spcBef>
                <a:spcPts val="217"/>
              </a:spcBef>
              <a:spcAft>
                <a:spcPts val="0"/>
              </a:spcAft>
            </a:pPr>
            <a:r>
              <a:rPr sz="1350" kern="0" spc="-19" dirty="0">
                <a:solidFill>
                  <a:srgbClr val="AC1B00"/>
                </a:solidFill>
                <a:latin typeface="Cascadia Mono"/>
                <a:cs typeface="Cascadia Mono"/>
              </a:rPr>
              <a:t>10</a:t>
            </a:r>
            <a:endParaRPr sz="1350" kern="0">
              <a:solidFill>
                <a:sysClr val="windowText" lastClr="000000"/>
              </a:solidFill>
              <a:latin typeface="Cascadia Mono"/>
              <a:cs typeface="Cascadia Mono"/>
            </a:endParaRPr>
          </a:p>
        </p:txBody>
      </p:sp>
      <p:sp>
        <p:nvSpPr>
          <p:cNvPr id="66" name="object 66">
            <a:extLst>
              <a:ext uri="{FF2B5EF4-FFF2-40B4-BE49-F238E27FC236}">
                <a16:creationId xmlns:a16="http://schemas.microsoft.com/office/drawing/2014/main" id="{8C4F1D99-55FA-37A2-99F0-E00A4E3DD99B}"/>
              </a:ext>
            </a:extLst>
          </p:cNvPr>
          <p:cNvSpPr txBox="1"/>
          <p:nvPr/>
        </p:nvSpPr>
        <p:spPr>
          <a:xfrm>
            <a:off x="6808525" y="3540596"/>
            <a:ext cx="782002" cy="379431"/>
          </a:xfrm>
          <a:prstGeom prst="rect">
            <a:avLst/>
          </a:prstGeom>
        </p:spPr>
        <p:txBody>
          <a:bodyPr vert="horz" wrap="square" lIns="0" tIns="10001" rIns="0" bIns="0" rtlCol="0">
            <a:spAutoFit/>
          </a:bodyPr>
          <a:lstStyle/>
          <a:p>
            <a:pPr marL="9525" defTabSz="685800" eaLnBrk="1" fontAlgn="auto" hangingPunct="1">
              <a:spcBef>
                <a:spcPts val="79"/>
              </a:spcBef>
              <a:spcAft>
                <a:spcPts val="0"/>
              </a:spcAft>
            </a:pPr>
            <a:r>
              <a:rPr sz="2400" kern="0" spc="-8" dirty="0">
                <a:solidFill>
                  <a:sysClr val="windowText" lastClr="000000"/>
                </a:solidFill>
                <a:latin typeface="Arial"/>
                <a:cs typeface="Arial"/>
              </a:rPr>
              <a:t>Stack</a:t>
            </a:r>
            <a:endParaRPr sz="2400" kern="0">
              <a:solidFill>
                <a:sysClr val="windowText" lastClr="000000"/>
              </a:solidFill>
              <a:latin typeface="Arial"/>
              <a:cs typeface="Arial"/>
            </a:endParaRPr>
          </a:p>
        </p:txBody>
      </p:sp>
      <p:sp>
        <p:nvSpPr>
          <p:cNvPr id="67" name="object 67">
            <a:extLst>
              <a:ext uri="{FF2B5EF4-FFF2-40B4-BE49-F238E27FC236}">
                <a16:creationId xmlns:a16="http://schemas.microsoft.com/office/drawing/2014/main" id="{C4D324E5-9721-A274-5809-C2B3D86AEC4A}"/>
              </a:ext>
            </a:extLst>
          </p:cNvPr>
          <p:cNvSpPr txBox="1"/>
          <p:nvPr/>
        </p:nvSpPr>
        <p:spPr>
          <a:xfrm>
            <a:off x="9725463" y="3540596"/>
            <a:ext cx="749141" cy="379431"/>
          </a:xfrm>
          <a:prstGeom prst="rect">
            <a:avLst/>
          </a:prstGeom>
        </p:spPr>
        <p:txBody>
          <a:bodyPr vert="horz" wrap="square" lIns="0" tIns="10001" rIns="0" bIns="0" rtlCol="0">
            <a:spAutoFit/>
          </a:bodyPr>
          <a:lstStyle/>
          <a:p>
            <a:pPr marL="9525" defTabSz="685800" eaLnBrk="1" fontAlgn="auto" hangingPunct="1">
              <a:spcBef>
                <a:spcPts val="79"/>
              </a:spcBef>
              <a:spcAft>
                <a:spcPts val="0"/>
              </a:spcAft>
            </a:pPr>
            <a:r>
              <a:rPr sz="2400" kern="0" spc="-15" dirty="0">
                <a:solidFill>
                  <a:sysClr val="windowText" lastClr="000000"/>
                </a:solidFill>
                <a:latin typeface="Arial"/>
                <a:cs typeface="Arial"/>
              </a:rPr>
              <a:t>Heap</a:t>
            </a:r>
            <a:endParaRPr sz="2400" kern="0">
              <a:solidFill>
                <a:sysClr val="windowText" lastClr="000000"/>
              </a:solidFill>
              <a:latin typeface="Arial"/>
              <a:cs typeface="Arial"/>
            </a:endParaRPr>
          </a:p>
        </p:txBody>
      </p:sp>
      <p:sp>
        <p:nvSpPr>
          <p:cNvPr id="68" name="object 68">
            <a:extLst>
              <a:ext uri="{FF2B5EF4-FFF2-40B4-BE49-F238E27FC236}">
                <a16:creationId xmlns:a16="http://schemas.microsoft.com/office/drawing/2014/main" id="{458BC7D5-7DF9-E267-6467-0B906B53E5F4}"/>
              </a:ext>
            </a:extLst>
          </p:cNvPr>
          <p:cNvSpPr/>
          <p:nvPr/>
        </p:nvSpPr>
        <p:spPr>
          <a:xfrm>
            <a:off x="8133452" y="2872168"/>
            <a:ext cx="1101566" cy="95250"/>
          </a:xfrm>
          <a:custGeom>
            <a:avLst/>
            <a:gdLst/>
            <a:ahLst/>
            <a:cxnLst/>
            <a:rect l="l" t="t" r="r" b="b"/>
            <a:pathLst>
              <a:path w="1468754" h="127000">
                <a:moveTo>
                  <a:pt x="63500" y="0"/>
                </a:moveTo>
                <a:lnTo>
                  <a:pt x="38790" y="4992"/>
                </a:lnTo>
                <a:lnTo>
                  <a:pt x="18605" y="18605"/>
                </a:lnTo>
                <a:lnTo>
                  <a:pt x="4992" y="38790"/>
                </a:lnTo>
                <a:lnTo>
                  <a:pt x="0" y="63500"/>
                </a:lnTo>
                <a:lnTo>
                  <a:pt x="4992" y="88209"/>
                </a:lnTo>
                <a:lnTo>
                  <a:pt x="18605" y="108394"/>
                </a:lnTo>
                <a:lnTo>
                  <a:pt x="38790" y="122007"/>
                </a:lnTo>
                <a:lnTo>
                  <a:pt x="63500" y="127000"/>
                </a:lnTo>
                <a:lnTo>
                  <a:pt x="88209" y="122007"/>
                </a:lnTo>
                <a:lnTo>
                  <a:pt x="108394" y="108394"/>
                </a:lnTo>
                <a:lnTo>
                  <a:pt x="122007" y="88209"/>
                </a:lnTo>
                <a:lnTo>
                  <a:pt x="125075" y="73025"/>
                </a:lnTo>
                <a:lnTo>
                  <a:pt x="63500" y="73025"/>
                </a:lnTo>
                <a:lnTo>
                  <a:pt x="63500" y="53975"/>
                </a:lnTo>
                <a:lnTo>
                  <a:pt x="125075" y="53975"/>
                </a:lnTo>
                <a:lnTo>
                  <a:pt x="122007" y="38790"/>
                </a:lnTo>
                <a:lnTo>
                  <a:pt x="108394" y="18605"/>
                </a:lnTo>
                <a:lnTo>
                  <a:pt x="88209" y="4992"/>
                </a:lnTo>
                <a:lnTo>
                  <a:pt x="63500" y="0"/>
                </a:lnTo>
                <a:close/>
              </a:path>
              <a:path w="1468754" h="127000">
                <a:moveTo>
                  <a:pt x="125075" y="53975"/>
                </a:moveTo>
                <a:lnTo>
                  <a:pt x="63500" y="53975"/>
                </a:lnTo>
                <a:lnTo>
                  <a:pt x="63500" y="73025"/>
                </a:lnTo>
                <a:lnTo>
                  <a:pt x="125075" y="73025"/>
                </a:lnTo>
                <a:lnTo>
                  <a:pt x="127000" y="63500"/>
                </a:lnTo>
                <a:lnTo>
                  <a:pt x="125075" y="53975"/>
                </a:lnTo>
                <a:close/>
              </a:path>
              <a:path w="1468754" h="127000">
                <a:moveTo>
                  <a:pt x="139700" y="53975"/>
                </a:moveTo>
                <a:lnTo>
                  <a:pt x="125075" y="53975"/>
                </a:lnTo>
                <a:lnTo>
                  <a:pt x="127000" y="63500"/>
                </a:lnTo>
                <a:lnTo>
                  <a:pt x="125075" y="73025"/>
                </a:lnTo>
                <a:lnTo>
                  <a:pt x="139700" y="73025"/>
                </a:lnTo>
                <a:lnTo>
                  <a:pt x="139700" y="53975"/>
                </a:lnTo>
                <a:close/>
              </a:path>
              <a:path w="1468754" h="127000">
                <a:moveTo>
                  <a:pt x="273050" y="53975"/>
                </a:moveTo>
                <a:lnTo>
                  <a:pt x="196850" y="53975"/>
                </a:lnTo>
                <a:lnTo>
                  <a:pt x="196850" y="73025"/>
                </a:lnTo>
                <a:lnTo>
                  <a:pt x="273050" y="73025"/>
                </a:lnTo>
                <a:lnTo>
                  <a:pt x="273050" y="53975"/>
                </a:lnTo>
                <a:close/>
              </a:path>
              <a:path w="1468754" h="127000">
                <a:moveTo>
                  <a:pt x="406400" y="53975"/>
                </a:moveTo>
                <a:lnTo>
                  <a:pt x="330200" y="53975"/>
                </a:lnTo>
                <a:lnTo>
                  <a:pt x="330200" y="73025"/>
                </a:lnTo>
                <a:lnTo>
                  <a:pt x="406400" y="73025"/>
                </a:lnTo>
                <a:lnTo>
                  <a:pt x="406400" y="53975"/>
                </a:lnTo>
                <a:close/>
              </a:path>
              <a:path w="1468754" h="127000">
                <a:moveTo>
                  <a:pt x="539750" y="53975"/>
                </a:moveTo>
                <a:lnTo>
                  <a:pt x="463550" y="53975"/>
                </a:lnTo>
                <a:lnTo>
                  <a:pt x="463550" y="73025"/>
                </a:lnTo>
                <a:lnTo>
                  <a:pt x="539750" y="73025"/>
                </a:lnTo>
                <a:lnTo>
                  <a:pt x="539750" y="53975"/>
                </a:lnTo>
                <a:close/>
              </a:path>
              <a:path w="1468754" h="127000">
                <a:moveTo>
                  <a:pt x="673100" y="53975"/>
                </a:moveTo>
                <a:lnTo>
                  <a:pt x="596900" y="53975"/>
                </a:lnTo>
                <a:lnTo>
                  <a:pt x="596900" y="73025"/>
                </a:lnTo>
                <a:lnTo>
                  <a:pt x="673100" y="73025"/>
                </a:lnTo>
                <a:lnTo>
                  <a:pt x="673100" y="53975"/>
                </a:lnTo>
                <a:close/>
              </a:path>
              <a:path w="1468754" h="127000">
                <a:moveTo>
                  <a:pt x="806450" y="53975"/>
                </a:moveTo>
                <a:lnTo>
                  <a:pt x="730250" y="53975"/>
                </a:lnTo>
                <a:lnTo>
                  <a:pt x="730250" y="73025"/>
                </a:lnTo>
                <a:lnTo>
                  <a:pt x="806450" y="73025"/>
                </a:lnTo>
                <a:lnTo>
                  <a:pt x="806450" y="53975"/>
                </a:lnTo>
                <a:close/>
              </a:path>
              <a:path w="1468754" h="127000">
                <a:moveTo>
                  <a:pt x="939800" y="53975"/>
                </a:moveTo>
                <a:lnTo>
                  <a:pt x="863600" y="53975"/>
                </a:lnTo>
                <a:lnTo>
                  <a:pt x="863600" y="73025"/>
                </a:lnTo>
                <a:lnTo>
                  <a:pt x="939800" y="73025"/>
                </a:lnTo>
                <a:lnTo>
                  <a:pt x="939800" y="53975"/>
                </a:lnTo>
                <a:close/>
              </a:path>
              <a:path w="1468754" h="127000">
                <a:moveTo>
                  <a:pt x="1073150" y="53975"/>
                </a:moveTo>
                <a:lnTo>
                  <a:pt x="996950" y="53975"/>
                </a:lnTo>
                <a:lnTo>
                  <a:pt x="996950" y="73025"/>
                </a:lnTo>
                <a:lnTo>
                  <a:pt x="1073150" y="73025"/>
                </a:lnTo>
                <a:lnTo>
                  <a:pt x="1073150" y="53975"/>
                </a:lnTo>
                <a:close/>
              </a:path>
              <a:path w="1468754" h="127000">
                <a:moveTo>
                  <a:pt x="1206500" y="53975"/>
                </a:moveTo>
                <a:lnTo>
                  <a:pt x="1130300" y="53975"/>
                </a:lnTo>
                <a:lnTo>
                  <a:pt x="1130300" y="73025"/>
                </a:lnTo>
                <a:lnTo>
                  <a:pt x="1206500" y="73025"/>
                </a:lnTo>
                <a:lnTo>
                  <a:pt x="1206500" y="53975"/>
                </a:lnTo>
                <a:close/>
              </a:path>
              <a:path w="1468754" h="127000">
                <a:moveTo>
                  <a:pt x="1339850" y="53975"/>
                </a:moveTo>
                <a:lnTo>
                  <a:pt x="1263650" y="53975"/>
                </a:lnTo>
                <a:lnTo>
                  <a:pt x="1263650" y="73025"/>
                </a:lnTo>
                <a:lnTo>
                  <a:pt x="1339850" y="73025"/>
                </a:lnTo>
                <a:lnTo>
                  <a:pt x="1339850" y="53975"/>
                </a:lnTo>
                <a:close/>
              </a:path>
              <a:path w="1468754" h="127000">
                <a:moveTo>
                  <a:pt x="1341374" y="0"/>
                </a:moveTo>
                <a:lnTo>
                  <a:pt x="1392174" y="63500"/>
                </a:lnTo>
                <a:lnTo>
                  <a:pt x="1341374" y="127000"/>
                </a:lnTo>
                <a:lnTo>
                  <a:pt x="1468374" y="63500"/>
                </a:lnTo>
                <a:lnTo>
                  <a:pt x="1341374" y="0"/>
                </a:lnTo>
                <a:close/>
              </a:path>
            </a:pathLst>
          </a:custGeom>
          <a:solidFill>
            <a:srgbClr val="000000"/>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69" name="object 69">
            <a:extLst>
              <a:ext uri="{FF2B5EF4-FFF2-40B4-BE49-F238E27FC236}">
                <a16:creationId xmlns:a16="http://schemas.microsoft.com/office/drawing/2014/main" id="{3ECD8F8C-C968-B6E0-3717-EFCA9D0C79DD}"/>
              </a:ext>
            </a:extLst>
          </p:cNvPr>
          <p:cNvSpPr txBox="1"/>
          <p:nvPr/>
        </p:nvSpPr>
        <p:spPr>
          <a:xfrm>
            <a:off x="6390664" y="3076386"/>
            <a:ext cx="119539" cy="217367"/>
          </a:xfrm>
          <a:prstGeom prst="rect">
            <a:avLst/>
          </a:prstGeom>
        </p:spPr>
        <p:txBody>
          <a:bodyPr vert="horz" wrap="square" lIns="0" tIns="9525" rIns="0" bIns="0" rtlCol="0">
            <a:spAutoFit/>
          </a:bodyPr>
          <a:lstStyle/>
          <a:p>
            <a:pPr marL="9525" defTabSz="685800" eaLnBrk="1" fontAlgn="auto" hangingPunct="1">
              <a:spcBef>
                <a:spcPts val="75"/>
              </a:spcBef>
              <a:spcAft>
                <a:spcPts val="0"/>
              </a:spcAft>
            </a:pPr>
            <a:r>
              <a:rPr sz="1350" kern="0" dirty="0">
                <a:solidFill>
                  <a:sysClr val="windowText" lastClr="000000"/>
                </a:solidFill>
                <a:latin typeface="Cascadia Mono"/>
                <a:cs typeface="Cascadia Mono"/>
              </a:rPr>
              <a:t>x</a:t>
            </a:r>
            <a:endParaRPr sz="1350" kern="0">
              <a:solidFill>
                <a:sysClr val="windowText" lastClr="000000"/>
              </a:solidFill>
              <a:latin typeface="Cascadia Mono"/>
              <a:cs typeface="Cascadia Mono"/>
            </a:endParaRPr>
          </a:p>
        </p:txBody>
      </p:sp>
      <p:sp>
        <p:nvSpPr>
          <p:cNvPr id="70" name="object 70">
            <a:extLst>
              <a:ext uri="{FF2B5EF4-FFF2-40B4-BE49-F238E27FC236}">
                <a16:creationId xmlns:a16="http://schemas.microsoft.com/office/drawing/2014/main" id="{BA07D99E-BD93-6B83-0439-357DC08278A3}"/>
              </a:ext>
            </a:extLst>
          </p:cNvPr>
          <p:cNvSpPr txBox="1"/>
          <p:nvPr/>
        </p:nvSpPr>
        <p:spPr>
          <a:xfrm>
            <a:off x="6808906" y="3098299"/>
            <a:ext cx="1301115" cy="192360"/>
          </a:xfrm>
          <a:prstGeom prst="rect">
            <a:avLst/>
          </a:prstGeom>
        </p:spPr>
        <p:txBody>
          <a:bodyPr vert="horz" wrap="square" lIns="0" tIns="0" rIns="0" bIns="0" rtlCol="0">
            <a:spAutoFit/>
          </a:bodyPr>
          <a:lstStyle/>
          <a:p>
            <a:pPr defTabSz="685800" eaLnBrk="1" fontAlgn="auto" hangingPunct="1">
              <a:lnSpc>
                <a:spcPts val="1523"/>
              </a:lnSpc>
              <a:spcBef>
                <a:spcPts val="0"/>
              </a:spcBef>
              <a:spcAft>
                <a:spcPts val="0"/>
              </a:spcAft>
            </a:pPr>
            <a:r>
              <a:rPr sz="1350" b="1" kern="0" spc="-8" dirty="0">
                <a:solidFill>
                  <a:srgbClr val="7E7E7E"/>
                </a:solidFill>
                <a:latin typeface="Cascadia Mono"/>
                <a:cs typeface="Cascadia Mono"/>
              </a:rPr>
              <a:t>Uninitialized</a:t>
            </a:r>
            <a:endParaRPr sz="1350" kern="0">
              <a:solidFill>
                <a:sysClr val="windowText" lastClr="000000"/>
              </a:solidFill>
              <a:latin typeface="Cascadia Mono"/>
              <a:cs typeface="Cascadia Mono"/>
            </a:endParaRPr>
          </a:p>
        </p:txBody>
      </p:sp>
      <p:sp>
        <p:nvSpPr>
          <p:cNvPr id="71" name="object 71">
            <a:extLst>
              <a:ext uri="{FF2B5EF4-FFF2-40B4-BE49-F238E27FC236}">
                <a16:creationId xmlns:a16="http://schemas.microsoft.com/office/drawing/2014/main" id="{474E2BA4-FAB3-4952-CD3F-845EAB8688A6}"/>
              </a:ext>
            </a:extLst>
          </p:cNvPr>
          <p:cNvSpPr txBox="1"/>
          <p:nvPr/>
        </p:nvSpPr>
        <p:spPr>
          <a:xfrm>
            <a:off x="6735278" y="3057811"/>
            <a:ext cx="1445895" cy="236123"/>
          </a:xfrm>
          <a:prstGeom prst="rect">
            <a:avLst/>
          </a:prstGeom>
          <a:solidFill>
            <a:srgbClr val="E7E6E6"/>
          </a:solidFill>
          <a:ln w="12700">
            <a:solidFill>
              <a:srgbClr val="000000"/>
            </a:solidFill>
          </a:ln>
        </p:spPr>
        <p:txBody>
          <a:bodyPr vert="horz" wrap="square" lIns="0" tIns="28099" rIns="0" bIns="0" rtlCol="0">
            <a:spAutoFit/>
          </a:bodyPr>
          <a:lstStyle/>
          <a:p>
            <a:pPr marL="2381" algn="ctr" defTabSz="685800" eaLnBrk="1" fontAlgn="auto" hangingPunct="1">
              <a:spcBef>
                <a:spcPts val="221"/>
              </a:spcBef>
              <a:spcAft>
                <a:spcPts val="0"/>
              </a:spcAft>
            </a:pPr>
            <a:r>
              <a:rPr sz="1350" b="1" kern="0" dirty="0">
                <a:solidFill>
                  <a:sysClr val="windowText" lastClr="000000"/>
                </a:solidFill>
                <a:latin typeface="Cascadia Mono"/>
                <a:cs typeface="Cascadia Mono"/>
              </a:rPr>
              <a:t>2</a:t>
            </a:r>
            <a:endParaRPr sz="1350" kern="0">
              <a:solidFill>
                <a:sysClr val="windowText" lastClr="000000"/>
              </a:solidFill>
              <a:latin typeface="Cascadia Mono"/>
              <a:cs typeface="Cascadia Mono"/>
            </a:endParaRPr>
          </a:p>
        </p:txBody>
      </p:sp>
      <p:grpSp>
        <p:nvGrpSpPr>
          <p:cNvPr id="72" name="object 72">
            <a:extLst>
              <a:ext uri="{FF2B5EF4-FFF2-40B4-BE49-F238E27FC236}">
                <a16:creationId xmlns:a16="http://schemas.microsoft.com/office/drawing/2014/main" id="{F2766079-3E9F-E677-3BEF-2DD5C123445E}"/>
              </a:ext>
            </a:extLst>
          </p:cNvPr>
          <p:cNvGrpSpPr/>
          <p:nvPr/>
        </p:nvGrpSpPr>
        <p:grpSpPr>
          <a:xfrm>
            <a:off x="3208467" y="1668626"/>
            <a:ext cx="1877854" cy="1725930"/>
            <a:chOff x="2768473" y="1081834"/>
            <a:chExt cx="2503805" cy="2301240"/>
          </a:xfrm>
        </p:grpSpPr>
        <p:sp>
          <p:nvSpPr>
            <p:cNvPr id="73" name="object 73">
              <a:extLst>
                <a:ext uri="{FF2B5EF4-FFF2-40B4-BE49-F238E27FC236}">
                  <a16:creationId xmlns:a16="http://schemas.microsoft.com/office/drawing/2014/main" id="{F0A63111-A5FA-12FC-504E-678F11411621}"/>
                </a:ext>
              </a:extLst>
            </p:cNvPr>
            <p:cNvSpPr/>
            <p:nvPr/>
          </p:nvSpPr>
          <p:spPr>
            <a:xfrm>
              <a:off x="2774823" y="1088184"/>
              <a:ext cx="2491105" cy="2288540"/>
            </a:xfrm>
            <a:custGeom>
              <a:avLst/>
              <a:gdLst/>
              <a:ahLst/>
              <a:cxnLst/>
              <a:rect l="l" t="t" r="r" b="b"/>
              <a:pathLst>
                <a:path w="2491104" h="2288540">
                  <a:moveTo>
                    <a:pt x="1477068" y="0"/>
                  </a:moveTo>
                  <a:lnTo>
                    <a:pt x="1427668" y="1327"/>
                  </a:lnTo>
                  <a:lnTo>
                    <a:pt x="1378415" y="4283"/>
                  </a:lnTo>
                  <a:lnTo>
                    <a:pt x="1329405" y="8865"/>
                  </a:lnTo>
                  <a:lnTo>
                    <a:pt x="1280738" y="15071"/>
                  </a:lnTo>
                  <a:lnTo>
                    <a:pt x="1232509" y="22898"/>
                  </a:lnTo>
                  <a:lnTo>
                    <a:pt x="1184816" y="32344"/>
                  </a:lnTo>
                  <a:lnTo>
                    <a:pt x="1137757" y="43404"/>
                  </a:lnTo>
                  <a:lnTo>
                    <a:pt x="1091430" y="56078"/>
                  </a:lnTo>
                  <a:lnTo>
                    <a:pt x="1045931" y="70362"/>
                  </a:lnTo>
                  <a:lnTo>
                    <a:pt x="1001358" y="86254"/>
                  </a:lnTo>
                  <a:lnTo>
                    <a:pt x="957809" y="103751"/>
                  </a:lnTo>
                  <a:lnTo>
                    <a:pt x="915381" y="122850"/>
                  </a:lnTo>
                  <a:lnTo>
                    <a:pt x="874170" y="143549"/>
                  </a:lnTo>
                  <a:lnTo>
                    <a:pt x="834276" y="165845"/>
                  </a:lnTo>
                  <a:lnTo>
                    <a:pt x="795795" y="189735"/>
                  </a:lnTo>
                  <a:lnTo>
                    <a:pt x="758825" y="215216"/>
                  </a:lnTo>
                  <a:lnTo>
                    <a:pt x="718923" y="245994"/>
                  </a:lnTo>
                  <a:lnTo>
                    <a:pt x="682301" y="277922"/>
                  </a:lnTo>
                  <a:lnTo>
                    <a:pt x="648952" y="310901"/>
                  </a:lnTo>
                  <a:lnTo>
                    <a:pt x="618871" y="344832"/>
                  </a:lnTo>
                  <a:lnTo>
                    <a:pt x="592052" y="379617"/>
                  </a:lnTo>
                  <a:lnTo>
                    <a:pt x="568489" y="415156"/>
                  </a:lnTo>
                  <a:lnTo>
                    <a:pt x="548176" y="451352"/>
                  </a:lnTo>
                  <a:lnTo>
                    <a:pt x="531106" y="488103"/>
                  </a:lnTo>
                  <a:lnTo>
                    <a:pt x="517275" y="525313"/>
                  </a:lnTo>
                  <a:lnTo>
                    <a:pt x="506676" y="562881"/>
                  </a:lnTo>
                  <a:lnTo>
                    <a:pt x="499304" y="600709"/>
                  </a:lnTo>
                  <a:lnTo>
                    <a:pt x="495152" y="638699"/>
                  </a:lnTo>
                  <a:lnTo>
                    <a:pt x="494215" y="676750"/>
                  </a:lnTo>
                  <a:lnTo>
                    <a:pt x="496487" y="714765"/>
                  </a:lnTo>
                  <a:lnTo>
                    <a:pt x="501961" y="752644"/>
                  </a:lnTo>
                  <a:lnTo>
                    <a:pt x="510633" y="790289"/>
                  </a:lnTo>
                  <a:lnTo>
                    <a:pt x="522496" y="827599"/>
                  </a:lnTo>
                  <a:lnTo>
                    <a:pt x="537543" y="864478"/>
                  </a:lnTo>
                  <a:lnTo>
                    <a:pt x="555771" y="900825"/>
                  </a:lnTo>
                  <a:lnTo>
                    <a:pt x="577171" y="936542"/>
                  </a:lnTo>
                  <a:lnTo>
                    <a:pt x="601740" y="971530"/>
                  </a:lnTo>
                  <a:lnTo>
                    <a:pt x="629470" y="1005689"/>
                  </a:lnTo>
                  <a:lnTo>
                    <a:pt x="660356" y="1038922"/>
                  </a:lnTo>
                  <a:lnTo>
                    <a:pt x="694391" y="1071129"/>
                  </a:lnTo>
                  <a:lnTo>
                    <a:pt x="731571" y="1102211"/>
                  </a:lnTo>
                  <a:lnTo>
                    <a:pt x="771889" y="1132069"/>
                  </a:lnTo>
                  <a:lnTo>
                    <a:pt x="815339" y="1160604"/>
                  </a:lnTo>
                  <a:lnTo>
                    <a:pt x="0" y="2288364"/>
                  </a:lnTo>
                  <a:lnTo>
                    <a:pt x="1139443" y="1294843"/>
                  </a:lnTo>
                  <a:lnTo>
                    <a:pt x="1189367" y="1306486"/>
                  </a:lnTo>
                  <a:lnTo>
                    <a:pt x="1239747" y="1316280"/>
                  </a:lnTo>
                  <a:lnTo>
                    <a:pt x="1290483" y="1324239"/>
                  </a:lnTo>
                  <a:lnTo>
                    <a:pt x="1341475" y="1330381"/>
                  </a:lnTo>
                  <a:lnTo>
                    <a:pt x="1392623" y="1334721"/>
                  </a:lnTo>
                  <a:lnTo>
                    <a:pt x="1443826" y="1337275"/>
                  </a:lnTo>
                  <a:lnTo>
                    <a:pt x="1494986" y="1338058"/>
                  </a:lnTo>
                  <a:lnTo>
                    <a:pt x="1546001" y="1337087"/>
                  </a:lnTo>
                  <a:lnTo>
                    <a:pt x="1596773" y="1334377"/>
                  </a:lnTo>
                  <a:lnTo>
                    <a:pt x="1647200" y="1329945"/>
                  </a:lnTo>
                  <a:lnTo>
                    <a:pt x="1697183" y="1323805"/>
                  </a:lnTo>
                  <a:lnTo>
                    <a:pt x="1746622" y="1315975"/>
                  </a:lnTo>
                  <a:lnTo>
                    <a:pt x="1795416" y="1306469"/>
                  </a:lnTo>
                  <a:lnTo>
                    <a:pt x="1843467" y="1295304"/>
                  </a:lnTo>
                  <a:lnTo>
                    <a:pt x="1890673" y="1282495"/>
                  </a:lnTo>
                  <a:lnTo>
                    <a:pt x="1936935" y="1268059"/>
                  </a:lnTo>
                  <a:lnTo>
                    <a:pt x="1982153" y="1252010"/>
                  </a:lnTo>
                  <a:lnTo>
                    <a:pt x="2026226" y="1234366"/>
                  </a:lnTo>
                  <a:lnTo>
                    <a:pt x="2069055" y="1215141"/>
                  </a:lnTo>
                  <a:lnTo>
                    <a:pt x="2110540" y="1194352"/>
                  </a:lnTo>
                  <a:lnTo>
                    <a:pt x="2150581" y="1172015"/>
                  </a:lnTo>
                  <a:lnTo>
                    <a:pt x="2189077" y="1148145"/>
                  </a:lnTo>
                  <a:lnTo>
                    <a:pt x="2225929" y="1122758"/>
                  </a:lnTo>
                  <a:lnTo>
                    <a:pt x="2265830" y="1091981"/>
                  </a:lnTo>
                  <a:lnTo>
                    <a:pt x="2302452" y="1060053"/>
                  </a:lnTo>
                  <a:lnTo>
                    <a:pt x="2335801" y="1027074"/>
                  </a:lnTo>
                  <a:lnTo>
                    <a:pt x="2365882" y="993142"/>
                  </a:lnTo>
                  <a:lnTo>
                    <a:pt x="2392701" y="958358"/>
                  </a:lnTo>
                  <a:lnTo>
                    <a:pt x="2416264" y="922818"/>
                  </a:lnTo>
                  <a:lnTo>
                    <a:pt x="2436577" y="886623"/>
                  </a:lnTo>
                  <a:lnTo>
                    <a:pt x="2453647" y="849871"/>
                  </a:lnTo>
                  <a:lnTo>
                    <a:pt x="2467478" y="812662"/>
                  </a:lnTo>
                  <a:lnTo>
                    <a:pt x="2478077" y="775094"/>
                  </a:lnTo>
                  <a:lnTo>
                    <a:pt x="2485449" y="737265"/>
                  </a:lnTo>
                  <a:lnTo>
                    <a:pt x="2489601" y="699276"/>
                  </a:lnTo>
                  <a:lnTo>
                    <a:pt x="2490538" y="661224"/>
                  </a:lnTo>
                  <a:lnTo>
                    <a:pt x="2488266" y="623210"/>
                  </a:lnTo>
                  <a:lnTo>
                    <a:pt x="2482792" y="585331"/>
                  </a:lnTo>
                  <a:lnTo>
                    <a:pt x="2474120" y="547686"/>
                  </a:lnTo>
                  <a:lnTo>
                    <a:pt x="2462257" y="510375"/>
                  </a:lnTo>
                  <a:lnTo>
                    <a:pt x="2447210" y="473497"/>
                  </a:lnTo>
                  <a:lnTo>
                    <a:pt x="2428982" y="437150"/>
                  </a:lnTo>
                  <a:lnTo>
                    <a:pt x="2407582" y="401433"/>
                  </a:lnTo>
                  <a:lnTo>
                    <a:pt x="2383013" y="366445"/>
                  </a:lnTo>
                  <a:lnTo>
                    <a:pt x="2355283" y="332285"/>
                  </a:lnTo>
                  <a:lnTo>
                    <a:pt x="2324397" y="299053"/>
                  </a:lnTo>
                  <a:lnTo>
                    <a:pt x="2290362" y="266846"/>
                  </a:lnTo>
                  <a:lnTo>
                    <a:pt x="2253182" y="235764"/>
                  </a:lnTo>
                  <a:lnTo>
                    <a:pt x="2212864" y="205906"/>
                  </a:lnTo>
                  <a:lnTo>
                    <a:pt x="2169414" y="177370"/>
                  </a:lnTo>
                  <a:lnTo>
                    <a:pt x="2129505" y="153945"/>
                  </a:lnTo>
                  <a:lnTo>
                    <a:pt x="2088282" y="132188"/>
                  </a:lnTo>
                  <a:lnTo>
                    <a:pt x="2045842" y="112097"/>
                  </a:lnTo>
                  <a:lnTo>
                    <a:pt x="2002281" y="93669"/>
                  </a:lnTo>
                  <a:lnTo>
                    <a:pt x="1957699" y="76903"/>
                  </a:lnTo>
                  <a:lnTo>
                    <a:pt x="1912191" y="61795"/>
                  </a:lnTo>
                  <a:lnTo>
                    <a:pt x="1865855" y="48342"/>
                  </a:lnTo>
                  <a:lnTo>
                    <a:pt x="1818790" y="36542"/>
                  </a:lnTo>
                  <a:lnTo>
                    <a:pt x="1771091" y="26392"/>
                  </a:lnTo>
                  <a:lnTo>
                    <a:pt x="1722857" y="17890"/>
                  </a:lnTo>
                  <a:lnTo>
                    <a:pt x="1674186" y="11033"/>
                  </a:lnTo>
                  <a:lnTo>
                    <a:pt x="1625173" y="5818"/>
                  </a:lnTo>
                  <a:lnTo>
                    <a:pt x="1575918" y="2242"/>
                  </a:lnTo>
                  <a:lnTo>
                    <a:pt x="1526517" y="304"/>
                  </a:lnTo>
                  <a:lnTo>
                    <a:pt x="1477068" y="0"/>
                  </a:lnTo>
                  <a:close/>
                </a:path>
              </a:pathLst>
            </a:custGeom>
            <a:solidFill>
              <a:srgbClr val="FFEDB8"/>
            </a:solidFill>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sp>
          <p:nvSpPr>
            <p:cNvPr id="74" name="object 74">
              <a:extLst>
                <a:ext uri="{FF2B5EF4-FFF2-40B4-BE49-F238E27FC236}">
                  <a16:creationId xmlns:a16="http://schemas.microsoft.com/office/drawing/2014/main" id="{E0B1BB85-A646-5195-9D1E-0F3699BACAE6}"/>
                </a:ext>
              </a:extLst>
            </p:cNvPr>
            <p:cNvSpPr/>
            <p:nvPr/>
          </p:nvSpPr>
          <p:spPr>
            <a:xfrm>
              <a:off x="2774823" y="1088184"/>
              <a:ext cx="2491105" cy="2288540"/>
            </a:xfrm>
            <a:custGeom>
              <a:avLst/>
              <a:gdLst/>
              <a:ahLst/>
              <a:cxnLst/>
              <a:rect l="l" t="t" r="r" b="b"/>
              <a:pathLst>
                <a:path w="2491104" h="2288540">
                  <a:moveTo>
                    <a:pt x="0" y="2288364"/>
                  </a:moveTo>
                  <a:lnTo>
                    <a:pt x="815339" y="1160604"/>
                  </a:lnTo>
                  <a:lnTo>
                    <a:pt x="771889" y="1132069"/>
                  </a:lnTo>
                  <a:lnTo>
                    <a:pt x="731571" y="1102211"/>
                  </a:lnTo>
                  <a:lnTo>
                    <a:pt x="694391" y="1071129"/>
                  </a:lnTo>
                  <a:lnTo>
                    <a:pt x="660356" y="1038922"/>
                  </a:lnTo>
                  <a:lnTo>
                    <a:pt x="629470" y="1005689"/>
                  </a:lnTo>
                  <a:lnTo>
                    <a:pt x="601740" y="971530"/>
                  </a:lnTo>
                  <a:lnTo>
                    <a:pt x="577171" y="936542"/>
                  </a:lnTo>
                  <a:lnTo>
                    <a:pt x="555771" y="900825"/>
                  </a:lnTo>
                  <a:lnTo>
                    <a:pt x="537543" y="864478"/>
                  </a:lnTo>
                  <a:lnTo>
                    <a:pt x="522496" y="827599"/>
                  </a:lnTo>
                  <a:lnTo>
                    <a:pt x="510633" y="790289"/>
                  </a:lnTo>
                  <a:lnTo>
                    <a:pt x="501961" y="752644"/>
                  </a:lnTo>
                  <a:lnTo>
                    <a:pt x="496487" y="714765"/>
                  </a:lnTo>
                  <a:lnTo>
                    <a:pt x="494215" y="676750"/>
                  </a:lnTo>
                  <a:lnTo>
                    <a:pt x="495152" y="638699"/>
                  </a:lnTo>
                  <a:lnTo>
                    <a:pt x="499304" y="600709"/>
                  </a:lnTo>
                  <a:lnTo>
                    <a:pt x="506676" y="562881"/>
                  </a:lnTo>
                  <a:lnTo>
                    <a:pt x="517275" y="525313"/>
                  </a:lnTo>
                  <a:lnTo>
                    <a:pt x="531106" y="488103"/>
                  </a:lnTo>
                  <a:lnTo>
                    <a:pt x="548176" y="451352"/>
                  </a:lnTo>
                  <a:lnTo>
                    <a:pt x="568489" y="415156"/>
                  </a:lnTo>
                  <a:lnTo>
                    <a:pt x="592052" y="379617"/>
                  </a:lnTo>
                  <a:lnTo>
                    <a:pt x="618871" y="344832"/>
                  </a:lnTo>
                  <a:lnTo>
                    <a:pt x="648952" y="310901"/>
                  </a:lnTo>
                  <a:lnTo>
                    <a:pt x="682301" y="277922"/>
                  </a:lnTo>
                  <a:lnTo>
                    <a:pt x="718923" y="245994"/>
                  </a:lnTo>
                  <a:lnTo>
                    <a:pt x="758825" y="215216"/>
                  </a:lnTo>
                  <a:lnTo>
                    <a:pt x="795795" y="189735"/>
                  </a:lnTo>
                  <a:lnTo>
                    <a:pt x="834276" y="165845"/>
                  </a:lnTo>
                  <a:lnTo>
                    <a:pt x="874170" y="143549"/>
                  </a:lnTo>
                  <a:lnTo>
                    <a:pt x="915381" y="122850"/>
                  </a:lnTo>
                  <a:lnTo>
                    <a:pt x="957809" y="103751"/>
                  </a:lnTo>
                  <a:lnTo>
                    <a:pt x="1001358" y="86254"/>
                  </a:lnTo>
                  <a:lnTo>
                    <a:pt x="1045931" y="70362"/>
                  </a:lnTo>
                  <a:lnTo>
                    <a:pt x="1091430" y="56078"/>
                  </a:lnTo>
                  <a:lnTo>
                    <a:pt x="1137757" y="43404"/>
                  </a:lnTo>
                  <a:lnTo>
                    <a:pt x="1184816" y="32344"/>
                  </a:lnTo>
                  <a:lnTo>
                    <a:pt x="1232509" y="22898"/>
                  </a:lnTo>
                  <a:lnTo>
                    <a:pt x="1280738" y="15071"/>
                  </a:lnTo>
                  <a:lnTo>
                    <a:pt x="1329405" y="8865"/>
                  </a:lnTo>
                  <a:lnTo>
                    <a:pt x="1378415" y="4283"/>
                  </a:lnTo>
                  <a:lnTo>
                    <a:pt x="1427668" y="1327"/>
                  </a:lnTo>
                  <a:lnTo>
                    <a:pt x="1477068" y="0"/>
                  </a:lnTo>
                  <a:lnTo>
                    <a:pt x="1526517" y="304"/>
                  </a:lnTo>
                  <a:lnTo>
                    <a:pt x="1575918" y="2242"/>
                  </a:lnTo>
                  <a:lnTo>
                    <a:pt x="1625173" y="5818"/>
                  </a:lnTo>
                  <a:lnTo>
                    <a:pt x="1674186" y="11033"/>
                  </a:lnTo>
                  <a:lnTo>
                    <a:pt x="1722857" y="17890"/>
                  </a:lnTo>
                  <a:lnTo>
                    <a:pt x="1771091" y="26392"/>
                  </a:lnTo>
                  <a:lnTo>
                    <a:pt x="1818790" y="36542"/>
                  </a:lnTo>
                  <a:lnTo>
                    <a:pt x="1865855" y="48342"/>
                  </a:lnTo>
                  <a:lnTo>
                    <a:pt x="1912191" y="61795"/>
                  </a:lnTo>
                  <a:lnTo>
                    <a:pt x="1957699" y="76903"/>
                  </a:lnTo>
                  <a:lnTo>
                    <a:pt x="2002281" y="93669"/>
                  </a:lnTo>
                  <a:lnTo>
                    <a:pt x="2045842" y="112097"/>
                  </a:lnTo>
                  <a:lnTo>
                    <a:pt x="2088282" y="132188"/>
                  </a:lnTo>
                  <a:lnTo>
                    <a:pt x="2129505" y="153945"/>
                  </a:lnTo>
                  <a:lnTo>
                    <a:pt x="2169414" y="177370"/>
                  </a:lnTo>
                  <a:lnTo>
                    <a:pt x="2212864" y="205906"/>
                  </a:lnTo>
                  <a:lnTo>
                    <a:pt x="2253182" y="235764"/>
                  </a:lnTo>
                  <a:lnTo>
                    <a:pt x="2290362" y="266846"/>
                  </a:lnTo>
                  <a:lnTo>
                    <a:pt x="2324397" y="299053"/>
                  </a:lnTo>
                  <a:lnTo>
                    <a:pt x="2355283" y="332285"/>
                  </a:lnTo>
                  <a:lnTo>
                    <a:pt x="2383013" y="366445"/>
                  </a:lnTo>
                  <a:lnTo>
                    <a:pt x="2407582" y="401433"/>
                  </a:lnTo>
                  <a:lnTo>
                    <a:pt x="2428982" y="437150"/>
                  </a:lnTo>
                  <a:lnTo>
                    <a:pt x="2447210" y="473497"/>
                  </a:lnTo>
                  <a:lnTo>
                    <a:pt x="2462257" y="510375"/>
                  </a:lnTo>
                  <a:lnTo>
                    <a:pt x="2474120" y="547686"/>
                  </a:lnTo>
                  <a:lnTo>
                    <a:pt x="2482792" y="585331"/>
                  </a:lnTo>
                  <a:lnTo>
                    <a:pt x="2488266" y="623210"/>
                  </a:lnTo>
                  <a:lnTo>
                    <a:pt x="2490538" y="661224"/>
                  </a:lnTo>
                  <a:lnTo>
                    <a:pt x="2489601" y="699276"/>
                  </a:lnTo>
                  <a:lnTo>
                    <a:pt x="2485449" y="737265"/>
                  </a:lnTo>
                  <a:lnTo>
                    <a:pt x="2478077" y="775094"/>
                  </a:lnTo>
                  <a:lnTo>
                    <a:pt x="2467478" y="812662"/>
                  </a:lnTo>
                  <a:lnTo>
                    <a:pt x="2453647" y="849871"/>
                  </a:lnTo>
                  <a:lnTo>
                    <a:pt x="2436577" y="886623"/>
                  </a:lnTo>
                  <a:lnTo>
                    <a:pt x="2416264" y="922818"/>
                  </a:lnTo>
                  <a:lnTo>
                    <a:pt x="2392701" y="958358"/>
                  </a:lnTo>
                  <a:lnTo>
                    <a:pt x="2365882" y="993142"/>
                  </a:lnTo>
                  <a:lnTo>
                    <a:pt x="2335801" y="1027074"/>
                  </a:lnTo>
                  <a:lnTo>
                    <a:pt x="2302452" y="1060053"/>
                  </a:lnTo>
                  <a:lnTo>
                    <a:pt x="2265830" y="1091981"/>
                  </a:lnTo>
                  <a:lnTo>
                    <a:pt x="2225929" y="1122758"/>
                  </a:lnTo>
                  <a:lnTo>
                    <a:pt x="2189077" y="1148145"/>
                  </a:lnTo>
                  <a:lnTo>
                    <a:pt x="2150581" y="1172015"/>
                  </a:lnTo>
                  <a:lnTo>
                    <a:pt x="2110540" y="1194352"/>
                  </a:lnTo>
                  <a:lnTo>
                    <a:pt x="2069055" y="1215141"/>
                  </a:lnTo>
                  <a:lnTo>
                    <a:pt x="2026226" y="1234366"/>
                  </a:lnTo>
                  <a:lnTo>
                    <a:pt x="1982153" y="1252010"/>
                  </a:lnTo>
                  <a:lnTo>
                    <a:pt x="1936935" y="1268059"/>
                  </a:lnTo>
                  <a:lnTo>
                    <a:pt x="1890673" y="1282495"/>
                  </a:lnTo>
                  <a:lnTo>
                    <a:pt x="1843467" y="1295304"/>
                  </a:lnTo>
                  <a:lnTo>
                    <a:pt x="1795416" y="1306469"/>
                  </a:lnTo>
                  <a:lnTo>
                    <a:pt x="1746622" y="1315975"/>
                  </a:lnTo>
                  <a:lnTo>
                    <a:pt x="1697183" y="1323805"/>
                  </a:lnTo>
                  <a:lnTo>
                    <a:pt x="1647200" y="1329945"/>
                  </a:lnTo>
                  <a:lnTo>
                    <a:pt x="1596773" y="1334377"/>
                  </a:lnTo>
                  <a:lnTo>
                    <a:pt x="1546001" y="1337087"/>
                  </a:lnTo>
                  <a:lnTo>
                    <a:pt x="1494986" y="1338058"/>
                  </a:lnTo>
                  <a:lnTo>
                    <a:pt x="1443826" y="1337275"/>
                  </a:lnTo>
                  <a:lnTo>
                    <a:pt x="1392623" y="1334721"/>
                  </a:lnTo>
                  <a:lnTo>
                    <a:pt x="1341475" y="1330381"/>
                  </a:lnTo>
                  <a:lnTo>
                    <a:pt x="1290483" y="1324239"/>
                  </a:lnTo>
                  <a:lnTo>
                    <a:pt x="1239747" y="1316280"/>
                  </a:lnTo>
                  <a:lnTo>
                    <a:pt x="1189367" y="1306486"/>
                  </a:lnTo>
                  <a:lnTo>
                    <a:pt x="1139443" y="1294843"/>
                  </a:lnTo>
                  <a:lnTo>
                    <a:pt x="0" y="2288364"/>
                  </a:lnTo>
                  <a:close/>
                </a:path>
              </a:pathLst>
            </a:custGeom>
            <a:ln w="12700">
              <a:solidFill>
                <a:srgbClr val="C00000"/>
              </a:solidFill>
            </a:ln>
          </p:spPr>
          <p:txBody>
            <a:bodyPr wrap="square" lIns="0" tIns="0" rIns="0" bIns="0" rtlCol="0"/>
            <a:lstStyle/>
            <a:p>
              <a:pPr defTabSz="685800" eaLnBrk="1" fontAlgn="auto" hangingPunct="1">
                <a:spcBef>
                  <a:spcPts val="0"/>
                </a:spcBef>
                <a:spcAft>
                  <a:spcPts val="0"/>
                </a:spcAft>
              </a:pPr>
              <a:endParaRPr sz="1350" kern="0">
                <a:solidFill>
                  <a:sysClr val="windowText" lastClr="000000"/>
                </a:solidFill>
              </a:endParaRPr>
            </a:p>
          </p:txBody>
        </p:sp>
      </p:grpSp>
      <p:sp>
        <p:nvSpPr>
          <p:cNvPr id="76" name="object 76">
            <a:extLst>
              <a:ext uri="{FF2B5EF4-FFF2-40B4-BE49-F238E27FC236}">
                <a16:creationId xmlns:a16="http://schemas.microsoft.com/office/drawing/2014/main" id="{AFACD1D4-8F68-6C38-9518-A2279561B71B}"/>
              </a:ext>
            </a:extLst>
          </p:cNvPr>
          <p:cNvSpPr txBox="1"/>
          <p:nvPr/>
        </p:nvSpPr>
        <p:spPr>
          <a:xfrm>
            <a:off x="3714147" y="1884861"/>
            <a:ext cx="1286162" cy="563616"/>
          </a:xfrm>
          <a:prstGeom prst="rect">
            <a:avLst/>
          </a:prstGeom>
        </p:spPr>
        <p:txBody>
          <a:bodyPr vert="horz" wrap="square" lIns="0" tIns="9525" rIns="0" bIns="0" rtlCol="0">
            <a:spAutoFit/>
          </a:bodyPr>
          <a:lstStyle/>
          <a:p>
            <a:pPr marR="3810" algn="ctr" defTabSz="685800" eaLnBrk="1" fontAlgn="auto" hangingPunct="1">
              <a:spcBef>
                <a:spcPts val="75"/>
              </a:spcBef>
              <a:spcAft>
                <a:spcPts val="0"/>
              </a:spcAft>
            </a:pPr>
            <a:r>
              <a:rPr sz="1800" kern="0" spc="-8" dirty="0">
                <a:solidFill>
                  <a:srgbClr val="0000FF"/>
                </a:solidFill>
                <a:latin typeface="Arial"/>
                <a:cs typeface="Arial"/>
              </a:rPr>
              <a:t>Allocate</a:t>
            </a:r>
            <a:r>
              <a:rPr lang="en-US" sz="1800" kern="0" spc="-8" dirty="0">
                <a:solidFill>
                  <a:srgbClr val="0000FF"/>
                </a:solidFill>
                <a:latin typeface="Arial"/>
                <a:cs typeface="Arial"/>
              </a:rPr>
              <a:t> in</a:t>
            </a:r>
            <a:endParaRPr sz="1800" kern="0" dirty="0">
              <a:solidFill>
                <a:sysClr val="windowText" lastClr="000000"/>
              </a:solidFill>
              <a:latin typeface="Arial"/>
              <a:cs typeface="Arial"/>
            </a:endParaRPr>
          </a:p>
          <a:p>
            <a:pPr marR="33338" algn="ctr" defTabSz="685800" eaLnBrk="1" fontAlgn="auto" hangingPunct="1">
              <a:spcBef>
                <a:spcPts val="4"/>
              </a:spcBef>
              <a:spcAft>
                <a:spcPts val="0"/>
              </a:spcAft>
            </a:pPr>
            <a:r>
              <a:rPr sz="1800" kern="0" spc="-15" dirty="0">
                <a:solidFill>
                  <a:srgbClr val="0000FF"/>
                </a:solidFill>
                <a:latin typeface="Arial"/>
                <a:cs typeface="Arial"/>
              </a:rPr>
              <a:t>heap</a:t>
            </a:r>
            <a:endParaRPr sz="1800" kern="0" dirty="0">
              <a:solidFill>
                <a:sysClr val="windowText" lastClr="000000"/>
              </a:solidFill>
              <a:latin typeface="Arial"/>
              <a:cs typeface="Arial"/>
            </a:endParaRPr>
          </a:p>
        </p:txBody>
      </p:sp>
      <p:sp>
        <p:nvSpPr>
          <p:cNvPr id="75" name="TextBox 74">
            <a:extLst>
              <a:ext uri="{FF2B5EF4-FFF2-40B4-BE49-F238E27FC236}">
                <a16:creationId xmlns:a16="http://schemas.microsoft.com/office/drawing/2014/main" id="{124566A6-0997-0AC2-5C75-8E73F245F048}"/>
              </a:ext>
            </a:extLst>
          </p:cNvPr>
          <p:cNvSpPr txBox="1"/>
          <p:nvPr/>
        </p:nvSpPr>
        <p:spPr>
          <a:xfrm>
            <a:off x="1371599" y="6051808"/>
            <a:ext cx="8948057" cy="400110"/>
          </a:xfrm>
          <a:prstGeom prst="rect">
            <a:avLst/>
          </a:prstGeom>
          <a:noFill/>
        </p:spPr>
        <p:txBody>
          <a:bodyPr wrap="square">
            <a:spAutoFit/>
          </a:bodyPr>
          <a:lstStyle/>
          <a:p>
            <a:r>
              <a:rPr lang="en-US" sz="2000" dirty="0"/>
              <a:t>Prevent "</a:t>
            </a:r>
            <a:r>
              <a:rPr lang="en-US" sz="2000" b="1" i="1" dirty="0"/>
              <a:t>dangling pointers</a:t>
            </a:r>
            <a:r>
              <a:rPr lang="en-US" sz="2000" dirty="0"/>
              <a:t>," which are pointers that point to deallocated memory</a:t>
            </a:r>
          </a:p>
        </p:txBody>
      </p:sp>
      <p:sp>
        <p:nvSpPr>
          <p:cNvPr id="77" name="Arrow: Curved Right 76">
            <a:extLst>
              <a:ext uri="{FF2B5EF4-FFF2-40B4-BE49-F238E27FC236}">
                <a16:creationId xmlns:a16="http://schemas.microsoft.com/office/drawing/2014/main" id="{41E9CE2E-4202-D0EC-D16D-FE66EDE1BDD5}"/>
              </a:ext>
            </a:extLst>
          </p:cNvPr>
          <p:cNvSpPr/>
          <p:nvPr/>
        </p:nvSpPr>
        <p:spPr>
          <a:xfrm>
            <a:off x="805543" y="5510212"/>
            <a:ext cx="566056" cy="814388"/>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Slide Number Placeholder 77">
            <a:extLst>
              <a:ext uri="{FF2B5EF4-FFF2-40B4-BE49-F238E27FC236}">
                <a16:creationId xmlns:a16="http://schemas.microsoft.com/office/drawing/2014/main" id="{D529DAFC-F87D-8BEF-9400-FB04020001FF}"/>
              </a:ext>
            </a:extLst>
          </p:cNvPr>
          <p:cNvSpPr>
            <a:spLocks noGrp="1"/>
          </p:cNvSpPr>
          <p:nvPr>
            <p:ph type="sldNum" sz="quarter" idx="12"/>
          </p:nvPr>
        </p:nvSpPr>
        <p:spPr/>
        <p:txBody>
          <a:bodyPr/>
          <a:lstStyle/>
          <a:p>
            <a:fld id="{5C5AE351-457C-4431-A86D-BC5A5A7DDEB3}" type="slidenum">
              <a:rPr lang="en-US" altLang="en-US" smtClean="0"/>
              <a:pPr/>
              <a:t>30</a:t>
            </a:fld>
            <a:endParaRPr lang="en-US" altLang="en-US" dirty="0"/>
          </a:p>
        </p:txBody>
      </p:sp>
    </p:spTree>
    <p:extLst>
      <p:ext uri="{BB962C8B-B14F-4D97-AF65-F5344CB8AC3E}">
        <p14:creationId xmlns:p14="http://schemas.microsoft.com/office/powerpoint/2010/main" val="1355247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3">
            <a:extLst>
              <a:ext uri="{FF2B5EF4-FFF2-40B4-BE49-F238E27FC236}">
                <a16:creationId xmlns:a16="http://schemas.microsoft.com/office/drawing/2014/main" id="{7E0D8546-166F-4795-8E95-A2CBDAC10594}"/>
              </a:ext>
            </a:extLst>
          </p:cNvPr>
          <p:cNvSpPr>
            <a:spLocks noGrp="1" noChangeArrowheads="1"/>
          </p:cNvSpPr>
          <p:nvPr>
            <p:ph idx="4294967295"/>
          </p:nvPr>
        </p:nvSpPr>
        <p:spPr>
          <a:xfrm>
            <a:off x="535382" y="1270555"/>
            <a:ext cx="7886700" cy="4695825"/>
          </a:xfrm>
        </p:spPr>
        <p:txBody>
          <a:bodyPr>
            <a:normAutofit fontScale="92500" lnSpcReduction="10000"/>
          </a:bodyPr>
          <a:lstStyle/>
          <a:p>
            <a:pPr marL="0" indent="0">
              <a:lnSpc>
                <a:spcPct val="100000"/>
              </a:lnSpc>
              <a:buNone/>
            </a:pP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p1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a:solidFill>
                  <a:srgbClr val="008000"/>
                </a:solidFill>
                <a:latin typeface="Consolas" panose="020B0609020204030204" pitchFamily="49" charset="0"/>
              </a:rPr>
              <a:t>// Allocate</a:t>
            </a:r>
          </a:p>
          <a:p>
            <a:pPr marL="0" indent="0">
              <a:lnSpc>
                <a:spcPct val="100000"/>
              </a:lnSpc>
              <a:buNone/>
            </a:pPr>
            <a:r>
              <a:rPr lang="en-US" sz="2400" dirty="0">
                <a:solidFill>
                  <a:srgbClr val="0000FF"/>
                </a:solidFill>
                <a:latin typeface="Consolas" panose="020B0609020204030204" pitchFamily="49" charset="0"/>
              </a:rPr>
              <a:t>delete</a:t>
            </a:r>
            <a:r>
              <a:rPr lang="en-US" sz="2400" dirty="0">
                <a:solidFill>
                  <a:srgbClr val="000000"/>
                </a:solidFill>
                <a:latin typeface="Consolas" panose="020B0609020204030204" pitchFamily="49" charset="0"/>
              </a:rPr>
              <a:t> p1; </a:t>
            </a:r>
            <a:r>
              <a:rPr lang="en-US" sz="2400" dirty="0">
                <a:solidFill>
                  <a:srgbClr val="008000"/>
                </a:solidFill>
                <a:latin typeface="Consolas" panose="020B0609020204030204" pitchFamily="49" charset="0"/>
              </a:rPr>
              <a:t>// Deallocate</a:t>
            </a:r>
          </a:p>
          <a:p>
            <a:pPr marL="0" indent="0">
              <a:lnSpc>
                <a:spcPct val="100000"/>
              </a:lnSpc>
              <a:buNone/>
            </a:pPr>
            <a:endParaRPr lang="en-US" sz="2400" dirty="0">
              <a:solidFill>
                <a:srgbClr val="008000"/>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pInt</a:t>
            </a:r>
            <a:r>
              <a:rPr lang="en-US" sz="2400" dirty="0">
                <a:solidFill>
                  <a:srgbClr val="000000"/>
                </a:solidFill>
                <a:latin typeface="Consolas" panose="020B0609020204030204" pitchFamily="49" charset="0"/>
              </a:rPr>
              <a:t> ;</a:t>
            </a:r>
          </a:p>
          <a:p>
            <a:pPr marL="0" indent="0">
              <a:buNone/>
            </a:pPr>
            <a:r>
              <a:rPr lang="en-US" sz="2400" dirty="0" err="1">
                <a:solidFill>
                  <a:srgbClr val="000000"/>
                </a:solidFill>
                <a:latin typeface="Consolas" panose="020B0609020204030204" pitchFamily="49" charset="0"/>
              </a:rPr>
              <a:t>pInt</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a:t>
            </a:r>
            <a:r>
              <a:rPr lang="en-US" sz="2400" dirty="0" err="1">
                <a:solidFill>
                  <a:srgbClr val="000000"/>
                </a:solidFill>
                <a:latin typeface="Consolas" panose="020B0609020204030204" pitchFamily="49" charset="0"/>
              </a:rPr>
              <a:t>pInt</a:t>
            </a:r>
            <a:r>
              <a:rPr lang="en-US" sz="2400" dirty="0">
                <a:solidFill>
                  <a:srgbClr val="000000"/>
                </a:solidFill>
                <a:latin typeface="Consolas" panose="020B0609020204030204" pitchFamily="49" charset="0"/>
              </a:rPr>
              <a:t> = 10;</a:t>
            </a:r>
          </a:p>
          <a:p>
            <a:pPr marL="0" indent="0">
              <a:buNone/>
            </a:pPr>
            <a:r>
              <a:rPr lang="en-US" sz="2400" dirty="0">
                <a:solidFill>
                  <a:srgbClr val="0000FF"/>
                </a:solidFill>
                <a:latin typeface="Consolas" panose="020B0609020204030204" pitchFamily="49" charset="0"/>
              </a:rPr>
              <a:t>delete</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pInt</a:t>
            </a:r>
            <a:r>
              <a:rPr lang="en-US" sz="2400" dirty="0">
                <a:solidFill>
                  <a:srgbClr val="000000"/>
                </a:solidFill>
                <a:latin typeface="Consolas" panose="020B0609020204030204" pitchFamily="49" charset="0"/>
              </a:rPr>
              <a:t>;</a:t>
            </a:r>
            <a:endParaRPr lang="en-US" sz="2400" dirty="0">
              <a:solidFill>
                <a:srgbClr val="008000"/>
              </a:solidFill>
              <a:latin typeface="Consolas" panose="020B0609020204030204" pitchFamily="49" charset="0"/>
            </a:endParaRPr>
          </a:p>
          <a:p>
            <a:pPr marL="0" indent="0">
              <a:lnSpc>
                <a:spcPct val="100000"/>
              </a:lnSpc>
              <a:buNone/>
            </a:pPr>
            <a:endParaRPr lang="en-US" sz="2400" dirty="0">
              <a:solidFill>
                <a:srgbClr val="0000FF"/>
              </a:solidFill>
              <a:latin typeface="Consolas" panose="020B0609020204030204" pitchFamily="49" charset="0"/>
            </a:endParaRPr>
          </a:p>
          <a:p>
            <a:pPr marL="0" indent="0">
              <a:lnSpc>
                <a:spcPct val="100000"/>
              </a:lnSpc>
              <a:buNone/>
            </a:pP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newList</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[6]; </a:t>
            </a:r>
            <a:r>
              <a:rPr lang="en-US" sz="2400" dirty="0">
                <a:solidFill>
                  <a:srgbClr val="008000"/>
                </a:solidFill>
                <a:latin typeface="Consolas" panose="020B0609020204030204" pitchFamily="49" charset="0"/>
              </a:rPr>
              <a:t>// Allocate</a:t>
            </a:r>
          </a:p>
          <a:p>
            <a:pPr marL="0" indent="0">
              <a:lnSpc>
                <a:spcPct val="100000"/>
              </a:lnSpc>
              <a:buNone/>
            </a:pPr>
            <a:r>
              <a:rPr lang="en-US" sz="2400" dirty="0">
                <a:solidFill>
                  <a:srgbClr val="0000FF"/>
                </a:solidFill>
                <a:latin typeface="Consolas" panose="020B0609020204030204" pitchFamily="49" charset="0"/>
              </a:rPr>
              <a:t>delete[]</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newList</a:t>
            </a:r>
            <a:r>
              <a:rPr lang="en-US" sz="2400" dirty="0">
                <a:solidFill>
                  <a:srgbClr val="000000"/>
                </a:solidFill>
                <a:latin typeface="Consolas" panose="020B0609020204030204" pitchFamily="49" charset="0"/>
              </a:rPr>
              <a:t>; </a:t>
            </a:r>
            <a:r>
              <a:rPr lang="en-US" sz="2400" dirty="0">
                <a:solidFill>
                  <a:srgbClr val="008000"/>
                </a:solidFill>
                <a:latin typeface="Consolas" panose="020B0609020204030204" pitchFamily="49" charset="0"/>
              </a:rPr>
              <a:t>// Deallocate</a:t>
            </a:r>
          </a:p>
        </p:txBody>
      </p:sp>
      <p:sp>
        <p:nvSpPr>
          <p:cNvPr id="25603" name="Rectangle 2">
            <a:extLst>
              <a:ext uri="{FF2B5EF4-FFF2-40B4-BE49-F238E27FC236}">
                <a16:creationId xmlns:a16="http://schemas.microsoft.com/office/drawing/2014/main" id="{DE598732-7AE7-4A5D-AFA6-E17AC57BAD4C}"/>
              </a:ext>
            </a:extLst>
          </p:cNvPr>
          <p:cNvSpPr>
            <a:spLocks noGrp="1" noChangeArrowheads="1"/>
          </p:cNvSpPr>
          <p:nvPr>
            <p:ph type="title" idx="4294967295"/>
          </p:nvPr>
        </p:nvSpPr>
        <p:spPr>
          <a:xfrm>
            <a:off x="1672304" y="-302657"/>
            <a:ext cx="8090273" cy="1325562"/>
          </a:xfrm>
        </p:spPr>
        <p:txBody>
          <a:bodyPr>
            <a:normAutofit/>
          </a:bodyPr>
          <a:lstStyle/>
          <a:p>
            <a:pPr marL="718661" algn="ctr" defTabSz="685800">
              <a:spcBef>
                <a:spcPts val="75"/>
              </a:spcBef>
            </a:pPr>
            <a:r>
              <a:rPr lang="en-US" altLang="en-US" sz="3200" b="1" spc="-10" dirty="0">
                <a:solidFill>
                  <a:srgbClr val="0070C0"/>
                </a:solidFill>
                <a:latin typeface="Arial"/>
                <a:cs typeface="Arial"/>
              </a:rPr>
              <a:t>Dynamic Memory Allocation/Deallocation</a:t>
            </a:r>
          </a:p>
        </p:txBody>
      </p:sp>
      <p:grpSp>
        <p:nvGrpSpPr>
          <p:cNvPr id="2" name="Group 1">
            <a:extLst>
              <a:ext uri="{FF2B5EF4-FFF2-40B4-BE49-F238E27FC236}">
                <a16:creationId xmlns:a16="http://schemas.microsoft.com/office/drawing/2014/main" id="{85B956AF-23C1-4D4D-A6E3-A953B1E5518E}"/>
              </a:ext>
            </a:extLst>
          </p:cNvPr>
          <p:cNvGrpSpPr/>
          <p:nvPr/>
        </p:nvGrpSpPr>
        <p:grpSpPr>
          <a:xfrm>
            <a:off x="7940674" y="3678382"/>
            <a:ext cx="1506538" cy="403225"/>
            <a:chOff x="5502274" y="4048493"/>
            <a:chExt cx="1506538" cy="403225"/>
          </a:xfrm>
        </p:grpSpPr>
        <p:sp>
          <p:nvSpPr>
            <p:cNvPr id="9" name="Rectangle 6">
              <a:extLst>
                <a:ext uri="{FF2B5EF4-FFF2-40B4-BE49-F238E27FC236}">
                  <a16:creationId xmlns:a16="http://schemas.microsoft.com/office/drawing/2014/main" id="{F4E4FD51-1C20-44AF-AD39-9B334C5BE5A5}"/>
                </a:ext>
              </a:extLst>
            </p:cNvPr>
            <p:cNvSpPr>
              <a:spLocks noChangeArrowheads="1"/>
            </p:cNvSpPr>
            <p:nvPr/>
          </p:nvSpPr>
          <p:spPr bwMode="auto">
            <a:xfrm>
              <a:off x="6324599" y="4048493"/>
              <a:ext cx="684213" cy="34290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lstStyle/>
            <a:p>
              <a:pPr>
                <a:spcBef>
                  <a:spcPct val="20000"/>
                </a:spcBef>
                <a:buClr>
                  <a:srgbClr val="00CCCC"/>
                </a:buClr>
                <a:buSzPct val="75000"/>
                <a:buFont typeface="Monotype Sorts" pitchFamily="2" charset="2"/>
                <a:buChar char="l"/>
                <a:defRPr/>
              </a:pPr>
              <a:endParaRPr lang="en-US" sz="2400">
                <a:solidFill>
                  <a:prstClr val="white"/>
                </a:solidFill>
                <a:latin typeface="Calibri" panose="020F0502020204030204"/>
              </a:endParaRPr>
            </a:p>
          </p:txBody>
        </p:sp>
        <p:sp>
          <p:nvSpPr>
            <p:cNvPr id="13" name="Rectangle 10">
              <a:extLst>
                <a:ext uri="{FF2B5EF4-FFF2-40B4-BE49-F238E27FC236}">
                  <a16:creationId xmlns:a16="http://schemas.microsoft.com/office/drawing/2014/main" id="{CC81EB15-DAAE-4D1F-B9DB-57A5FC336236}"/>
                </a:ext>
              </a:extLst>
            </p:cNvPr>
            <p:cNvSpPr>
              <a:spLocks noChangeArrowheads="1"/>
            </p:cNvSpPr>
            <p:nvPr/>
          </p:nvSpPr>
          <p:spPr bwMode="auto">
            <a:xfrm>
              <a:off x="5502274" y="4081830"/>
              <a:ext cx="679450" cy="369888"/>
            </a:xfrm>
            <a:prstGeom prst="rect">
              <a:avLst/>
            </a:prstGeom>
            <a:noFill/>
            <a:ln w="9525">
              <a:noFill/>
              <a:miter lim="800000"/>
              <a:headEnd/>
              <a:tailEnd/>
            </a:ln>
          </p:spPr>
          <p:txBody>
            <a:bodyPr wrap="none" lIns="0" tIns="0" rIns="0" bIns="0">
              <a:spAutoFit/>
            </a:bodyPr>
            <a:lstStyle/>
            <a:p>
              <a:pPr marL="342900" indent="-342900">
                <a:spcBef>
                  <a:spcPct val="20000"/>
                </a:spcBef>
                <a:buClr>
                  <a:srgbClr val="00CCCC"/>
                </a:buClr>
                <a:buSzPct val="75000"/>
                <a:defRPr/>
              </a:pPr>
              <a:r>
                <a:rPr lang="en-US" sz="2400" dirty="0" err="1">
                  <a:solidFill>
                    <a:srgbClr val="000000"/>
                  </a:solidFill>
                  <a:latin typeface="Consolas" panose="020B0609020204030204" pitchFamily="49" charset="0"/>
                </a:rPr>
                <a:t>pInt</a:t>
              </a:r>
              <a:endParaRPr lang="en-US" altLang="zh-TW" sz="2400" dirty="0">
                <a:solidFill>
                  <a:prstClr val="black"/>
                </a:solidFill>
                <a:ea typeface="新細明體"/>
              </a:endParaRPr>
            </a:p>
          </p:txBody>
        </p:sp>
      </p:grpSp>
      <p:sp>
        <p:nvSpPr>
          <p:cNvPr id="10" name="Line 7">
            <a:extLst>
              <a:ext uri="{FF2B5EF4-FFF2-40B4-BE49-F238E27FC236}">
                <a16:creationId xmlns:a16="http://schemas.microsoft.com/office/drawing/2014/main" id="{B9FBD272-11CA-48F8-BE1C-F79AEFA7C615}"/>
              </a:ext>
            </a:extLst>
          </p:cNvPr>
          <p:cNvSpPr>
            <a:spLocks noChangeShapeType="1"/>
          </p:cNvSpPr>
          <p:nvPr/>
        </p:nvSpPr>
        <p:spPr bwMode="auto">
          <a:xfrm>
            <a:off x="9107488" y="3848243"/>
            <a:ext cx="792163" cy="1588"/>
          </a:xfrm>
          <a:prstGeom prst="line">
            <a:avLst/>
          </a:prstGeom>
          <a:noFill/>
          <a:ln w="26988">
            <a:solidFill>
              <a:schemeClr val="tx1"/>
            </a:solidFill>
            <a:round/>
            <a:headEnd/>
            <a:tailEnd/>
          </a:ln>
        </p:spPr>
        <p:txBody>
          <a:bodyPr/>
          <a:lstStyle/>
          <a:p>
            <a:pPr>
              <a:spcBef>
                <a:spcPct val="20000"/>
              </a:spcBef>
              <a:buClr>
                <a:srgbClr val="00CCCC"/>
              </a:buClr>
              <a:buSzPct val="75000"/>
              <a:buFont typeface="Monotype Sorts" pitchFamily="2" charset="2"/>
              <a:buChar char="l"/>
              <a:defRPr/>
            </a:pPr>
            <a:endParaRPr lang="en-US" sz="2400">
              <a:solidFill>
                <a:prstClr val="black"/>
              </a:solidFill>
            </a:endParaRPr>
          </a:p>
        </p:txBody>
      </p:sp>
      <p:grpSp>
        <p:nvGrpSpPr>
          <p:cNvPr id="3" name="Group 2">
            <a:extLst>
              <a:ext uri="{FF2B5EF4-FFF2-40B4-BE49-F238E27FC236}">
                <a16:creationId xmlns:a16="http://schemas.microsoft.com/office/drawing/2014/main" id="{EF3E7800-125D-4A7F-BF0A-BEE3D3C1D7B9}"/>
              </a:ext>
            </a:extLst>
          </p:cNvPr>
          <p:cNvGrpSpPr/>
          <p:nvPr/>
        </p:nvGrpSpPr>
        <p:grpSpPr>
          <a:xfrm>
            <a:off x="9048750" y="3676793"/>
            <a:ext cx="1701801" cy="342900"/>
            <a:chOff x="6610349" y="4046905"/>
            <a:chExt cx="1701801" cy="342900"/>
          </a:xfrm>
        </p:grpSpPr>
        <p:sp>
          <p:nvSpPr>
            <p:cNvPr id="11" name="Freeform 8">
              <a:extLst>
                <a:ext uri="{FF2B5EF4-FFF2-40B4-BE49-F238E27FC236}">
                  <a16:creationId xmlns:a16="http://schemas.microsoft.com/office/drawing/2014/main" id="{25AB8B15-5566-4392-BFAA-AB95C150AA41}"/>
                </a:ext>
              </a:extLst>
            </p:cNvPr>
            <p:cNvSpPr>
              <a:spLocks noEditPoints="1"/>
            </p:cNvSpPr>
            <p:nvPr/>
          </p:nvSpPr>
          <p:spPr bwMode="auto">
            <a:xfrm>
              <a:off x="6610349" y="4142155"/>
              <a:ext cx="969963" cy="155575"/>
            </a:xfrm>
            <a:custGeom>
              <a:avLst/>
              <a:gdLst>
                <a:gd name="T0" fmla="*/ 73 w 611"/>
                <a:gd name="T1" fmla="*/ 48 h 98"/>
                <a:gd name="T2" fmla="*/ 73 w 611"/>
                <a:gd name="T3" fmla="*/ 42 h 98"/>
                <a:gd name="T4" fmla="*/ 71 w 611"/>
                <a:gd name="T5" fmla="*/ 39 h 98"/>
                <a:gd name="T6" fmla="*/ 69 w 611"/>
                <a:gd name="T7" fmla="*/ 33 h 98"/>
                <a:gd name="T8" fmla="*/ 65 w 611"/>
                <a:gd name="T9" fmla="*/ 27 h 98"/>
                <a:gd name="T10" fmla="*/ 62 w 611"/>
                <a:gd name="T11" fmla="*/ 23 h 98"/>
                <a:gd name="T12" fmla="*/ 58 w 611"/>
                <a:gd name="T13" fmla="*/ 19 h 98"/>
                <a:gd name="T14" fmla="*/ 52 w 611"/>
                <a:gd name="T15" fmla="*/ 16 h 98"/>
                <a:gd name="T16" fmla="*/ 48 w 611"/>
                <a:gd name="T17" fmla="*/ 14 h 98"/>
                <a:gd name="T18" fmla="*/ 42 w 611"/>
                <a:gd name="T19" fmla="*/ 14 h 98"/>
                <a:gd name="T20" fmla="*/ 37 w 611"/>
                <a:gd name="T21" fmla="*/ 12 h 98"/>
                <a:gd name="T22" fmla="*/ 31 w 611"/>
                <a:gd name="T23" fmla="*/ 14 h 98"/>
                <a:gd name="T24" fmla="*/ 25 w 611"/>
                <a:gd name="T25" fmla="*/ 14 h 98"/>
                <a:gd name="T26" fmla="*/ 19 w 611"/>
                <a:gd name="T27" fmla="*/ 16 h 98"/>
                <a:gd name="T28" fmla="*/ 14 w 611"/>
                <a:gd name="T29" fmla="*/ 19 h 98"/>
                <a:gd name="T30" fmla="*/ 10 w 611"/>
                <a:gd name="T31" fmla="*/ 23 h 98"/>
                <a:gd name="T32" fmla="*/ 6 w 611"/>
                <a:gd name="T33" fmla="*/ 27 h 98"/>
                <a:gd name="T34" fmla="*/ 4 w 611"/>
                <a:gd name="T35" fmla="*/ 33 h 98"/>
                <a:gd name="T36" fmla="*/ 0 w 611"/>
                <a:gd name="T37" fmla="*/ 39 h 98"/>
                <a:gd name="T38" fmla="*/ 0 w 611"/>
                <a:gd name="T39" fmla="*/ 42 h 98"/>
                <a:gd name="T40" fmla="*/ 0 w 611"/>
                <a:gd name="T41" fmla="*/ 48 h 98"/>
                <a:gd name="T42" fmla="*/ 0 w 611"/>
                <a:gd name="T43" fmla="*/ 54 h 98"/>
                <a:gd name="T44" fmla="*/ 0 w 611"/>
                <a:gd name="T45" fmla="*/ 60 h 98"/>
                <a:gd name="T46" fmla="*/ 4 w 611"/>
                <a:gd name="T47" fmla="*/ 65 h 98"/>
                <a:gd name="T48" fmla="*/ 6 w 611"/>
                <a:gd name="T49" fmla="*/ 71 h 98"/>
                <a:gd name="T50" fmla="*/ 10 w 611"/>
                <a:gd name="T51" fmla="*/ 75 h 98"/>
                <a:gd name="T52" fmla="*/ 14 w 611"/>
                <a:gd name="T53" fmla="*/ 79 h 98"/>
                <a:gd name="T54" fmla="*/ 19 w 611"/>
                <a:gd name="T55" fmla="*/ 81 h 98"/>
                <a:gd name="T56" fmla="*/ 25 w 611"/>
                <a:gd name="T57" fmla="*/ 84 h 98"/>
                <a:gd name="T58" fmla="*/ 31 w 611"/>
                <a:gd name="T59" fmla="*/ 84 h 98"/>
                <a:gd name="T60" fmla="*/ 37 w 611"/>
                <a:gd name="T61" fmla="*/ 86 h 98"/>
                <a:gd name="T62" fmla="*/ 42 w 611"/>
                <a:gd name="T63" fmla="*/ 84 h 98"/>
                <a:gd name="T64" fmla="*/ 48 w 611"/>
                <a:gd name="T65" fmla="*/ 84 h 98"/>
                <a:gd name="T66" fmla="*/ 52 w 611"/>
                <a:gd name="T67" fmla="*/ 81 h 98"/>
                <a:gd name="T68" fmla="*/ 58 w 611"/>
                <a:gd name="T69" fmla="*/ 79 h 98"/>
                <a:gd name="T70" fmla="*/ 62 w 611"/>
                <a:gd name="T71" fmla="*/ 75 h 98"/>
                <a:gd name="T72" fmla="*/ 65 w 611"/>
                <a:gd name="T73" fmla="*/ 71 h 98"/>
                <a:gd name="T74" fmla="*/ 69 w 611"/>
                <a:gd name="T75" fmla="*/ 65 h 98"/>
                <a:gd name="T76" fmla="*/ 71 w 611"/>
                <a:gd name="T77" fmla="*/ 60 h 98"/>
                <a:gd name="T78" fmla="*/ 73 w 611"/>
                <a:gd name="T79" fmla="*/ 54 h 98"/>
                <a:gd name="T80" fmla="*/ 73 w 611"/>
                <a:gd name="T81" fmla="*/ 48 h 98"/>
                <a:gd name="T82" fmla="*/ 611 w 611"/>
                <a:gd name="T83" fmla="*/ 48 h 98"/>
                <a:gd name="T84" fmla="*/ 513 w 611"/>
                <a:gd name="T85" fmla="*/ 98 h 98"/>
                <a:gd name="T86" fmla="*/ 515 w 611"/>
                <a:gd name="T87" fmla="*/ 90 h 98"/>
                <a:gd name="T88" fmla="*/ 519 w 611"/>
                <a:gd name="T89" fmla="*/ 82 h 98"/>
                <a:gd name="T90" fmla="*/ 521 w 611"/>
                <a:gd name="T91" fmla="*/ 77 h 98"/>
                <a:gd name="T92" fmla="*/ 523 w 611"/>
                <a:gd name="T93" fmla="*/ 69 h 98"/>
                <a:gd name="T94" fmla="*/ 523 w 611"/>
                <a:gd name="T95" fmla="*/ 61 h 98"/>
                <a:gd name="T96" fmla="*/ 525 w 611"/>
                <a:gd name="T97" fmla="*/ 52 h 98"/>
                <a:gd name="T98" fmla="*/ 525 w 611"/>
                <a:gd name="T99" fmla="*/ 44 h 98"/>
                <a:gd name="T100" fmla="*/ 523 w 611"/>
                <a:gd name="T101" fmla="*/ 37 h 98"/>
                <a:gd name="T102" fmla="*/ 523 w 611"/>
                <a:gd name="T103" fmla="*/ 29 h 98"/>
                <a:gd name="T104" fmla="*/ 521 w 611"/>
                <a:gd name="T105" fmla="*/ 21 h 98"/>
                <a:gd name="T106" fmla="*/ 519 w 611"/>
                <a:gd name="T107" fmla="*/ 14 h 98"/>
                <a:gd name="T108" fmla="*/ 515 w 611"/>
                <a:gd name="T109" fmla="*/ 8 h 98"/>
                <a:gd name="T110" fmla="*/ 513 w 611"/>
                <a:gd name="T111" fmla="*/ 0 h 98"/>
                <a:gd name="T112" fmla="*/ 611 w 611"/>
                <a:gd name="T113" fmla="*/ 48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11"/>
                <a:gd name="T172" fmla="*/ 0 h 98"/>
                <a:gd name="T173" fmla="*/ 611 w 611"/>
                <a:gd name="T174" fmla="*/ 98 h 9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11" h="98">
                  <a:moveTo>
                    <a:pt x="73" y="48"/>
                  </a:moveTo>
                  <a:lnTo>
                    <a:pt x="73" y="42"/>
                  </a:lnTo>
                  <a:lnTo>
                    <a:pt x="71" y="39"/>
                  </a:lnTo>
                  <a:lnTo>
                    <a:pt x="69" y="33"/>
                  </a:lnTo>
                  <a:lnTo>
                    <a:pt x="65" y="27"/>
                  </a:lnTo>
                  <a:lnTo>
                    <a:pt x="62" y="23"/>
                  </a:lnTo>
                  <a:lnTo>
                    <a:pt x="58" y="19"/>
                  </a:lnTo>
                  <a:lnTo>
                    <a:pt x="52" y="16"/>
                  </a:lnTo>
                  <a:lnTo>
                    <a:pt x="48" y="14"/>
                  </a:lnTo>
                  <a:lnTo>
                    <a:pt x="42" y="14"/>
                  </a:lnTo>
                  <a:lnTo>
                    <a:pt x="37" y="12"/>
                  </a:lnTo>
                  <a:lnTo>
                    <a:pt x="31" y="14"/>
                  </a:lnTo>
                  <a:lnTo>
                    <a:pt x="25" y="14"/>
                  </a:lnTo>
                  <a:lnTo>
                    <a:pt x="19" y="16"/>
                  </a:lnTo>
                  <a:lnTo>
                    <a:pt x="14" y="19"/>
                  </a:lnTo>
                  <a:lnTo>
                    <a:pt x="10" y="23"/>
                  </a:lnTo>
                  <a:lnTo>
                    <a:pt x="6" y="27"/>
                  </a:lnTo>
                  <a:lnTo>
                    <a:pt x="4" y="33"/>
                  </a:lnTo>
                  <a:lnTo>
                    <a:pt x="0" y="39"/>
                  </a:lnTo>
                  <a:lnTo>
                    <a:pt x="0" y="42"/>
                  </a:lnTo>
                  <a:lnTo>
                    <a:pt x="0" y="48"/>
                  </a:lnTo>
                  <a:lnTo>
                    <a:pt x="0" y="54"/>
                  </a:lnTo>
                  <a:lnTo>
                    <a:pt x="0" y="60"/>
                  </a:lnTo>
                  <a:lnTo>
                    <a:pt x="4" y="65"/>
                  </a:lnTo>
                  <a:lnTo>
                    <a:pt x="6" y="71"/>
                  </a:lnTo>
                  <a:lnTo>
                    <a:pt x="10" y="75"/>
                  </a:lnTo>
                  <a:lnTo>
                    <a:pt x="14" y="79"/>
                  </a:lnTo>
                  <a:lnTo>
                    <a:pt x="19" y="81"/>
                  </a:lnTo>
                  <a:lnTo>
                    <a:pt x="25" y="84"/>
                  </a:lnTo>
                  <a:lnTo>
                    <a:pt x="31" y="84"/>
                  </a:lnTo>
                  <a:lnTo>
                    <a:pt x="37" y="86"/>
                  </a:lnTo>
                  <a:lnTo>
                    <a:pt x="42" y="84"/>
                  </a:lnTo>
                  <a:lnTo>
                    <a:pt x="48" y="84"/>
                  </a:lnTo>
                  <a:lnTo>
                    <a:pt x="52" y="81"/>
                  </a:lnTo>
                  <a:lnTo>
                    <a:pt x="58" y="79"/>
                  </a:lnTo>
                  <a:lnTo>
                    <a:pt x="62" y="75"/>
                  </a:lnTo>
                  <a:lnTo>
                    <a:pt x="65" y="71"/>
                  </a:lnTo>
                  <a:lnTo>
                    <a:pt x="69" y="65"/>
                  </a:lnTo>
                  <a:lnTo>
                    <a:pt x="71" y="60"/>
                  </a:lnTo>
                  <a:lnTo>
                    <a:pt x="73" y="54"/>
                  </a:lnTo>
                  <a:lnTo>
                    <a:pt x="73" y="48"/>
                  </a:lnTo>
                  <a:close/>
                  <a:moveTo>
                    <a:pt x="611" y="48"/>
                  </a:moveTo>
                  <a:lnTo>
                    <a:pt x="513" y="98"/>
                  </a:lnTo>
                  <a:lnTo>
                    <a:pt x="515" y="90"/>
                  </a:lnTo>
                  <a:lnTo>
                    <a:pt x="519" y="82"/>
                  </a:lnTo>
                  <a:lnTo>
                    <a:pt x="521" y="77"/>
                  </a:lnTo>
                  <a:lnTo>
                    <a:pt x="523" y="69"/>
                  </a:lnTo>
                  <a:lnTo>
                    <a:pt x="523" y="61"/>
                  </a:lnTo>
                  <a:lnTo>
                    <a:pt x="525" y="52"/>
                  </a:lnTo>
                  <a:lnTo>
                    <a:pt x="525" y="44"/>
                  </a:lnTo>
                  <a:lnTo>
                    <a:pt x="523" y="37"/>
                  </a:lnTo>
                  <a:lnTo>
                    <a:pt x="523" y="29"/>
                  </a:lnTo>
                  <a:lnTo>
                    <a:pt x="521" y="21"/>
                  </a:lnTo>
                  <a:lnTo>
                    <a:pt x="519" y="14"/>
                  </a:lnTo>
                  <a:lnTo>
                    <a:pt x="515" y="8"/>
                  </a:lnTo>
                  <a:lnTo>
                    <a:pt x="513" y="0"/>
                  </a:lnTo>
                  <a:lnTo>
                    <a:pt x="611" y="48"/>
                  </a:lnTo>
                  <a:close/>
                </a:path>
              </a:pathLst>
            </a:custGeom>
            <a:solidFill>
              <a:schemeClr val="tx1"/>
            </a:solidFill>
            <a:ln w="9525">
              <a:solidFill>
                <a:schemeClr val="tx1"/>
              </a:solidFill>
              <a:round/>
              <a:headEnd/>
              <a:tailEnd/>
            </a:ln>
          </p:spPr>
          <p:txBody>
            <a:bodyPr/>
            <a:lstStyle/>
            <a:p>
              <a:pPr>
                <a:spcBef>
                  <a:spcPct val="20000"/>
                </a:spcBef>
                <a:buClr>
                  <a:srgbClr val="00CCCC"/>
                </a:buClr>
                <a:buSzPct val="75000"/>
                <a:buFont typeface="Monotype Sorts" pitchFamily="2" charset="2"/>
                <a:buChar char="l"/>
                <a:defRPr/>
              </a:pPr>
              <a:endParaRPr lang="en-US" sz="2400">
                <a:solidFill>
                  <a:prstClr val="black"/>
                </a:solidFill>
              </a:endParaRPr>
            </a:p>
          </p:txBody>
        </p:sp>
        <p:sp>
          <p:nvSpPr>
            <p:cNvPr id="12" name="Rectangle 9">
              <a:extLst>
                <a:ext uri="{FF2B5EF4-FFF2-40B4-BE49-F238E27FC236}">
                  <a16:creationId xmlns:a16="http://schemas.microsoft.com/office/drawing/2014/main" id="{87E4EB57-DB03-4F9C-847D-625D3249C624}"/>
                </a:ext>
              </a:extLst>
            </p:cNvPr>
            <p:cNvSpPr>
              <a:spLocks noChangeArrowheads="1"/>
            </p:cNvSpPr>
            <p:nvPr/>
          </p:nvSpPr>
          <p:spPr bwMode="auto">
            <a:xfrm>
              <a:off x="7629525" y="4046905"/>
              <a:ext cx="682625" cy="34290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lstStyle/>
            <a:p>
              <a:pPr>
                <a:spcBef>
                  <a:spcPct val="20000"/>
                </a:spcBef>
                <a:buClr>
                  <a:srgbClr val="00CCCC"/>
                </a:buClr>
                <a:buSzPct val="75000"/>
                <a:buFont typeface="Monotype Sorts" pitchFamily="2" charset="2"/>
                <a:buChar char="l"/>
                <a:defRPr/>
              </a:pPr>
              <a:endParaRPr lang="en-US" sz="2400">
                <a:solidFill>
                  <a:prstClr val="white"/>
                </a:solidFill>
                <a:latin typeface="Calibri" panose="020F0502020204030204"/>
              </a:endParaRPr>
            </a:p>
          </p:txBody>
        </p:sp>
      </p:grpSp>
      <p:grpSp>
        <p:nvGrpSpPr>
          <p:cNvPr id="22" name="Group 21">
            <a:extLst>
              <a:ext uri="{FF2B5EF4-FFF2-40B4-BE49-F238E27FC236}">
                <a16:creationId xmlns:a16="http://schemas.microsoft.com/office/drawing/2014/main" id="{E21DC3CD-DC0C-4255-A916-1A9B3828B9F9}"/>
              </a:ext>
            </a:extLst>
          </p:cNvPr>
          <p:cNvGrpSpPr/>
          <p:nvPr/>
        </p:nvGrpSpPr>
        <p:grpSpPr>
          <a:xfrm>
            <a:off x="8162925" y="2903017"/>
            <a:ext cx="2537233" cy="746086"/>
            <a:chOff x="5724524" y="3273129"/>
            <a:chExt cx="2537233" cy="746086"/>
          </a:xfrm>
        </p:grpSpPr>
        <p:sp>
          <p:nvSpPr>
            <p:cNvPr id="27" name="Line 11">
              <a:extLst>
                <a:ext uri="{FF2B5EF4-FFF2-40B4-BE49-F238E27FC236}">
                  <a16:creationId xmlns:a16="http://schemas.microsoft.com/office/drawing/2014/main" id="{69762812-D2F8-45E4-AD10-3FC2EE425FC9}"/>
                </a:ext>
              </a:extLst>
            </p:cNvPr>
            <p:cNvSpPr>
              <a:spLocks noChangeShapeType="1"/>
            </p:cNvSpPr>
            <p:nvPr/>
          </p:nvSpPr>
          <p:spPr bwMode="auto">
            <a:xfrm>
              <a:off x="6622152" y="3792202"/>
              <a:ext cx="1588" cy="109538"/>
            </a:xfrm>
            <a:prstGeom prst="line">
              <a:avLst/>
            </a:prstGeom>
            <a:noFill/>
            <a:ln w="26988">
              <a:solidFill>
                <a:schemeClr val="tx1"/>
              </a:solidFill>
              <a:round/>
              <a:headEnd/>
              <a:tailEnd/>
            </a:ln>
          </p:spPr>
          <p:txBody>
            <a:bodyPr/>
            <a:lstStyle/>
            <a:p>
              <a:pPr>
                <a:spcBef>
                  <a:spcPct val="20000"/>
                </a:spcBef>
                <a:buClr>
                  <a:srgbClr val="00CCCC"/>
                </a:buClr>
                <a:buSzPct val="75000"/>
                <a:buFont typeface="Monotype Sorts" pitchFamily="2" charset="2"/>
                <a:buChar char="l"/>
                <a:defRPr/>
              </a:pPr>
              <a:endParaRPr lang="en-US" sz="2400">
                <a:solidFill>
                  <a:prstClr val="black"/>
                </a:solidFill>
              </a:endParaRPr>
            </a:p>
          </p:txBody>
        </p:sp>
        <p:grpSp>
          <p:nvGrpSpPr>
            <p:cNvPr id="28" name="Group 27">
              <a:extLst>
                <a:ext uri="{FF2B5EF4-FFF2-40B4-BE49-F238E27FC236}">
                  <a16:creationId xmlns:a16="http://schemas.microsoft.com/office/drawing/2014/main" id="{3DA5A69D-0B36-4940-83C1-AEA9B3373D90}"/>
                </a:ext>
              </a:extLst>
            </p:cNvPr>
            <p:cNvGrpSpPr/>
            <p:nvPr/>
          </p:nvGrpSpPr>
          <p:grpSpPr>
            <a:xfrm>
              <a:off x="5724524" y="3273129"/>
              <a:ext cx="2537233" cy="746086"/>
              <a:chOff x="7022409" y="3189695"/>
              <a:chExt cx="2537233" cy="746086"/>
            </a:xfrm>
          </p:grpSpPr>
          <p:sp>
            <p:nvSpPr>
              <p:cNvPr id="29" name="Freeform 12">
                <a:extLst>
                  <a:ext uri="{FF2B5EF4-FFF2-40B4-BE49-F238E27FC236}">
                    <a16:creationId xmlns:a16="http://schemas.microsoft.com/office/drawing/2014/main" id="{BA3674AE-725A-4061-BC67-0792B387B236}"/>
                  </a:ext>
                </a:extLst>
              </p:cNvPr>
              <p:cNvSpPr>
                <a:spLocks/>
              </p:cNvSpPr>
              <p:nvPr/>
            </p:nvSpPr>
            <p:spPr bwMode="auto">
              <a:xfrm>
                <a:off x="7843837" y="3781793"/>
                <a:ext cx="155575" cy="153988"/>
              </a:xfrm>
              <a:custGeom>
                <a:avLst/>
                <a:gdLst>
                  <a:gd name="T0" fmla="*/ 48 w 98"/>
                  <a:gd name="T1" fmla="*/ 97 h 97"/>
                  <a:gd name="T2" fmla="*/ 0 w 98"/>
                  <a:gd name="T3" fmla="*/ 0 h 97"/>
                  <a:gd name="T4" fmla="*/ 6 w 98"/>
                  <a:gd name="T5" fmla="*/ 2 h 97"/>
                  <a:gd name="T6" fmla="*/ 14 w 98"/>
                  <a:gd name="T7" fmla="*/ 6 h 97"/>
                  <a:gd name="T8" fmla="*/ 21 w 98"/>
                  <a:gd name="T9" fmla="*/ 8 h 97"/>
                  <a:gd name="T10" fmla="*/ 29 w 98"/>
                  <a:gd name="T11" fmla="*/ 10 h 97"/>
                  <a:gd name="T12" fmla="*/ 37 w 98"/>
                  <a:gd name="T13" fmla="*/ 10 h 97"/>
                  <a:gd name="T14" fmla="*/ 44 w 98"/>
                  <a:gd name="T15" fmla="*/ 12 h 97"/>
                  <a:gd name="T16" fmla="*/ 52 w 98"/>
                  <a:gd name="T17" fmla="*/ 12 h 97"/>
                  <a:gd name="T18" fmla="*/ 60 w 98"/>
                  <a:gd name="T19" fmla="*/ 10 h 97"/>
                  <a:gd name="T20" fmla="*/ 67 w 98"/>
                  <a:gd name="T21" fmla="*/ 10 h 97"/>
                  <a:gd name="T22" fmla="*/ 75 w 98"/>
                  <a:gd name="T23" fmla="*/ 8 h 97"/>
                  <a:gd name="T24" fmla="*/ 83 w 98"/>
                  <a:gd name="T25" fmla="*/ 6 h 97"/>
                  <a:gd name="T26" fmla="*/ 90 w 98"/>
                  <a:gd name="T27" fmla="*/ 2 h 97"/>
                  <a:gd name="T28" fmla="*/ 98 w 98"/>
                  <a:gd name="T29" fmla="*/ 0 h 97"/>
                  <a:gd name="T30" fmla="*/ 48 w 98"/>
                  <a:gd name="T31" fmla="*/ 97 h 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8"/>
                  <a:gd name="T49" fmla="*/ 0 h 97"/>
                  <a:gd name="T50" fmla="*/ 98 w 98"/>
                  <a:gd name="T51" fmla="*/ 97 h 9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8" h="97">
                    <a:moveTo>
                      <a:pt x="48" y="97"/>
                    </a:moveTo>
                    <a:lnTo>
                      <a:pt x="0" y="0"/>
                    </a:lnTo>
                    <a:lnTo>
                      <a:pt x="6" y="2"/>
                    </a:lnTo>
                    <a:lnTo>
                      <a:pt x="14" y="6"/>
                    </a:lnTo>
                    <a:lnTo>
                      <a:pt x="21" y="8"/>
                    </a:lnTo>
                    <a:lnTo>
                      <a:pt x="29" y="10"/>
                    </a:lnTo>
                    <a:lnTo>
                      <a:pt x="37" y="10"/>
                    </a:lnTo>
                    <a:lnTo>
                      <a:pt x="44" y="12"/>
                    </a:lnTo>
                    <a:lnTo>
                      <a:pt x="52" y="12"/>
                    </a:lnTo>
                    <a:lnTo>
                      <a:pt x="60" y="10"/>
                    </a:lnTo>
                    <a:lnTo>
                      <a:pt x="67" y="10"/>
                    </a:lnTo>
                    <a:lnTo>
                      <a:pt x="75" y="8"/>
                    </a:lnTo>
                    <a:lnTo>
                      <a:pt x="83" y="6"/>
                    </a:lnTo>
                    <a:lnTo>
                      <a:pt x="90" y="2"/>
                    </a:lnTo>
                    <a:lnTo>
                      <a:pt x="98" y="0"/>
                    </a:lnTo>
                    <a:lnTo>
                      <a:pt x="48" y="97"/>
                    </a:lnTo>
                    <a:close/>
                  </a:path>
                </a:pathLst>
              </a:custGeom>
              <a:solidFill>
                <a:schemeClr val="tx1"/>
              </a:solidFill>
              <a:ln w="9525">
                <a:solidFill>
                  <a:schemeClr val="tx1"/>
                </a:solidFill>
                <a:round/>
                <a:headEnd/>
                <a:tailEnd/>
              </a:ln>
            </p:spPr>
            <p:txBody>
              <a:bodyPr/>
              <a:lstStyle/>
              <a:p>
                <a:pPr>
                  <a:spcBef>
                    <a:spcPct val="20000"/>
                  </a:spcBef>
                  <a:buClr>
                    <a:srgbClr val="00CCCC"/>
                  </a:buClr>
                  <a:buSzPct val="75000"/>
                  <a:buFont typeface="Monotype Sorts" pitchFamily="2" charset="2"/>
                  <a:buChar char="l"/>
                  <a:defRPr/>
                </a:pPr>
                <a:endParaRPr lang="en-US" sz="2400">
                  <a:solidFill>
                    <a:prstClr val="black"/>
                  </a:solidFill>
                </a:endParaRPr>
              </a:p>
            </p:txBody>
          </p:sp>
          <p:sp>
            <p:nvSpPr>
              <p:cNvPr id="30" name="Rectangle 13">
                <a:extLst>
                  <a:ext uri="{FF2B5EF4-FFF2-40B4-BE49-F238E27FC236}">
                    <a16:creationId xmlns:a16="http://schemas.microsoft.com/office/drawing/2014/main" id="{174616F8-75DF-4EBD-8341-BC0A82F5D2D7}"/>
                  </a:ext>
                </a:extLst>
              </p:cNvPr>
              <p:cNvSpPr>
                <a:spLocks noChangeArrowheads="1"/>
              </p:cNvSpPr>
              <p:nvPr/>
            </p:nvSpPr>
            <p:spPr bwMode="auto">
              <a:xfrm>
                <a:off x="7022409" y="3189695"/>
                <a:ext cx="2537233" cy="369332"/>
              </a:xfrm>
              <a:prstGeom prst="rect">
                <a:avLst/>
              </a:prstGeom>
              <a:noFill/>
              <a:ln w="9525">
                <a:noFill/>
                <a:miter lim="800000"/>
                <a:headEnd/>
                <a:tailEnd/>
              </a:ln>
            </p:spPr>
            <p:txBody>
              <a:bodyPr wrap="none" lIns="0" tIns="0" rIns="0" bIns="0">
                <a:spAutoFit/>
              </a:bodyPr>
              <a:lstStyle/>
              <a:p>
                <a:pPr marL="342900" indent="-342900">
                  <a:spcBef>
                    <a:spcPct val="20000"/>
                  </a:spcBef>
                  <a:buClr>
                    <a:srgbClr val="00CCCC"/>
                  </a:buClr>
                  <a:buSzPct val="75000"/>
                  <a:defRPr/>
                </a:pPr>
                <a:r>
                  <a:rPr lang="en-US" altLang="zh-TW" sz="2400" dirty="0">
                    <a:solidFill>
                      <a:prstClr val="black"/>
                    </a:solidFill>
                    <a:latin typeface="Calibri" panose="020F0502020204030204"/>
                    <a:ea typeface="新細明體"/>
                  </a:rPr>
                  <a:t>Uninitialized pointer</a:t>
                </a:r>
              </a:p>
            </p:txBody>
          </p:sp>
        </p:grpSp>
      </p:grpSp>
      <p:grpSp>
        <p:nvGrpSpPr>
          <p:cNvPr id="4" name="Group 3">
            <a:extLst>
              <a:ext uri="{FF2B5EF4-FFF2-40B4-BE49-F238E27FC236}">
                <a16:creationId xmlns:a16="http://schemas.microsoft.com/office/drawing/2014/main" id="{B660E386-B142-4C7E-9FFB-27B2F4A3D516}"/>
              </a:ext>
            </a:extLst>
          </p:cNvPr>
          <p:cNvGrpSpPr/>
          <p:nvPr/>
        </p:nvGrpSpPr>
        <p:grpSpPr>
          <a:xfrm>
            <a:off x="8163638" y="2937162"/>
            <a:ext cx="3018583" cy="701731"/>
            <a:chOff x="5724524" y="3275380"/>
            <a:chExt cx="3018583" cy="701731"/>
          </a:xfrm>
        </p:grpSpPr>
        <p:sp>
          <p:nvSpPr>
            <p:cNvPr id="16" name="Rectangle 13">
              <a:extLst>
                <a:ext uri="{FF2B5EF4-FFF2-40B4-BE49-F238E27FC236}">
                  <a16:creationId xmlns:a16="http://schemas.microsoft.com/office/drawing/2014/main" id="{0C3280F6-EB92-4064-A36C-996401559906}"/>
                </a:ext>
              </a:extLst>
            </p:cNvPr>
            <p:cNvSpPr>
              <a:spLocks noChangeArrowheads="1"/>
            </p:cNvSpPr>
            <p:nvPr/>
          </p:nvSpPr>
          <p:spPr bwMode="auto">
            <a:xfrm>
              <a:off x="5724524" y="3275380"/>
              <a:ext cx="3018583" cy="701731"/>
            </a:xfrm>
            <a:prstGeom prst="rect">
              <a:avLst/>
            </a:prstGeom>
            <a:solidFill>
              <a:schemeClr val="bg1"/>
            </a:solidFill>
            <a:ln w="9525">
              <a:noFill/>
              <a:miter lim="800000"/>
              <a:headEnd/>
              <a:tailEnd/>
            </a:ln>
          </p:spPr>
          <p:txBody>
            <a:bodyPr wrap="none" lIns="0" tIns="0" rIns="0" bIns="0">
              <a:spAutoFit/>
            </a:bodyPr>
            <a:lstStyle/>
            <a:p>
              <a:pPr marL="342900" indent="-342900">
                <a:spcBef>
                  <a:spcPct val="20000"/>
                </a:spcBef>
                <a:buClr>
                  <a:srgbClr val="00CCCC"/>
                </a:buClr>
                <a:buSzPct val="75000"/>
                <a:defRPr/>
              </a:pPr>
              <a:r>
                <a:rPr lang="en-US" altLang="zh-TW" sz="2400" dirty="0">
                  <a:solidFill>
                    <a:prstClr val="black"/>
                  </a:solidFill>
                  <a:latin typeface="Calibri" panose="020F0502020204030204"/>
                  <a:ea typeface="新細明體"/>
                </a:rPr>
                <a:t>Uninitialized int variable</a:t>
              </a:r>
            </a:p>
            <a:p>
              <a:pPr marL="342900" indent="-342900">
                <a:spcBef>
                  <a:spcPct val="20000"/>
                </a:spcBef>
                <a:buClr>
                  <a:srgbClr val="00CCCC"/>
                </a:buClr>
                <a:buSzPct val="75000"/>
                <a:defRPr/>
              </a:pPr>
              <a:endParaRPr lang="en-US" altLang="zh-TW" sz="1800" dirty="0">
                <a:solidFill>
                  <a:prstClr val="black"/>
                </a:solidFill>
                <a:latin typeface="Calibri" panose="020F0502020204030204"/>
                <a:ea typeface="新細明體"/>
              </a:endParaRPr>
            </a:p>
          </p:txBody>
        </p:sp>
        <p:sp>
          <p:nvSpPr>
            <p:cNvPr id="15" name="Freeform 12">
              <a:extLst>
                <a:ext uri="{FF2B5EF4-FFF2-40B4-BE49-F238E27FC236}">
                  <a16:creationId xmlns:a16="http://schemas.microsoft.com/office/drawing/2014/main" id="{5A9979E8-15F8-4400-9345-0AC1F9F990D9}"/>
                </a:ext>
              </a:extLst>
            </p:cNvPr>
            <p:cNvSpPr>
              <a:spLocks/>
            </p:cNvSpPr>
            <p:nvPr/>
          </p:nvSpPr>
          <p:spPr bwMode="auto">
            <a:xfrm>
              <a:off x="7843837" y="3781793"/>
              <a:ext cx="155575" cy="153988"/>
            </a:xfrm>
            <a:custGeom>
              <a:avLst/>
              <a:gdLst>
                <a:gd name="T0" fmla="*/ 48 w 98"/>
                <a:gd name="T1" fmla="*/ 97 h 97"/>
                <a:gd name="T2" fmla="*/ 0 w 98"/>
                <a:gd name="T3" fmla="*/ 0 h 97"/>
                <a:gd name="T4" fmla="*/ 6 w 98"/>
                <a:gd name="T5" fmla="*/ 2 h 97"/>
                <a:gd name="T6" fmla="*/ 14 w 98"/>
                <a:gd name="T7" fmla="*/ 6 h 97"/>
                <a:gd name="T8" fmla="*/ 21 w 98"/>
                <a:gd name="T9" fmla="*/ 8 h 97"/>
                <a:gd name="T10" fmla="*/ 29 w 98"/>
                <a:gd name="T11" fmla="*/ 10 h 97"/>
                <a:gd name="T12" fmla="*/ 37 w 98"/>
                <a:gd name="T13" fmla="*/ 10 h 97"/>
                <a:gd name="T14" fmla="*/ 44 w 98"/>
                <a:gd name="T15" fmla="*/ 12 h 97"/>
                <a:gd name="T16" fmla="*/ 52 w 98"/>
                <a:gd name="T17" fmla="*/ 12 h 97"/>
                <a:gd name="T18" fmla="*/ 60 w 98"/>
                <a:gd name="T19" fmla="*/ 10 h 97"/>
                <a:gd name="T20" fmla="*/ 67 w 98"/>
                <a:gd name="T21" fmla="*/ 10 h 97"/>
                <a:gd name="T22" fmla="*/ 75 w 98"/>
                <a:gd name="T23" fmla="*/ 8 h 97"/>
                <a:gd name="T24" fmla="*/ 83 w 98"/>
                <a:gd name="T25" fmla="*/ 6 h 97"/>
                <a:gd name="T26" fmla="*/ 90 w 98"/>
                <a:gd name="T27" fmla="*/ 2 h 97"/>
                <a:gd name="T28" fmla="*/ 98 w 98"/>
                <a:gd name="T29" fmla="*/ 0 h 97"/>
                <a:gd name="T30" fmla="*/ 48 w 98"/>
                <a:gd name="T31" fmla="*/ 97 h 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8"/>
                <a:gd name="T49" fmla="*/ 0 h 97"/>
                <a:gd name="T50" fmla="*/ 98 w 98"/>
                <a:gd name="T51" fmla="*/ 97 h 9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8" h="97">
                  <a:moveTo>
                    <a:pt x="48" y="97"/>
                  </a:moveTo>
                  <a:lnTo>
                    <a:pt x="0" y="0"/>
                  </a:lnTo>
                  <a:lnTo>
                    <a:pt x="6" y="2"/>
                  </a:lnTo>
                  <a:lnTo>
                    <a:pt x="14" y="6"/>
                  </a:lnTo>
                  <a:lnTo>
                    <a:pt x="21" y="8"/>
                  </a:lnTo>
                  <a:lnTo>
                    <a:pt x="29" y="10"/>
                  </a:lnTo>
                  <a:lnTo>
                    <a:pt x="37" y="10"/>
                  </a:lnTo>
                  <a:lnTo>
                    <a:pt x="44" y="12"/>
                  </a:lnTo>
                  <a:lnTo>
                    <a:pt x="52" y="12"/>
                  </a:lnTo>
                  <a:lnTo>
                    <a:pt x="60" y="10"/>
                  </a:lnTo>
                  <a:lnTo>
                    <a:pt x="67" y="10"/>
                  </a:lnTo>
                  <a:lnTo>
                    <a:pt x="75" y="8"/>
                  </a:lnTo>
                  <a:lnTo>
                    <a:pt x="83" y="6"/>
                  </a:lnTo>
                  <a:lnTo>
                    <a:pt x="90" y="2"/>
                  </a:lnTo>
                  <a:lnTo>
                    <a:pt x="98" y="0"/>
                  </a:lnTo>
                  <a:lnTo>
                    <a:pt x="48" y="97"/>
                  </a:lnTo>
                  <a:close/>
                </a:path>
              </a:pathLst>
            </a:custGeom>
            <a:solidFill>
              <a:schemeClr val="tx1"/>
            </a:solidFill>
            <a:ln w="9525">
              <a:solidFill>
                <a:schemeClr val="tx1"/>
              </a:solidFill>
              <a:round/>
              <a:headEnd/>
              <a:tailEnd/>
            </a:ln>
          </p:spPr>
          <p:txBody>
            <a:bodyPr/>
            <a:lstStyle/>
            <a:p>
              <a:pPr>
                <a:spcBef>
                  <a:spcPct val="20000"/>
                </a:spcBef>
                <a:buClr>
                  <a:srgbClr val="00CCCC"/>
                </a:buClr>
                <a:buSzPct val="75000"/>
                <a:buFont typeface="Monotype Sorts" pitchFamily="2" charset="2"/>
                <a:buChar char="l"/>
                <a:defRPr/>
              </a:pPr>
              <a:endParaRPr lang="en-US" sz="2400">
                <a:solidFill>
                  <a:prstClr val="black"/>
                </a:solidFill>
              </a:endParaRPr>
            </a:p>
          </p:txBody>
        </p:sp>
      </p:grpSp>
      <p:sp>
        <p:nvSpPr>
          <p:cNvPr id="14" name="Line 11">
            <a:extLst>
              <a:ext uri="{FF2B5EF4-FFF2-40B4-BE49-F238E27FC236}">
                <a16:creationId xmlns:a16="http://schemas.microsoft.com/office/drawing/2014/main" id="{D38DCCB3-9FAE-481D-8084-A06905566A54}"/>
              </a:ext>
            </a:extLst>
          </p:cNvPr>
          <p:cNvSpPr>
            <a:spLocks noChangeShapeType="1"/>
          </p:cNvSpPr>
          <p:nvPr/>
        </p:nvSpPr>
        <p:spPr bwMode="auto">
          <a:xfrm>
            <a:off x="10358437" y="3338656"/>
            <a:ext cx="1588" cy="109538"/>
          </a:xfrm>
          <a:prstGeom prst="line">
            <a:avLst/>
          </a:prstGeom>
          <a:noFill/>
          <a:ln w="26988">
            <a:solidFill>
              <a:schemeClr val="tx1"/>
            </a:solidFill>
            <a:round/>
            <a:headEnd/>
            <a:tailEnd/>
          </a:ln>
        </p:spPr>
        <p:txBody>
          <a:bodyPr/>
          <a:lstStyle/>
          <a:p>
            <a:pPr>
              <a:spcBef>
                <a:spcPct val="20000"/>
              </a:spcBef>
              <a:buClr>
                <a:srgbClr val="00CCCC"/>
              </a:buClr>
              <a:buSzPct val="75000"/>
              <a:buFont typeface="Monotype Sorts" pitchFamily="2" charset="2"/>
              <a:buChar char="l"/>
              <a:defRPr/>
            </a:pPr>
            <a:endParaRPr lang="en-US" sz="2400">
              <a:solidFill>
                <a:prstClr val="black"/>
              </a:solidFill>
            </a:endParaRPr>
          </a:p>
        </p:txBody>
      </p:sp>
      <p:grpSp>
        <p:nvGrpSpPr>
          <p:cNvPr id="19" name="Group 18">
            <a:extLst>
              <a:ext uri="{FF2B5EF4-FFF2-40B4-BE49-F238E27FC236}">
                <a16:creationId xmlns:a16="http://schemas.microsoft.com/office/drawing/2014/main" id="{234A940E-010A-4D3D-88D7-E52141470D54}"/>
              </a:ext>
            </a:extLst>
          </p:cNvPr>
          <p:cNvGrpSpPr/>
          <p:nvPr/>
        </p:nvGrpSpPr>
        <p:grpSpPr>
          <a:xfrm>
            <a:off x="8047335" y="2716669"/>
            <a:ext cx="3302830" cy="1303025"/>
            <a:chOff x="5608935" y="3083355"/>
            <a:chExt cx="3302830" cy="1303025"/>
          </a:xfrm>
        </p:grpSpPr>
        <p:sp>
          <p:nvSpPr>
            <p:cNvPr id="20" name="Rectangle 9">
              <a:extLst>
                <a:ext uri="{FF2B5EF4-FFF2-40B4-BE49-F238E27FC236}">
                  <a16:creationId xmlns:a16="http://schemas.microsoft.com/office/drawing/2014/main" id="{E727D7B0-EECC-4261-8F17-B1DBBA44A70B}"/>
                </a:ext>
              </a:extLst>
            </p:cNvPr>
            <p:cNvSpPr>
              <a:spLocks noChangeArrowheads="1"/>
            </p:cNvSpPr>
            <p:nvPr/>
          </p:nvSpPr>
          <p:spPr bwMode="auto">
            <a:xfrm>
              <a:off x="7644400" y="4043480"/>
              <a:ext cx="682625" cy="34290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lIns="0" tIns="0" rIns="0" bIns="0"/>
            <a:lstStyle/>
            <a:p>
              <a:pPr algn="ctr">
                <a:spcBef>
                  <a:spcPts val="0"/>
                </a:spcBef>
                <a:buClr>
                  <a:srgbClr val="00CCCC"/>
                </a:buClr>
                <a:buSzPct val="75000"/>
                <a:defRPr/>
              </a:pPr>
              <a:r>
                <a:rPr lang="en-US" sz="2400" dirty="0">
                  <a:solidFill>
                    <a:srgbClr val="000000"/>
                  </a:solidFill>
                  <a:latin typeface="Consolas" panose="020B0609020204030204" pitchFamily="49" charset="0"/>
                </a:rPr>
                <a:t>10</a:t>
              </a:r>
              <a:endParaRPr lang="en-US" sz="2400"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AA10F497-25E6-4DBC-BFEF-29056F1E14F6}"/>
                </a:ext>
              </a:extLst>
            </p:cNvPr>
            <p:cNvSpPr/>
            <p:nvPr/>
          </p:nvSpPr>
          <p:spPr>
            <a:xfrm>
              <a:off x="5608935" y="3083355"/>
              <a:ext cx="3302830" cy="9188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2400">
                <a:solidFill>
                  <a:prstClr val="white"/>
                </a:solidFill>
                <a:latin typeface="Calibri" panose="020F0502020204030204"/>
              </a:endParaRPr>
            </a:p>
          </p:txBody>
        </p:sp>
      </p:grpSp>
      <p:sp>
        <p:nvSpPr>
          <p:cNvPr id="21" name="TextBox 20">
            <a:extLst>
              <a:ext uri="{FF2B5EF4-FFF2-40B4-BE49-F238E27FC236}">
                <a16:creationId xmlns:a16="http://schemas.microsoft.com/office/drawing/2014/main" id="{442F8CB3-B32B-4E19-944A-D228B3509435}"/>
              </a:ext>
            </a:extLst>
          </p:cNvPr>
          <p:cNvSpPr txBox="1"/>
          <p:nvPr/>
        </p:nvSpPr>
        <p:spPr>
          <a:xfrm>
            <a:off x="9788129" y="3338657"/>
            <a:ext cx="342107" cy="1015663"/>
          </a:xfrm>
          <a:prstGeom prst="rect">
            <a:avLst/>
          </a:prstGeom>
          <a:noFill/>
        </p:spPr>
        <p:txBody>
          <a:bodyPr wrap="square" rtlCol="0">
            <a:spAutoFit/>
          </a:bodyPr>
          <a:lstStyle/>
          <a:p>
            <a:pPr>
              <a:defRPr/>
            </a:pPr>
            <a:r>
              <a:rPr lang="en-US" sz="6000" dirty="0">
                <a:ln>
                  <a:solidFill>
                    <a:srgbClr val="C00000"/>
                  </a:solidFill>
                </a:ln>
                <a:solidFill>
                  <a:srgbClr val="FF0000"/>
                </a:solidFill>
                <a:latin typeface="Calibri" panose="020F0502020204030204"/>
                <a:cs typeface="Times New Roman" panose="02020603050405020304" pitchFamily="18" charset="0"/>
              </a:rPr>
              <a:t>X</a:t>
            </a:r>
          </a:p>
        </p:txBody>
      </p:sp>
      <p:grpSp>
        <p:nvGrpSpPr>
          <p:cNvPr id="37" name="Group 36">
            <a:extLst>
              <a:ext uri="{FF2B5EF4-FFF2-40B4-BE49-F238E27FC236}">
                <a16:creationId xmlns:a16="http://schemas.microsoft.com/office/drawing/2014/main" id="{9228CD1A-B25F-4F55-A88F-4E12042D47B0}"/>
              </a:ext>
            </a:extLst>
          </p:cNvPr>
          <p:cNvGrpSpPr/>
          <p:nvPr/>
        </p:nvGrpSpPr>
        <p:grpSpPr>
          <a:xfrm>
            <a:off x="8162925" y="2894511"/>
            <a:ext cx="2297809" cy="746086"/>
            <a:chOff x="5724524" y="3273129"/>
            <a:chExt cx="2297809" cy="746086"/>
          </a:xfrm>
        </p:grpSpPr>
        <p:sp>
          <p:nvSpPr>
            <p:cNvPr id="38" name="Line 11">
              <a:extLst>
                <a:ext uri="{FF2B5EF4-FFF2-40B4-BE49-F238E27FC236}">
                  <a16:creationId xmlns:a16="http://schemas.microsoft.com/office/drawing/2014/main" id="{B648AD46-2DCC-421C-8A4E-EF065882D085}"/>
                </a:ext>
              </a:extLst>
            </p:cNvPr>
            <p:cNvSpPr>
              <a:spLocks noChangeShapeType="1"/>
            </p:cNvSpPr>
            <p:nvPr/>
          </p:nvSpPr>
          <p:spPr bwMode="auto">
            <a:xfrm>
              <a:off x="6622152" y="3792202"/>
              <a:ext cx="1588" cy="109538"/>
            </a:xfrm>
            <a:prstGeom prst="line">
              <a:avLst/>
            </a:prstGeom>
            <a:noFill/>
            <a:ln w="26988">
              <a:solidFill>
                <a:schemeClr val="tx1"/>
              </a:solidFill>
              <a:round/>
              <a:headEnd/>
              <a:tailEnd/>
            </a:ln>
          </p:spPr>
          <p:txBody>
            <a:bodyPr/>
            <a:lstStyle/>
            <a:p>
              <a:pPr>
                <a:spcBef>
                  <a:spcPct val="20000"/>
                </a:spcBef>
                <a:buClr>
                  <a:srgbClr val="00CCCC"/>
                </a:buClr>
                <a:buSzPct val="75000"/>
                <a:buFont typeface="Monotype Sorts" pitchFamily="2" charset="2"/>
                <a:buChar char="l"/>
                <a:defRPr/>
              </a:pPr>
              <a:endParaRPr lang="en-US" sz="2400">
                <a:solidFill>
                  <a:prstClr val="black"/>
                </a:solidFill>
              </a:endParaRPr>
            </a:p>
          </p:txBody>
        </p:sp>
        <p:grpSp>
          <p:nvGrpSpPr>
            <p:cNvPr id="39" name="Group 38">
              <a:extLst>
                <a:ext uri="{FF2B5EF4-FFF2-40B4-BE49-F238E27FC236}">
                  <a16:creationId xmlns:a16="http://schemas.microsoft.com/office/drawing/2014/main" id="{A6DB4FE1-104D-4EC8-9C51-09EF276AFA76}"/>
                </a:ext>
              </a:extLst>
            </p:cNvPr>
            <p:cNvGrpSpPr/>
            <p:nvPr/>
          </p:nvGrpSpPr>
          <p:grpSpPr>
            <a:xfrm>
              <a:off x="5724524" y="3273129"/>
              <a:ext cx="2297809" cy="746086"/>
              <a:chOff x="7022409" y="3189695"/>
              <a:chExt cx="2297809" cy="746086"/>
            </a:xfrm>
          </p:grpSpPr>
          <p:sp>
            <p:nvSpPr>
              <p:cNvPr id="40" name="Freeform 12">
                <a:extLst>
                  <a:ext uri="{FF2B5EF4-FFF2-40B4-BE49-F238E27FC236}">
                    <a16:creationId xmlns:a16="http://schemas.microsoft.com/office/drawing/2014/main" id="{D8F2BEE3-A73A-4C08-8472-75CBF6751BFA}"/>
                  </a:ext>
                </a:extLst>
              </p:cNvPr>
              <p:cNvSpPr>
                <a:spLocks/>
              </p:cNvSpPr>
              <p:nvPr/>
            </p:nvSpPr>
            <p:spPr bwMode="auto">
              <a:xfrm>
                <a:off x="7843837" y="3781793"/>
                <a:ext cx="155575" cy="153988"/>
              </a:xfrm>
              <a:custGeom>
                <a:avLst/>
                <a:gdLst>
                  <a:gd name="T0" fmla="*/ 48 w 98"/>
                  <a:gd name="T1" fmla="*/ 97 h 97"/>
                  <a:gd name="T2" fmla="*/ 0 w 98"/>
                  <a:gd name="T3" fmla="*/ 0 h 97"/>
                  <a:gd name="T4" fmla="*/ 6 w 98"/>
                  <a:gd name="T5" fmla="*/ 2 h 97"/>
                  <a:gd name="T6" fmla="*/ 14 w 98"/>
                  <a:gd name="T7" fmla="*/ 6 h 97"/>
                  <a:gd name="T8" fmla="*/ 21 w 98"/>
                  <a:gd name="T9" fmla="*/ 8 h 97"/>
                  <a:gd name="T10" fmla="*/ 29 w 98"/>
                  <a:gd name="T11" fmla="*/ 10 h 97"/>
                  <a:gd name="T12" fmla="*/ 37 w 98"/>
                  <a:gd name="T13" fmla="*/ 10 h 97"/>
                  <a:gd name="T14" fmla="*/ 44 w 98"/>
                  <a:gd name="T15" fmla="*/ 12 h 97"/>
                  <a:gd name="T16" fmla="*/ 52 w 98"/>
                  <a:gd name="T17" fmla="*/ 12 h 97"/>
                  <a:gd name="T18" fmla="*/ 60 w 98"/>
                  <a:gd name="T19" fmla="*/ 10 h 97"/>
                  <a:gd name="T20" fmla="*/ 67 w 98"/>
                  <a:gd name="T21" fmla="*/ 10 h 97"/>
                  <a:gd name="T22" fmla="*/ 75 w 98"/>
                  <a:gd name="T23" fmla="*/ 8 h 97"/>
                  <a:gd name="T24" fmla="*/ 83 w 98"/>
                  <a:gd name="T25" fmla="*/ 6 h 97"/>
                  <a:gd name="T26" fmla="*/ 90 w 98"/>
                  <a:gd name="T27" fmla="*/ 2 h 97"/>
                  <a:gd name="T28" fmla="*/ 98 w 98"/>
                  <a:gd name="T29" fmla="*/ 0 h 97"/>
                  <a:gd name="T30" fmla="*/ 48 w 98"/>
                  <a:gd name="T31" fmla="*/ 97 h 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8"/>
                  <a:gd name="T49" fmla="*/ 0 h 97"/>
                  <a:gd name="T50" fmla="*/ 98 w 98"/>
                  <a:gd name="T51" fmla="*/ 97 h 9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8" h="97">
                    <a:moveTo>
                      <a:pt x="48" y="97"/>
                    </a:moveTo>
                    <a:lnTo>
                      <a:pt x="0" y="0"/>
                    </a:lnTo>
                    <a:lnTo>
                      <a:pt x="6" y="2"/>
                    </a:lnTo>
                    <a:lnTo>
                      <a:pt x="14" y="6"/>
                    </a:lnTo>
                    <a:lnTo>
                      <a:pt x="21" y="8"/>
                    </a:lnTo>
                    <a:lnTo>
                      <a:pt x="29" y="10"/>
                    </a:lnTo>
                    <a:lnTo>
                      <a:pt x="37" y="10"/>
                    </a:lnTo>
                    <a:lnTo>
                      <a:pt x="44" y="12"/>
                    </a:lnTo>
                    <a:lnTo>
                      <a:pt x="52" y="12"/>
                    </a:lnTo>
                    <a:lnTo>
                      <a:pt x="60" y="10"/>
                    </a:lnTo>
                    <a:lnTo>
                      <a:pt x="67" y="10"/>
                    </a:lnTo>
                    <a:lnTo>
                      <a:pt x="75" y="8"/>
                    </a:lnTo>
                    <a:lnTo>
                      <a:pt x="83" y="6"/>
                    </a:lnTo>
                    <a:lnTo>
                      <a:pt x="90" y="2"/>
                    </a:lnTo>
                    <a:lnTo>
                      <a:pt x="98" y="0"/>
                    </a:lnTo>
                    <a:lnTo>
                      <a:pt x="48" y="97"/>
                    </a:lnTo>
                    <a:close/>
                  </a:path>
                </a:pathLst>
              </a:custGeom>
              <a:solidFill>
                <a:schemeClr val="tx1"/>
              </a:solidFill>
              <a:ln w="9525">
                <a:solidFill>
                  <a:schemeClr val="tx1"/>
                </a:solidFill>
                <a:round/>
                <a:headEnd/>
                <a:tailEnd/>
              </a:ln>
            </p:spPr>
            <p:txBody>
              <a:bodyPr/>
              <a:lstStyle/>
              <a:p>
                <a:pPr>
                  <a:spcBef>
                    <a:spcPct val="20000"/>
                  </a:spcBef>
                  <a:buClr>
                    <a:srgbClr val="00CCCC"/>
                  </a:buClr>
                  <a:buSzPct val="75000"/>
                  <a:buFont typeface="Monotype Sorts" pitchFamily="2" charset="2"/>
                  <a:buChar char="l"/>
                  <a:defRPr/>
                </a:pPr>
                <a:endParaRPr lang="en-US" sz="2400">
                  <a:solidFill>
                    <a:prstClr val="black"/>
                  </a:solidFill>
                </a:endParaRPr>
              </a:p>
            </p:txBody>
          </p:sp>
          <p:sp>
            <p:nvSpPr>
              <p:cNvPr id="41" name="Rectangle 13">
                <a:extLst>
                  <a:ext uri="{FF2B5EF4-FFF2-40B4-BE49-F238E27FC236}">
                    <a16:creationId xmlns:a16="http://schemas.microsoft.com/office/drawing/2014/main" id="{289E0F08-964B-4525-906E-9946AC307F78}"/>
                  </a:ext>
                </a:extLst>
              </p:cNvPr>
              <p:cNvSpPr>
                <a:spLocks noChangeArrowheads="1"/>
              </p:cNvSpPr>
              <p:nvPr/>
            </p:nvSpPr>
            <p:spPr bwMode="auto">
              <a:xfrm>
                <a:off x="7022409" y="3189695"/>
                <a:ext cx="2297809" cy="369332"/>
              </a:xfrm>
              <a:prstGeom prst="rect">
                <a:avLst/>
              </a:prstGeom>
              <a:noFill/>
              <a:ln w="9525">
                <a:noFill/>
                <a:miter lim="800000"/>
                <a:headEnd/>
                <a:tailEnd/>
              </a:ln>
            </p:spPr>
            <p:txBody>
              <a:bodyPr wrap="none" lIns="0" tIns="0" rIns="0" bIns="0">
                <a:spAutoFit/>
              </a:bodyPr>
              <a:lstStyle/>
              <a:p>
                <a:pPr marL="342900" indent="-342900">
                  <a:spcBef>
                    <a:spcPct val="20000"/>
                  </a:spcBef>
                  <a:buClr>
                    <a:srgbClr val="00CCCC"/>
                  </a:buClr>
                  <a:buSzPct val="75000"/>
                  <a:defRPr/>
                </a:pPr>
                <a:r>
                  <a:rPr lang="en-US" altLang="zh-TW" sz="2400" dirty="0">
                    <a:solidFill>
                      <a:prstClr val="black"/>
                    </a:solidFill>
                    <a:latin typeface="Calibri" panose="020F0502020204030204"/>
                    <a:ea typeface="新細明體"/>
                  </a:rPr>
                  <a:t>Undefined pointer</a:t>
                </a:r>
              </a:p>
            </p:txBody>
          </p:sp>
        </p:grpSp>
      </p:grpSp>
      <p:sp>
        <p:nvSpPr>
          <p:cNvPr id="44" name="Speech Bubble: Oval 43">
            <a:extLst>
              <a:ext uri="{FF2B5EF4-FFF2-40B4-BE49-F238E27FC236}">
                <a16:creationId xmlns:a16="http://schemas.microsoft.com/office/drawing/2014/main" id="{4FB8C3C7-74D8-45E3-A058-3D8975E67110}"/>
              </a:ext>
            </a:extLst>
          </p:cNvPr>
          <p:cNvSpPr/>
          <p:nvPr/>
        </p:nvSpPr>
        <p:spPr>
          <a:xfrm>
            <a:off x="6946499" y="5448905"/>
            <a:ext cx="1574604" cy="787990"/>
          </a:xfrm>
          <a:prstGeom prst="wedgeEllipseCallout">
            <a:avLst>
              <a:gd name="adj1" fmla="val -220232"/>
              <a:gd name="adj2" fmla="val -62723"/>
            </a:avLst>
          </a:prstGeom>
          <a:solidFill>
            <a:schemeClr val="accent4">
              <a:lumMod val="40000"/>
              <a:lumOff val="60000"/>
            </a:schemeClr>
          </a:solidFill>
          <a:ln w="31750">
            <a:solidFill>
              <a:schemeClr val="accent1"/>
            </a:solidFill>
            <a:miter lim="800000"/>
            <a:headEnd type="none" w="sm" len="sm"/>
            <a:tailEnd type="none" w="sm" len="sm"/>
          </a:ln>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spcBef>
                <a:spcPct val="20000"/>
              </a:spcBef>
              <a:buClr>
                <a:srgbClr val="00CCCC"/>
              </a:buClr>
              <a:buSzPct val="75000"/>
              <a:defRPr/>
            </a:pPr>
            <a:r>
              <a:rPr lang="en-US" sz="1800" b="1" dirty="0">
                <a:solidFill>
                  <a:prstClr val="black"/>
                </a:solidFill>
                <a:latin typeface="Arial" charset="0"/>
                <a:ea typeface="新細明體" pitchFamily="18" charset="-120"/>
              </a:rPr>
              <a:t>Can be a </a:t>
            </a:r>
            <a:r>
              <a:rPr lang="en-US" sz="1800" b="1" dirty="0">
                <a:solidFill>
                  <a:srgbClr val="FF0000"/>
                </a:solidFill>
                <a:latin typeface="Arial" charset="0"/>
                <a:ea typeface="新細明體" pitchFamily="18" charset="-120"/>
              </a:rPr>
              <a:t>variable</a:t>
            </a:r>
            <a:r>
              <a:rPr lang="en-US" sz="1800" b="1" dirty="0">
                <a:solidFill>
                  <a:prstClr val="black"/>
                </a:solidFill>
                <a:latin typeface="Arial" charset="0"/>
                <a:ea typeface="新細明體" pitchFamily="18" charset="-120"/>
              </a:rPr>
              <a:t>!</a:t>
            </a:r>
          </a:p>
        </p:txBody>
      </p:sp>
      <p:sp>
        <p:nvSpPr>
          <p:cNvPr id="5" name="Slide Number Placeholder 4">
            <a:extLst>
              <a:ext uri="{FF2B5EF4-FFF2-40B4-BE49-F238E27FC236}">
                <a16:creationId xmlns:a16="http://schemas.microsoft.com/office/drawing/2014/main" id="{DFD350E1-BF89-4BB7-AE7B-3EE111EE2052}"/>
              </a:ext>
            </a:extLst>
          </p:cNvPr>
          <p:cNvSpPr>
            <a:spLocks noGrp="1"/>
          </p:cNvSpPr>
          <p:nvPr>
            <p:ph type="sldNum" sz="quarter" idx="12"/>
          </p:nvPr>
        </p:nvSpPr>
        <p:spPr/>
        <p:txBody>
          <a:bodyPr/>
          <a:lstStyle/>
          <a:p>
            <a:fld id="{5C5AE351-457C-4431-A86D-BC5A5A7DDEB3}" type="slidenum">
              <a:rPr lang="en-US" altLang="en-US" smtClean="0"/>
              <a:pPr/>
              <a:t>31</a:t>
            </a:fld>
            <a:endParaRPr lang="en-US" altLang="en-US" dirty="0"/>
          </a:p>
        </p:txBody>
      </p:sp>
    </p:spTree>
    <p:extLst>
      <p:ext uri="{BB962C8B-B14F-4D97-AF65-F5344CB8AC3E}">
        <p14:creationId xmlns:p14="http://schemas.microsoft.com/office/powerpoint/2010/main" val="16503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60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60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60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5604">
                                            <p:txEl>
                                              <p:pRg st="8" end="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604">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21" grpId="0"/>
      <p:bldP spid="4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25955" y="1130046"/>
            <a:ext cx="7630478" cy="1692066"/>
          </a:xfrm>
          <a:prstGeom prst="rect">
            <a:avLst/>
          </a:prstGeom>
        </p:spPr>
        <p:txBody>
          <a:bodyPr vert="horz" wrap="square" lIns="0" tIns="9525" rIns="0" bIns="0" rtlCol="0">
            <a:spAutoFit/>
          </a:bodyPr>
          <a:lstStyle/>
          <a:p>
            <a:pPr marL="9525" marR="467201" defTabSz="685800" eaLnBrk="1" fontAlgn="auto" hangingPunct="1">
              <a:lnSpc>
                <a:spcPts val="7133"/>
              </a:lnSpc>
              <a:spcBef>
                <a:spcPts val="409"/>
              </a:spcBef>
              <a:spcAft>
                <a:spcPts val="0"/>
              </a:spcAft>
            </a:pPr>
            <a:r>
              <a:rPr sz="2700" kern="0" dirty="0">
                <a:solidFill>
                  <a:srgbClr val="0000FF"/>
                </a:solidFill>
                <a:latin typeface="Consolas"/>
                <a:cs typeface="Consolas"/>
              </a:rPr>
              <a:t>int</a:t>
            </a:r>
            <a:r>
              <a:rPr sz="2700" kern="0" dirty="0">
                <a:solidFill>
                  <a:sysClr val="windowText" lastClr="000000"/>
                </a:solidFill>
                <a:latin typeface="Consolas"/>
                <a:cs typeface="Consolas"/>
              </a:rPr>
              <a:t>*</a:t>
            </a:r>
            <a:r>
              <a:rPr sz="2700" kern="0" spc="-30" dirty="0">
                <a:solidFill>
                  <a:sysClr val="windowText" lastClr="000000"/>
                </a:solidFill>
                <a:latin typeface="Consolas"/>
                <a:cs typeface="Consolas"/>
              </a:rPr>
              <a:t> </a:t>
            </a:r>
            <a:r>
              <a:rPr sz="2700" kern="0" dirty="0">
                <a:solidFill>
                  <a:sysClr val="windowText" lastClr="000000"/>
                </a:solidFill>
                <a:latin typeface="Consolas"/>
                <a:cs typeface="Consolas"/>
              </a:rPr>
              <a:t>p1</a:t>
            </a:r>
            <a:r>
              <a:rPr sz="2700" kern="0" spc="-15" dirty="0">
                <a:solidFill>
                  <a:sysClr val="windowText" lastClr="000000"/>
                </a:solidFill>
                <a:latin typeface="Consolas"/>
                <a:cs typeface="Consolas"/>
              </a:rPr>
              <a:t> </a:t>
            </a:r>
            <a:r>
              <a:rPr sz="2700" kern="0" dirty="0">
                <a:solidFill>
                  <a:sysClr val="windowText" lastClr="000000"/>
                </a:solidFill>
                <a:latin typeface="Consolas"/>
                <a:cs typeface="Consolas"/>
              </a:rPr>
              <a:t>=</a:t>
            </a:r>
            <a:r>
              <a:rPr sz="2700" kern="0" spc="-23" dirty="0">
                <a:solidFill>
                  <a:sysClr val="windowText" lastClr="000000"/>
                </a:solidFill>
                <a:latin typeface="Consolas"/>
                <a:cs typeface="Consolas"/>
              </a:rPr>
              <a:t> </a:t>
            </a:r>
            <a:r>
              <a:rPr sz="2700" kern="0" dirty="0">
                <a:solidFill>
                  <a:srgbClr val="0000FF"/>
                </a:solidFill>
                <a:latin typeface="Consolas"/>
                <a:cs typeface="Consolas"/>
              </a:rPr>
              <a:t>new</a:t>
            </a:r>
            <a:r>
              <a:rPr sz="2700" kern="0" spc="-15" dirty="0">
                <a:solidFill>
                  <a:srgbClr val="0000FF"/>
                </a:solidFill>
                <a:latin typeface="Consolas"/>
                <a:cs typeface="Consolas"/>
              </a:rPr>
              <a:t> </a:t>
            </a:r>
            <a:r>
              <a:rPr sz="2700" kern="0" dirty="0">
                <a:solidFill>
                  <a:srgbClr val="0000FF"/>
                </a:solidFill>
                <a:latin typeface="Consolas"/>
                <a:cs typeface="Consolas"/>
              </a:rPr>
              <a:t>int</a:t>
            </a:r>
            <a:r>
              <a:rPr sz="2700" kern="0" dirty="0">
                <a:solidFill>
                  <a:sysClr val="windowText" lastClr="000000"/>
                </a:solidFill>
                <a:latin typeface="Consolas"/>
                <a:cs typeface="Consolas"/>
              </a:rPr>
              <a:t>;</a:t>
            </a:r>
            <a:r>
              <a:rPr sz="2700" kern="0" spc="-26" dirty="0">
                <a:solidFill>
                  <a:sysClr val="windowText" lastClr="000000"/>
                </a:solidFill>
                <a:latin typeface="Consolas"/>
                <a:cs typeface="Consolas"/>
              </a:rPr>
              <a:t> </a:t>
            </a:r>
            <a:r>
              <a:rPr sz="2700" kern="0" dirty="0">
                <a:solidFill>
                  <a:srgbClr val="008000"/>
                </a:solidFill>
                <a:latin typeface="Consolas"/>
                <a:cs typeface="Consolas"/>
              </a:rPr>
              <a:t>//</a:t>
            </a:r>
            <a:r>
              <a:rPr sz="2700" kern="0" spc="-19" dirty="0">
                <a:solidFill>
                  <a:srgbClr val="008000"/>
                </a:solidFill>
                <a:latin typeface="Consolas"/>
                <a:cs typeface="Consolas"/>
              </a:rPr>
              <a:t> </a:t>
            </a:r>
            <a:r>
              <a:rPr sz="2700" kern="0" dirty="0">
                <a:solidFill>
                  <a:srgbClr val="008000"/>
                </a:solidFill>
                <a:latin typeface="Consolas"/>
                <a:cs typeface="Consolas"/>
              </a:rPr>
              <a:t>Allocate</a:t>
            </a:r>
            <a:r>
              <a:rPr sz="2700" kern="0" spc="-23" dirty="0">
                <a:solidFill>
                  <a:srgbClr val="008000"/>
                </a:solidFill>
                <a:latin typeface="Consolas"/>
                <a:cs typeface="Consolas"/>
              </a:rPr>
              <a:t> </a:t>
            </a:r>
            <a:r>
              <a:rPr sz="2700" kern="0" dirty="0">
                <a:solidFill>
                  <a:srgbClr val="008000"/>
                </a:solidFill>
                <a:latin typeface="Consolas"/>
                <a:cs typeface="Consolas"/>
              </a:rPr>
              <a:t>in</a:t>
            </a:r>
            <a:r>
              <a:rPr sz="2700" kern="0" spc="-19" dirty="0">
                <a:solidFill>
                  <a:srgbClr val="008000"/>
                </a:solidFill>
                <a:latin typeface="Consolas"/>
                <a:cs typeface="Consolas"/>
              </a:rPr>
              <a:t> </a:t>
            </a:r>
            <a:r>
              <a:rPr sz="2700" kern="0" spc="-15" dirty="0">
                <a:solidFill>
                  <a:srgbClr val="008000"/>
                </a:solidFill>
                <a:latin typeface="Consolas"/>
                <a:cs typeface="Consolas"/>
              </a:rPr>
              <a:t>heap </a:t>
            </a:r>
            <a:r>
              <a:rPr sz="2700" kern="0" dirty="0">
                <a:solidFill>
                  <a:srgbClr val="0000FF"/>
                </a:solidFill>
                <a:latin typeface="Consolas"/>
                <a:cs typeface="Consolas"/>
              </a:rPr>
              <a:t>delete</a:t>
            </a:r>
            <a:r>
              <a:rPr sz="2700" kern="0" spc="-41" dirty="0">
                <a:solidFill>
                  <a:srgbClr val="0000FF"/>
                </a:solidFill>
                <a:latin typeface="Consolas"/>
                <a:cs typeface="Consolas"/>
              </a:rPr>
              <a:t> </a:t>
            </a:r>
            <a:r>
              <a:rPr sz="2700" kern="0" dirty="0">
                <a:solidFill>
                  <a:sysClr val="windowText" lastClr="000000"/>
                </a:solidFill>
                <a:latin typeface="Consolas"/>
                <a:cs typeface="Consolas"/>
              </a:rPr>
              <a:t>p1;</a:t>
            </a:r>
            <a:r>
              <a:rPr sz="2700" kern="0" spc="-34" dirty="0">
                <a:solidFill>
                  <a:sysClr val="windowText" lastClr="000000"/>
                </a:solidFill>
                <a:latin typeface="Consolas"/>
                <a:cs typeface="Consolas"/>
              </a:rPr>
              <a:t> </a:t>
            </a:r>
            <a:r>
              <a:rPr sz="2700" kern="0" dirty="0">
                <a:solidFill>
                  <a:srgbClr val="008000"/>
                </a:solidFill>
                <a:latin typeface="Consolas"/>
                <a:cs typeface="Consolas"/>
              </a:rPr>
              <a:t>//</a:t>
            </a:r>
            <a:r>
              <a:rPr sz="2700" kern="0" spc="-26" dirty="0">
                <a:solidFill>
                  <a:srgbClr val="008000"/>
                </a:solidFill>
                <a:latin typeface="Consolas"/>
                <a:cs typeface="Consolas"/>
              </a:rPr>
              <a:t> </a:t>
            </a:r>
            <a:r>
              <a:rPr sz="2700" kern="0" dirty="0">
                <a:solidFill>
                  <a:srgbClr val="008000"/>
                </a:solidFill>
                <a:latin typeface="Consolas"/>
                <a:cs typeface="Consolas"/>
              </a:rPr>
              <a:t>Deallocate</a:t>
            </a:r>
            <a:r>
              <a:rPr sz="2700" kern="0" spc="-30" dirty="0">
                <a:solidFill>
                  <a:srgbClr val="008000"/>
                </a:solidFill>
                <a:latin typeface="Consolas"/>
                <a:cs typeface="Consolas"/>
              </a:rPr>
              <a:t> </a:t>
            </a:r>
            <a:r>
              <a:rPr sz="2700" kern="0" dirty="0">
                <a:solidFill>
                  <a:srgbClr val="008000"/>
                </a:solidFill>
                <a:latin typeface="Consolas"/>
                <a:cs typeface="Consolas"/>
              </a:rPr>
              <a:t>from</a:t>
            </a:r>
            <a:r>
              <a:rPr sz="2700" kern="0" spc="-38" dirty="0">
                <a:solidFill>
                  <a:srgbClr val="008000"/>
                </a:solidFill>
                <a:latin typeface="Consolas"/>
                <a:cs typeface="Consolas"/>
              </a:rPr>
              <a:t> </a:t>
            </a:r>
            <a:r>
              <a:rPr sz="2700" kern="0" spc="-15" dirty="0">
                <a:solidFill>
                  <a:srgbClr val="008000"/>
                </a:solidFill>
                <a:latin typeface="Consolas"/>
                <a:cs typeface="Consolas"/>
              </a:rPr>
              <a:t>heap</a:t>
            </a:r>
            <a:endParaRPr sz="2700" kern="0" dirty="0">
              <a:solidFill>
                <a:sysClr val="windowText" lastClr="000000"/>
              </a:solidFill>
              <a:latin typeface="Consolas"/>
              <a:cs typeface="Consolas"/>
            </a:endParaRPr>
          </a:p>
        </p:txBody>
      </p:sp>
      <p:sp>
        <p:nvSpPr>
          <p:cNvPr id="3" name="Rectangle 2"/>
          <p:cNvSpPr/>
          <p:nvPr/>
        </p:nvSpPr>
        <p:spPr>
          <a:xfrm>
            <a:off x="1925956" y="3510422"/>
            <a:ext cx="8316743" cy="1763881"/>
          </a:xfrm>
          <a:prstGeom prst="rect">
            <a:avLst/>
          </a:prstGeom>
        </p:spPr>
        <p:txBody>
          <a:bodyPr wrap="square">
            <a:spAutoFit/>
          </a:bodyPr>
          <a:lstStyle/>
          <a:p>
            <a:pPr eaLnBrk="1" fontAlgn="auto" hangingPunct="1">
              <a:lnSpc>
                <a:spcPct val="200000"/>
              </a:lnSpc>
              <a:spcBef>
                <a:spcPts val="1000"/>
              </a:spcBef>
              <a:spcAft>
                <a:spcPts val="0"/>
              </a:spcAft>
              <a:defRPr/>
            </a:pPr>
            <a:r>
              <a:rPr lang="en-US" sz="2700" kern="0" dirty="0">
                <a:solidFill>
                  <a:srgbClr val="0000FF"/>
                </a:solidFill>
                <a:latin typeface="Consolas"/>
                <a:cs typeface="Consolas"/>
              </a:rPr>
              <a:t>int</a:t>
            </a:r>
            <a:r>
              <a:rPr lang="en-US" sz="2700" kern="0" dirty="0">
                <a:solidFill>
                  <a:sysClr val="windowText" lastClr="000000"/>
                </a:solidFill>
                <a:latin typeface="Consolas"/>
                <a:cs typeface="Consolas"/>
              </a:rPr>
              <a:t>*</a:t>
            </a:r>
            <a:r>
              <a:rPr lang="en-US" sz="2700" kern="0" spc="-30" dirty="0">
                <a:solidFill>
                  <a:sysClr val="windowText" lastClr="000000"/>
                </a:solidFill>
                <a:latin typeface="Consolas"/>
                <a:cs typeface="Consolas"/>
              </a:rPr>
              <a:t> </a:t>
            </a:r>
            <a:r>
              <a:rPr lang="en-US" sz="2700" dirty="0" err="1">
                <a:solidFill>
                  <a:srgbClr val="000000"/>
                </a:solidFill>
                <a:latin typeface="Consolas" panose="020B0609020204030204" pitchFamily="49" charset="0"/>
              </a:rPr>
              <a:t>newList</a:t>
            </a:r>
            <a:r>
              <a:rPr lang="en-US" sz="2700" kern="0" spc="-15" dirty="0">
                <a:solidFill>
                  <a:sysClr val="windowText" lastClr="000000"/>
                </a:solidFill>
                <a:latin typeface="Consolas"/>
                <a:cs typeface="Consolas"/>
              </a:rPr>
              <a:t> </a:t>
            </a:r>
            <a:r>
              <a:rPr lang="en-US" sz="2700" dirty="0">
                <a:solidFill>
                  <a:srgbClr val="000000"/>
                </a:solidFill>
                <a:latin typeface="Consolas" panose="020B0609020204030204" pitchFamily="49" charset="0"/>
              </a:rPr>
              <a:t>= </a:t>
            </a:r>
            <a:r>
              <a:rPr lang="en-US" sz="2700" dirty="0">
                <a:solidFill>
                  <a:srgbClr val="0000FF"/>
                </a:solidFill>
                <a:latin typeface="Consolas" panose="020B0609020204030204" pitchFamily="49" charset="0"/>
              </a:rPr>
              <a:t>new</a:t>
            </a:r>
            <a:r>
              <a:rPr lang="en-US" sz="2700" dirty="0">
                <a:solidFill>
                  <a:srgbClr val="000000"/>
                </a:solidFill>
                <a:latin typeface="Consolas" panose="020B0609020204030204" pitchFamily="49" charset="0"/>
              </a:rPr>
              <a:t> </a:t>
            </a:r>
            <a:r>
              <a:rPr lang="en-US" sz="2700" dirty="0">
                <a:solidFill>
                  <a:srgbClr val="0000FF"/>
                </a:solidFill>
                <a:latin typeface="Consolas" panose="020B0609020204030204" pitchFamily="49" charset="0"/>
              </a:rPr>
              <a:t>int</a:t>
            </a:r>
            <a:r>
              <a:rPr lang="en-US" sz="2700" b="1" dirty="0">
                <a:solidFill>
                  <a:srgbClr val="000000"/>
                </a:solidFill>
                <a:effectLst>
                  <a:outerShdw blurRad="38100" dist="38100" dir="2700000" algn="tl">
                    <a:srgbClr val="000000">
                      <a:alpha val="43137"/>
                    </a:srgbClr>
                  </a:outerShdw>
                </a:effectLst>
                <a:latin typeface="Consolas" panose="020B0609020204030204" pitchFamily="49" charset="0"/>
              </a:rPr>
              <a:t>[6]</a:t>
            </a:r>
            <a:r>
              <a:rPr lang="en-US" sz="2700" dirty="0">
                <a:solidFill>
                  <a:srgbClr val="000000"/>
                </a:solidFill>
                <a:latin typeface="Consolas" panose="020B0609020204030204" pitchFamily="49" charset="0"/>
              </a:rPr>
              <a:t>; </a:t>
            </a:r>
            <a:r>
              <a:rPr lang="en-US" sz="2700" dirty="0">
                <a:solidFill>
                  <a:srgbClr val="008000"/>
                </a:solidFill>
                <a:latin typeface="Consolas" panose="020B0609020204030204" pitchFamily="49" charset="0"/>
              </a:rPr>
              <a:t>// Allocate</a:t>
            </a:r>
          </a:p>
          <a:p>
            <a:pPr eaLnBrk="1" fontAlgn="auto" hangingPunct="1">
              <a:lnSpc>
                <a:spcPct val="200000"/>
              </a:lnSpc>
              <a:spcBef>
                <a:spcPts val="1000"/>
              </a:spcBef>
              <a:spcAft>
                <a:spcPts val="0"/>
              </a:spcAft>
              <a:defRPr/>
            </a:pPr>
            <a:r>
              <a:rPr lang="en-US" sz="2700" dirty="0">
                <a:solidFill>
                  <a:srgbClr val="0000FF"/>
                </a:solidFill>
                <a:latin typeface="Consolas" panose="020B0609020204030204" pitchFamily="49" charset="0"/>
              </a:rPr>
              <a:t>delete</a:t>
            </a:r>
            <a:r>
              <a:rPr lang="en-US" sz="2700" b="1" dirty="0">
                <a:solidFill>
                  <a:srgbClr val="0000FF"/>
                </a:solidFill>
                <a:effectLst>
                  <a:outerShdw blurRad="38100" dist="38100" dir="2700000" algn="tl">
                    <a:srgbClr val="000000">
                      <a:alpha val="43137"/>
                    </a:srgbClr>
                  </a:outerShdw>
                </a:effectLst>
                <a:latin typeface="Consolas" panose="020B0609020204030204" pitchFamily="49" charset="0"/>
              </a:rPr>
              <a:t>[]</a:t>
            </a:r>
            <a:r>
              <a:rPr lang="en-US" sz="2700" dirty="0">
                <a:solidFill>
                  <a:srgbClr val="000000"/>
                </a:solidFill>
                <a:latin typeface="Consolas" panose="020B0609020204030204" pitchFamily="49" charset="0"/>
              </a:rPr>
              <a:t> </a:t>
            </a:r>
            <a:r>
              <a:rPr lang="en-US" sz="2700" dirty="0" err="1">
                <a:solidFill>
                  <a:srgbClr val="000000"/>
                </a:solidFill>
                <a:latin typeface="Consolas" panose="020B0609020204030204" pitchFamily="49" charset="0"/>
              </a:rPr>
              <a:t>newList</a:t>
            </a:r>
            <a:r>
              <a:rPr lang="en-US" sz="2700" dirty="0">
                <a:solidFill>
                  <a:srgbClr val="000000"/>
                </a:solidFill>
                <a:latin typeface="Consolas" panose="020B0609020204030204" pitchFamily="49" charset="0"/>
              </a:rPr>
              <a:t>; </a:t>
            </a:r>
            <a:r>
              <a:rPr lang="en-US" sz="2700" dirty="0">
                <a:solidFill>
                  <a:srgbClr val="008000"/>
                </a:solidFill>
                <a:latin typeface="Consolas" panose="020B0609020204030204" pitchFamily="49" charset="0"/>
              </a:rPr>
              <a:t>// Deallocate</a:t>
            </a:r>
          </a:p>
        </p:txBody>
      </p:sp>
      <p:sp>
        <p:nvSpPr>
          <p:cNvPr id="4" name="Rectangle 3"/>
          <p:cNvSpPr/>
          <p:nvPr/>
        </p:nvSpPr>
        <p:spPr>
          <a:xfrm>
            <a:off x="2867905" y="-66393"/>
            <a:ext cx="5827857" cy="1077218"/>
          </a:xfrm>
          <a:prstGeom prst="rect">
            <a:avLst/>
          </a:prstGeom>
        </p:spPr>
        <p:txBody>
          <a:bodyPr wrap="square">
            <a:spAutoFit/>
          </a:bodyPr>
          <a:lstStyle/>
          <a:p>
            <a:pPr marL="718661" algn="ctr" defTabSz="685800" eaLnBrk="1" fontAlgn="auto" hangingPunct="1">
              <a:spcBef>
                <a:spcPts val="75"/>
              </a:spcBef>
              <a:spcAft>
                <a:spcPts val="0"/>
              </a:spcAft>
            </a:pPr>
            <a:r>
              <a:rPr lang="en-US" sz="3200" b="1" spc="-10" dirty="0">
                <a:solidFill>
                  <a:srgbClr val="0070C0"/>
                </a:solidFill>
                <a:latin typeface="Arial"/>
                <a:ea typeface="+mj-ea"/>
                <a:cs typeface="Arial"/>
              </a:rPr>
              <a:t>Dynamic Memory Allocation / Deallocation</a:t>
            </a:r>
          </a:p>
        </p:txBody>
      </p:sp>
      <p:sp>
        <p:nvSpPr>
          <p:cNvPr id="5" name="Slide Number Placeholder 4">
            <a:extLst>
              <a:ext uri="{FF2B5EF4-FFF2-40B4-BE49-F238E27FC236}">
                <a16:creationId xmlns:a16="http://schemas.microsoft.com/office/drawing/2014/main" id="{39482713-CC16-6EAD-6A17-7D50201E373D}"/>
              </a:ext>
            </a:extLst>
          </p:cNvPr>
          <p:cNvSpPr>
            <a:spLocks noGrp="1"/>
          </p:cNvSpPr>
          <p:nvPr>
            <p:ph type="sldNum" sz="quarter" idx="12"/>
          </p:nvPr>
        </p:nvSpPr>
        <p:spPr/>
        <p:txBody>
          <a:bodyPr/>
          <a:lstStyle/>
          <a:p>
            <a:fld id="{5C5AE351-457C-4431-A86D-BC5A5A7DDEB3}" type="slidenum">
              <a:rPr lang="en-US" altLang="en-US" smtClean="0"/>
              <a:pPr/>
              <a:t>32</a:t>
            </a:fld>
            <a:endParaRPr lang="en-US" altLang="en-US" dirty="0"/>
          </a:p>
        </p:txBody>
      </p:sp>
    </p:spTree>
    <p:extLst>
      <p:ext uri="{BB962C8B-B14F-4D97-AF65-F5344CB8AC3E}">
        <p14:creationId xmlns:p14="http://schemas.microsoft.com/office/powerpoint/2010/main" val="2633475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2321560" y="534989"/>
            <a:ext cx="7711440" cy="514349"/>
          </a:xfrm>
        </p:spPr>
        <p:txBody>
          <a:bodyPr>
            <a:noAutofit/>
          </a:bodyPr>
          <a:lstStyle/>
          <a:p>
            <a:pPr marL="718661" defTabSz="685800">
              <a:spcBef>
                <a:spcPts val="75"/>
              </a:spcBef>
            </a:pPr>
            <a:r>
              <a:rPr lang="en-US" altLang="zh-TW" sz="3200" b="1" spc="-10" dirty="0">
                <a:solidFill>
                  <a:srgbClr val="0070C0"/>
                </a:solidFill>
                <a:latin typeface="Arial"/>
                <a:cs typeface="Arial"/>
              </a:rPr>
              <a:t>Static vs. Dynamic Memory</a:t>
            </a:r>
          </a:p>
        </p:txBody>
      </p:sp>
      <p:sp>
        <p:nvSpPr>
          <p:cNvPr id="37891" name="Rectangle 3"/>
          <p:cNvSpPr>
            <a:spLocks noGrp="1" noChangeArrowheads="1"/>
          </p:cNvSpPr>
          <p:nvPr>
            <p:ph type="body" idx="4294967295"/>
          </p:nvPr>
        </p:nvSpPr>
        <p:spPr>
          <a:xfrm>
            <a:off x="581025" y="1168558"/>
            <a:ext cx="11029950" cy="3678238"/>
          </a:xfrm>
        </p:spPr>
        <p:txBody>
          <a:bodyPr>
            <a:normAutofit/>
          </a:bodyPr>
          <a:lstStyle/>
          <a:p>
            <a:pPr>
              <a:lnSpc>
                <a:spcPct val="150000"/>
              </a:lnSpc>
            </a:pPr>
            <a:r>
              <a:rPr lang="en-US" altLang="zh-TW" sz="2400" b="1" dirty="0">
                <a:solidFill>
                  <a:srgbClr val="C00000"/>
                </a:solidFill>
                <a:ea typeface="新細明體" pitchFamily="18" charset="-120"/>
              </a:rPr>
              <a:t>Static Memory Allocation</a:t>
            </a:r>
          </a:p>
          <a:p>
            <a:pPr lvl="1">
              <a:lnSpc>
                <a:spcPct val="150000"/>
              </a:lnSpc>
            </a:pPr>
            <a:r>
              <a:rPr lang="en-US" altLang="zh-TW" sz="3600" dirty="0">
                <a:ea typeface="新細明體" pitchFamily="18" charset="-120"/>
              </a:rPr>
              <a:t>Memory is allocated at compilation time</a:t>
            </a:r>
          </a:p>
          <a:p>
            <a:pPr>
              <a:lnSpc>
                <a:spcPct val="150000"/>
              </a:lnSpc>
            </a:pPr>
            <a:r>
              <a:rPr lang="en-US" altLang="zh-TW" sz="2400" b="1" dirty="0">
                <a:solidFill>
                  <a:srgbClr val="C00000"/>
                </a:solidFill>
                <a:ea typeface="新細明體" pitchFamily="18" charset="-120"/>
              </a:rPr>
              <a:t>Dynamic Memory</a:t>
            </a:r>
          </a:p>
          <a:p>
            <a:pPr lvl="1">
              <a:lnSpc>
                <a:spcPct val="150000"/>
              </a:lnSpc>
            </a:pPr>
            <a:r>
              <a:rPr lang="en-US" altLang="zh-TW" sz="3600" dirty="0">
                <a:ea typeface="新細明體" pitchFamily="18" charset="-120"/>
              </a:rPr>
              <a:t>Memory is allocated at running time</a:t>
            </a:r>
          </a:p>
        </p:txBody>
      </p:sp>
      <p:sp>
        <p:nvSpPr>
          <p:cNvPr id="2" name="Slide Number Placeholder 1">
            <a:extLst>
              <a:ext uri="{FF2B5EF4-FFF2-40B4-BE49-F238E27FC236}">
                <a16:creationId xmlns:a16="http://schemas.microsoft.com/office/drawing/2014/main" id="{E7EB99F6-92EC-2773-3349-758FEDECEE27}"/>
              </a:ext>
            </a:extLst>
          </p:cNvPr>
          <p:cNvSpPr>
            <a:spLocks noGrp="1"/>
          </p:cNvSpPr>
          <p:nvPr>
            <p:ph type="sldNum" sz="quarter" idx="12"/>
          </p:nvPr>
        </p:nvSpPr>
        <p:spPr/>
        <p:txBody>
          <a:bodyPr/>
          <a:lstStyle/>
          <a:p>
            <a:fld id="{5C5AE351-457C-4431-A86D-BC5A5A7DDEB3}" type="slidenum">
              <a:rPr lang="en-US" altLang="en-US" smtClean="0"/>
              <a:pPr/>
              <a:t>33</a:t>
            </a:fld>
            <a:endParaRPr lang="en-US" altLang="en-US" dirty="0"/>
          </a:p>
        </p:txBody>
      </p:sp>
    </p:spTree>
    <p:extLst>
      <p:ext uri="{BB962C8B-B14F-4D97-AF65-F5344CB8AC3E}">
        <p14:creationId xmlns:p14="http://schemas.microsoft.com/office/powerpoint/2010/main" val="238158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79263" cy="5676901"/>
          </a:xfrm>
          <a:prstGeom prst="rect">
            <a:avLst/>
          </a:prstGeom>
        </p:spPr>
      </p:pic>
      <p:pic>
        <p:nvPicPr>
          <p:cNvPr id="6" name="Picture 5" descr="&lt;strong&gt;Thank you PNG&lt;/strong&g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373" y="3928010"/>
            <a:ext cx="3543824" cy="885956"/>
          </a:xfrm>
          <a:prstGeom prst="rect">
            <a:avLst/>
          </a:prstGeom>
        </p:spPr>
      </p:pic>
      <p:pic>
        <p:nvPicPr>
          <p:cNvPr id="2" name="Picture 1">
            <a:extLst>
              <a:ext uri="{FF2B5EF4-FFF2-40B4-BE49-F238E27FC236}">
                <a16:creationId xmlns:a16="http://schemas.microsoft.com/office/drawing/2014/main" id="{DCB2DC1F-F7EA-6225-D949-BFC44BE51E8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608620" y="934719"/>
            <a:ext cx="2713990" cy="978923"/>
          </a:xfrm>
          <a:prstGeom prst="rect">
            <a:avLst/>
          </a:prstGeom>
          <a:noFill/>
          <a:ln>
            <a:noFill/>
          </a:ln>
        </p:spPr>
      </p:pic>
      <p:sp>
        <p:nvSpPr>
          <p:cNvPr id="3" name="Slide Number Placeholder 2">
            <a:extLst>
              <a:ext uri="{FF2B5EF4-FFF2-40B4-BE49-F238E27FC236}">
                <a16:creationId xmlns:a16="http://schemas.microsoft.com/office/drawing/2014/main" id="{58C07E90-AF06-EFC8-0588-716E976AE438}"/>
              </a:ext>
            </a:extLst>
          </p:cNvPr>
          <p:cNvSpPr>
            <a:spLocks noGrp="1"/>
          </p:cNvSpPr>
          <p:nvPr>
            <p:ph type="sldNum" sz="quarter" idx="4"/>
          </p:nvPr>
        </p:nvSpPr>
        <p:spPr/>
        <p:txBody>
          <a:bodyPr/>
          <a:lstStyle/>
          <a:p>
            <a:fld id="{5C5AE351-457C-4431-A86D-BC5A5A7DDEB3}" type="slidenum">
              <a:rPr lang="en-US" altLang="en-US" smtClean="0"/>
              <a:pPr/>
              <a:t>34</a:t>
            </a:fld>
            <a:endParaRPr lang="en-US" altLang="en-US" dirty="0"/>
          </a:p>
        </p:txBody>
      </p:sp>
    </p:spTree>
    <p:extLst>
      <p:ext uri="{BB962C8B-B14F-4D97-AF65-F5344CB8AC3E}">
        <p14:creationId xmlns:p14="http://schemas.microsoft.com/office/powerpoint/2010/main" val="3938565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1CD203C-4249-4C1D-A9FB-2DFFEC988227}" type="slidenum">
              <a:rPr lang="en-US" altLang="en-US" smtClean="0"/>
              <a:pPr/>
              <a:t>4</a:t>
            </a:fld>
            <a:endParaRPr lang="en-US" altLang="en-US" dirty="0"/>
          </a:p>
        </p:txBody>
      </p:sp>
      <p:sp>
        <p:nvSpPr>
          <p:cNvPr id="7170" name="Rectangle 2"/>
          <p:cNvSpPr>
            <a:spLocks noGrp="1" noChangeArrowheads="1"/>
          </p:cNvSpPr>
          <p:nvPr>
            <p:ph type="title" idx="4294967295"/>
          </p:nvPr>
        </p:nvSpPr>
        <p:spPr>
          <a:xfrm>
            <a:off x="608161" y="128310"/>
            <a:ext cx="11029950" cy="1014413"/>
          </a:xfrm>
        </p:spPr>
        <p:txBody>
          <a:bodyPr>
            <a:normAutofit/>
          </a:bodyPr>
          <a:lstStyle/>
          <a:p>
            <a:pPr marL="12700" algn="ctr">
              <a:lnSpc>
                <a:spcPct val="100000"/>
              </a:lnSpc>
              <a:spcBef>
                <a:spcPts val="100"/>
              </a:spcBef>
            </a:pPr>
            <a:r>
              <a:rPr lang="en-US" altLang="zh-TW" sz="3600" b="1" spc="-10" dirty="0">
                <a:solidFill>
                  <a:srgbClr val="0070C0"/>
                </a:solidFill>
                <a:latin typeface="Arial"/>
                <a:cs typeface="Arial"/>
              </a:rPr>
              <a:t>Computer Memory</a:t>
            </a:r>
          </a:p>
        </p:txBody>
      </p:sp>
      <p:sp>
        <p:nvSpPr>
          <p:cNvPr id="7171" name="Rectangle 3"/>
          <p:cNvSpPr>
            <a:spLocks noGrp="1" noChangeArrowheads="1"/>
          </p:cNvSpPr>
          <p:nvPr>
            <p:ph idx="4294967295"/>
          </p:nvPr>
        </p:nvSpPr>
        <p:spPr>
          <a:xfrm>
            <a:off x="446734" y="1142723"/>
            <a:ext cx="11029950" cy="1592320"/>
          </a:xfrm>
        </p:spPr>
        <p:txBody>
          <a:bodyPr>
            <a:normAutofit/>
          </a:bodyPr>
          <a:lstStyle/>
          <a:p>
            <a:r>
              <a:rPr lang="en-US" altLang="zh-TW" sz="2400" dirty="0"/>
              <a:t>Each </a:t>
            </a:r>
            <a:r>
              <a:rPr lang="en-US" altLang="zh-TW" sz="2400" b="1" dirty="0">
                <a:solidFill>
                  <a:srgbClr val="C00000"/>
                </a:solidFill>
              </a:rPr>
              <a:t>variable</a:t>
            </a:r>
            <a:r>
              <a:rPr lang="en-US" altLang="zh-TW" sz="2400" dirty="0"/>
              <a:t> is assigned a </a:t>
            </a:r>
            <a:r>
              <a:rPr lang="en-US" altLang="zh-TW" sz="2400" b="1" dirty="0">
                <a:solidFill>
                  <a:srgbClr val="C00000"/>
                </a:solidFill>
              </a:rPr>
              <a:t>memory slot </a:t>
            </a:r>
            <a:r>
              <a:rPr lang="en-US" altLang="zh-TW" sz="2400" dirty="0"/>
              <a:t>(the </a:t>
            </a:r>
            <a:r>
              <a:rPr lang="en-US" altLang="zh-TW" sz="2400" b="1" dirty="0">
                <a:solidFill>
                  <a:srgbClr val="C00000"/>
                </a:solidFill>
              </a:rPr>
              <a:t>size</a:t>
            </a:r>
            <a:r>
              <a:rPr lang="en-US" altLang="zh-TW" sz="2400" dirty="0"/>
              <a:t> depends on the </a:t>
            </a:r>
            <a:r>
              <a:rPr lang="en-US" altLang="zh-TW" sz="2400" b="1" dirty="0">
                <a:solidFill>
                  <a:srgbClr val="C00000"/>
                </a:solidFill>
              </a:rPr>
              <a:t>data type</a:t>
            </a:r>
            <a:r>
              <a:rPr lang="en-US" altLang="zh-TW" sz="2400" dirty="0"/>
              <a:t>) and the variable’s data is stored there.</a:t>
            </a:r>
          </a:p>
          <a:p>
            <a:endParaRPr lang="en-US" altLang="zh-TW" sz="2400" dirty="0"/>
          </a:p>
        </p:txBody>
      </p:sp>
      <p:sp>
        <p:nvSpPr>
          <p:cNvPr id="7172" name="Text Box 47"/>
          <p:cNvSpPr txBox="1">
            <a:spLocks noChangeArrowheads="1"/>
          </p:cNvSpPr>
          <p:nvPr/>
        </p:nvSpPr>
        <p:spPr bwMode="auto">
          <a:xfrm>
            <a:off x="5063910" y="4480449"/>
            <a:ext cx="3990975" cy="762000"/>
          </a:xfrm>
          <a:prstGeom prst="rect">
            <a:avLst/>
          </a:prstGeom>
          <a:noFill/>
          <a:ln w="12700">
            <a:noFill/>
            <a:miter lim="800000"/>
            <a:headEnd type="none" w="sm" len="sm"/>
            <a:tailEnd type="none" w="sm" len="sm"/>
          </a:ln>
        </p:spPr>
        <p:txBody>
          <a:bodyPr wrap="none">
            <a:spAutoFit/>
          </a:bodyPr>
          <a:lstStyle/>
          <a:p>
            <a:pPr marL="342900" indent="-342900">
              <a:spcBef>
                <a:spcPct val="20000"/>
              </a:spcBef>
              <a:buClr>
                <a:srgbClr val="00CCCC"/>
              </a:buClr>
              <a:buSzPct val="75000"/>
              <a:defRPr/>
            </a:pPr>
            <a:r>
              <a:rPr lang="en-US" altLang="zh-TW" sz="2000" b="1" dirty="0">
                <a:solidFill>
                  <a:prstClr val="black"/>
                </a:solidFill>
                <a:latin typeface="Arial" charset="0"/>
                <a:ea typeface="新細明體" pitchFamily="18" charset="-120"/>
              </a:rPr>
              <a:t>Variable </a:t>
            </a:r>
            <a:r>
              <a:rPr lang="en-US" altLang="zh-TW" sz="2000" b="1" dirty="0">
                <a:solidFill>
                  <a:prstClr val="black"/>
                </a:solidFill>
                <a:latin typeface="Consolas" panose="020B0609020204030204" pitchFamily="49" charset="0"/>
                <a:ea typeface="新細明體" pitchFamily="18" charset="-120"/>
              </a:rPr>
              <a:t>a</a:t>
            </a:r>
            <a:r>
              <a:rPr lang="en-US" altLang="zh-TW" sz="2000" b="1" dirty="0">
                <a:solidFill>
                  <a:prstClr val="black"/>
                </a:solidFill>
                <a:latin typeface="Arial" charset="0"/>
                <a:ea typeface="新細明體" pitchFamily="18" charset="-120"/>
              </a:rPr>
              <a:t>’s value, i.e., 100, is </a:t>
            </a:r>
          </a:p>
          <a:p>
            <a:pPr marL="342900" indent="-342900">
              <a:spcBef>
                <a:spcPct val="20000"/>
              </a:spcBef>
              <a:buClr>
                <a:srgbClr val="00CCCC"/>
              </a:buClr>
              <a:buSzPct val="75000"/>
              <a:defRPr/>
            </a:pPr>
            <a:r>
              <a:rPr lang="en-US" altLang="zh-TW" sz="2000" b="1" dirty="0">
                <a:solidFill>
                  <a:prstClr val="black"/>
                </a:solidFill>
                <a:latin typeface="Arial" charset="0"/>
                <a:ea typeface="新細明體" pitchFamily="18" charset="-120"/>
              </a:rPr>
              <a:t>stored at </a:t>
            </a:r>
            <a:r>
              <a:rPr lang="en-US" altLang="zh-TW" sz="2000" b="1" dirty="0">
                <a:solidFill>
                  <a:srgbClr val="0070C0"/>
                </a:solidFill>
                <a:latin typeface="Arial" charset="0"/>
                <a:ea typeface="新細明體" pitchFamily="18" charset="-120"/>
              </a:rPr>
              <a:t>memory location </a:t>
            </a:r>
            <a:r>
              <a:rPr lang="en-US" altLang="zh-TW" sz="2000" b="1" dirty="0">
                <a:solidFill>
                  <a:srgbClr val="00B050"/>
                </a:solidFill>
                <a:latin typeface="Arial" charset="0"/>
                <a:ea typeface="新細明體" pitchFamily="18" charset="-120"/>
              </a:rPr>
              <a:t>1024</a:t>
            </a:r>
          </a:p>
        </p:txBody>
      </p:sp>
      <p:sp>
        <p:nvSpPr>
          <p:cNvPr id="371762" name="Rectangle 50"/>
          <p:cNvSpPr>
            <a:spLocks noChangeArrowheads="1"/>
          </p:cNvSpPr>
          <p:nvPr/>
        </p:nvSpPr>
        <p:spPr bwMode="auto">
          <a:xfrm>
            <a:off x="4170423" y="3518425"/>
            <a:ext cx="1187450" cy="587375"/>
          </a:xfrm>
          <a:prstGeom prst="rect">
            <a:avLst/>
          </a:prstGeom>
          <a:solidFill>
            <a:srgbClr val="002060"/>
          </a:solidFill>
          <a:ln w="38100" cmpd="dbl">
            <a:solidFill>
              <a:schemeClr val="accent2"/>
            </a:solidFill>
            <a:miter lim="800000"/>
            <a:headEnd/>
            <a:tailEnd/>
          </a:ln>
          <a:effectLst/>
        </p:spPr>
        <p:txBody>
          <a:bodyPr wrap="none" anchor="ctr"/>
          <a:lstStyle/>
          <a:p>
            <a:pPr algn="ctr" eaLnBrk="1" hangingPunct="1">
              <a:defRPr/>
            </a:pPr>
            <a:r>
              <a:rPr kumimoji="1" lang="en-US" altLang="zh-TW" sz="2400" dirty="0">
                <a:solidFill>
                  <a:srgbClr val="FFFFFF"/>
                </a:solidFill>
                <a:effectLst>
                  <a:outerShdw blurRad="38100" dist="38100" dir="2700000" algn="tl">
                    <a:srgbClr val="000000"/>
                  </a:outerShdw>
                </a:effectLst>
                <a:latin typeface="Arial" panose="020B0604020202020204" pitchFamily="34" charset="0"/>
                <a:ea typeface="新細明體" pitchFamily="18" charset="-120"/>
                <a:cs typeface="Arial" panose="020B0604020202020204" pitchFamily="34" charset="0"/>
              </a:rPr>
              <a:t>100</a:t>
            </a:r>
          </a:p>
        </p:txBody>
      </p:sp>
      <p:sp>
        <p:nvSpPr>
          <p:cNvPr id="371763" name="Rectangle 51"/>
          <p:cNvSpPr>
            <a:spLocks noChangeArrowheads="1"/>
          </p:cNvSpPr>
          <p:nvPr/>
        </p:nvSpPr>
        <p:spPr bwMode="auto">
          <a:xfrm>
            <a:off x="2982973" y="3518425"/>
            <a:ext cx="1187450" cy="587375"/>
          </a:xfrm>
          <a:prstGeom prst="rect">
            <a:avLst/>
          </a:prstGeom>
          <a:solidFill>
            <a:srgbClr val="00CCFF"/>
          </a:solidFill>
          <a:ln w="38100" cmpd="dbl">
            <a:solidFill>
              <a:schemeClr val="accent2"/>
            </a:solidFill>
            <a:miter lim="800000"/>
            <a:headEnd/>
            <a:tailEnd/>
          </a:ln>
          <a:effectLst/>
        </p:spPr>
        <p:txBody>
          <a:bodyPr wrap="none" anchor="ctr"/>
          <a:lstStyle/>
          <a:p>
            <a:pPr algn="ctr" eaLnBrk="1" hangingPunct="1">
              <a:defRPr/>
            </a:pPr>
            <a:r>
              <a:rPr kumimoji="1" lang="en-US" altLang="zh-TW" sz="4800" b="1">
                <a:solidFill>
                  <a:srgbClr val="FFFFFF"/>
                </a:solidFill>
                <a:effectLst>
                  <a:outerShdw blurRad="38100" dist="38100" dir="2700000" algn="tl">
                    <a:srgbClr val="000000"/>
                  </a:outerShdw>
                </a:effectLst>
                <a:latin typeface="Arial" panose="020B0604020202020204" pitchFamily="34" charset="0"/>
                <a:ea typeface="新細明體" pitchFamily="18" charset="-120"/>
                <a:cs typeface="Arial" panose="020B0604020202020204" pitchFamily="34" charset="0"/>
              </a:rPr>
              <a:t>…</a:t>
            </a:r>
          </a:p>
        </p:txBody>
      </p:sp>
      <p:sp>
        <p:nvSpPr>
          <p:cNvPr id="371764" name="Rectangle 52"/>
          <p:cNvSpPr>
            <a:spLocks noChangeArrowheads="1"/>
          </p:cNvSpPr>
          <p:nvPr/>
        </p:nvSpPr>
        <p:spPr bwMode="auto">
          <a:xfrm>
            <a:off x="5357873" y="3518425"/>
            <a:ext cx="1187450" cy="587375"/>
          </a:xfrm>
          <a:prstGeom prst="rect">
            <a:avLst/>
          </a:prstGeom>
          <a:solidFill>
            <a:srgbClr val="00CCFF"/>
          </a:solidFill>
          <a:ln w="38100" cmpd="dbl">
            <a:solidFill>
              <a:schemeClr val="accent2"/>
            </a:solidFill>
            <a:miter lim="800000"/>
            <a:headEnd/>
            <a:tailEnd/>
          </a:ln>
          <a:effectLst/>
        </p:spPr>
        <p:txBody>
          <a:bodyPr wrap="none" anchor="ctr"/>
          <a:lstStyle/>
          <a:p>
            <a:pPr algn="ctr" eaLnBrk="1" hangingPunct="1">
              <a:defRPr/>
            </a:pPr>
            <a:r>
              <a:rPr kumimoji="1" lang="en-US" altLang="zh-TW" sz="4800" b="1" dirty="0">
                <a:solidFill>
                  <a:srgbClr val="FFFFFF"/>
                </a:solidFill>
                <a:effectLst>
                  <a:outerShdw blurRad="38100" dist="38100" dir="2700000" algn="tl">
                    <a:srgbClr val="000000"/>
                  </a:outerShdw>
                </a:effectLst>
                <a:latin typeface="Arial" panose="020B0604020202020204" pitchFamily="34" charset="0"/>
                <a:ea typeface="新細明體" pitchFamily="18" charset="-120"/>
                <a:cs typeface="Arial" panose="020B0604020202020204" pitchFamily="34" charset="0"/>
              </a:rPr>
              <a:t>…</a:t>
            </a:r>
          </a:p>
        </p:txBody>
      </p:sp>
      <p:sp>
        <p:nvSpPr>
          <p:cNvPr id="371765" name="Rectangle 53"/>
          <p:cNvSpPr>
            <a:spLocks noChangeArrowheads="1"/>
          </p:cNvSpPr>
          <p:nvPr/>
        </p:nvSpPr>
        <p:spPr bwMode="auto">
          <a:xfrm>
            <a:off x="6545323" y="3518425"/>
            <a:ext cx="1187450" cy="587375"/>
          </a:xfrm>
          <a:prstGeom prst="rect">
            <a:avLst/>
          </a:prstGeom>
          <a:solidFill>
            <a:srgbClr val="FFC000"/>
          </a:solidFill>
          <a:ln w="38100" cmpd="dbl">
            <a:solidFill>
              <a:schemeClr val="accent2"/>
            </a:solidFill>
            <a:miter lim="800000"/>
            <a:headEnd/>
            <a:tailEnd/>
          </a:ln>
          <a:effectLst/>
        </p:spPr>
        <p:txBody>
          <a:bodyPr wrap="none" anchor="ctr"/>
          <a:lstStyle/>
          <a:p>
            <a:pPr algn="ctr" eaLnBrk="1" hangingPunct="1">
              <a:defRPr/>
            </a:pPr>
            <a:r>
              <a:rPr kumimoji="1" lang="en-US" altLang="zh-TW" sz="2400" dirty="0">
                <a:solidFill>
                  <a:srgbClr val="FFFFFF"/>
                </a:solidFill>
                <a:effectLst>
                  <a:outerShdw blurRad="38100" dist="38100" dir="2700000" algn="tl">
                    <a:srgbClr val="000000"/>
                  </a:outerShdw>
                </a:effectLst>
                <a:latin typeface="Arial" panose="020B0604020202020204" pitchFamily="34" charset="0"/>
                <a:ea typeface="新細明體" pitchFamily="18" charset="-120"/>
                <a:cs typeface="Arial" panose="020B0604020202020204" pitchFamily="34" charset="0"/>
              </a:rPr>
              <a:t>1024</a:t>
            </a:r>
          </a:p>
        </p:txBody>
      </p:sp>
      <p:sp>
        <p:nvSpPr>
          <p:cNvPr id="371766" name="Rectangle 54"/>
          <p:cNvSpPr>
            <a:spLocks noChangeArrowheads="1"/>
          </p:cNvSpPr>
          <p:nvPr/>
        </p:nvSpPr>
        <p:spPr bwMode="auto">
          <a:xfrm>
            <a:off x="7732773" y="3518425"/>
            <a:ext cx="1187450" cy="587375"/>
          </a:xfrm>
          <a:prstGeom prst="rect">
            <a:avLst/>
          </a:prstGeom>
          <a:solidFill>
            <a:srgbClr val="00CCFF"/>
          </a:solidFill>
          <a:ln w="38100" cmpd="dbl">
            <a:solidFill>
              <a:schemeClr val="accent2"/>
            </a:solidFill>
            <a:miter lim="800000"/>
            <a:headEnd/>
            <a:tailEnd/>
          </a:ln>
          <a:effectLst/>
        </p:spPr>
        <p:txBody>
          <a:bodyPr wrap="none" anchor="ctr"/>
          <a:lstStyle/>
          <a:p>
            <a:pPr algn="ctr" eaLnBrk="1" hangingPunct="1">
              <a:defRPr/>
            </a:pPr>
            <a:r>
              <a:rPr kumimoji="1" lang="en-US" altLang="zh-TW" sz="4800" b="1">
                <a:solidFill>
                  <a:srgbClr val="FFFFFF"/>
                </a:solidFill>
                <a:effectLst>
                  <a:outerShdw blurRad="38100" dist="38100" dir="2700000" algn="tl">
                    <a:srgbClr val="000000"/>
                  </a:outerShdw>
                </a:effectLst>
                <a:latin typeface="Arial" panose="020B0604020202020204" pitchFamily="34" charset="0"/>
                <a:ea typeface="新細明體" pitchFamily="18" charset="-120"/>
                <a:cs typeface="Arial" panose="020B0604020202020204" pitchFamily="34" charset="0"/>
              </a:rPr>
              <a:t>…</a:t>
            </a:r>
          </a:p>
        </p:txBody>
      </p:sp>
      <p:sp>
        <p:nvSpPr>
          <p:cNvPr id="7178" name="Text Box 55"/>
          <p:cNvSpPr txBox="1">
            <a:spLocks noChangeArrowheads="1"/>
          </p:cNvSpPr>
          <p:nvPr/>
        </p:nvSpPr>
        <p:spPr bwMode="auto">
          <a:xfrm>
            <a:off x="690623" y="3140281"/>
            <a:ext cx="2286000" cy="396875"/>
          </a:xfrm>
          <a:prstGeom prst="rect">
            <a:avLst/>
          </a:prstGeom>
          <a:noFill/>
          <a:ln w="12700">
            <a:noFill/>
            <a:miter lim="800000"/>
            <a:headEnd type="none" w="sm" len="sm"/>
            <a:tailEnd type="none" w="sm" len="sm"/>
          </a:ln>
        </p:spPr>
        <p:txBody>
          <a:bodyPr wrap="none">
            <a:spAutoFit/>
          </a:bodyPr>
          <a:lstStyle/>
          <a:p>
            <a:pPr marL="342900" indent="-342900">
              <a:spcBef>
                <a:spcPct val="20000"/>
              </a:spcBef>
              <a:buClr>
                <a:srgbClr val="00CCCC"/>
              </a:buClr>
              <a:buSzPct val="75000"/>
              <a:defRPr/>
            </a:pPr>
            <a:r>
              <a:rPr lang="en-US" altLang="zh-TW" sz="2000" b="1" dirty="0">
                <a:solidFill>
                  <a:prstClr val="black"/>
                </a:solidFill>
                <a:latin typeface="Arial" charset="0"/>
                <a:ea typeface="新細明體" pitchFamily="18" charset="-120"/>
              </a:rPr>
              <a:t>Memory address:</a:t>
            </a:r>
          </a:p>
        </p:txBody>
      </p:sp>
      <p:sp>
        <p:nvSpPr>
          <p:cNvPr id="7179" name="Text Box 56"/>
          <p:cNvSpPr txBox="1">
            <a:spLocks noChangeArrowheads="1"/>
          </p:cNvSpPr>
          <p:nvPr/>
        </p:nvSpPr>
        <p:spPr bwMode="auto">
          <a:xfrm>
            <a:off x="4316622" y="3166000"/>
            <a:ext cx="973137" cy="396875"/>
          </a:xfrm>
          <a:prstGeom prst="rect">
            <a:avLst/>
          </a:prstGeom>
          <a:noFill/>
          <a:ln w="12700">
            <a:noFill/>
            <a:miter lim="800000"/>
            <a:headEnd type="none" w="sm" len="sm"/>
            <a:tailEnd type="none" w="sm" len="sm"/>
          </a:ln>
        </p:spPr>
        <p:txBody>
          <a:bodyPr>
            <a:spAutoFit/>
          </a:bodyPr>
          <a:lstStyle/>
          <a:p>
            <a:pPr marL="342900" indent="-342900">
              <a:spcBef>
                <a:spcPct val="20000"/>
              </a:spcBef>
              <a:buClr>
                <a:srgbClr val="00CCCC"/>
              </a:buClr>
              <a:buSzPct val="75000"/>
              <a:defRPr/>
            </a:pPr>
            <a:r>
              <a:rPr lang="zh-TW" altLang="en-US" sz="2000" b="1" dirty="0">
                <a:solidFill>
                  <a:srgbClr val="00B050"/>
                </a:solidFill>
                <a:latin typeface="Arial" charset="0"/>
                <a:ea typeface="新細明體" pitchFamily="18" charset="-120"/>
              </a:rPr>
              <a:t>1024</a:t>
            </a:r>
          </a:p>
        </p:txBody>
      </p:sp>
      <p:sp>
        <p:nvSpPr>
          <p:cNvPr id="7180" name="Text Box 57"/>
          <p:cNvSpPr txBox="1">
            <a:spLocks noChangeArrowheads="1"/>
          </p:cNvSpPr>
          <p:nvPr/>
        </p:nvSpPr>
        <p:spPr bwMode="auto">
          <a:xfrm>
            <a:off x="6790758" y="3166000"/>
            <a:ext cx="749300" cy="396875"/>
          </a:xfrm>
          <a:prstGeom prst="rect">
            <a:avLst/>
          </a:prstGeom>
          <a:noFill/>
          <a:ln w="12700">
            <a:noFill/>
            <a:miter lim="800000"/>
            <a:headEnd type="none" w="sm" len="sm"/>
            <a:tailEnd type="none" w="sm" len="sm"/>
          </a:ln>
        </p:spPr>
        <p:txBody>
          <a:bodyPr wrap="none">
            <a:spAutoFit/>
          </a:bodyPr>
          <a:lstStyle/>
          <a:p>
            <a:pPr marL="342900" indent="-342900">
              <a:spcBef>
                <a:spcPct val="20000"/>
              </a:spcBef>
              <a:buClr>
                <a:srgbClr val="00CCCC"/>
              </a:buClr>
              <a:buSzPct val="75000"/>
              <a:defRPr/>
            </a:pPr>
            <a:r>
              <a:rPr lang="zh-TW" altLang="en-US" sz="2000" b="1" dirty="0">
                <a:solidFill>
                  <a:prstClr val="black"/>
                </a:solidFill>
                <a:latin typeface="Arial" charset="0"/>
                <a:ea typeface="新細明體" pitchFamily="18" charset="-120"/>
              </a:rPr>
              <a:t>1032</a:t>
            </a:r>
          </a:p>
        </p:txBody>
      </p:sp>
      <p:sp>
        <p:nvSpPr>
          <p:cNvPr id="7181" name="Text Box 58"/>
          <p:cNvSpPr txBox="1">
            <a:spLocks noChangeArrowheads="1"/>
          </p:cNvSpPr>
          <p:nvPr/>
        </p:nvSpPr>
        <p:spPr bwMode="auto">
          <a:xfrm>
            <a:off x="1727836" y="4635360"/>
            <a:ext cx="1877437" cy="400110"/>
          </a:xfrm>
          <a:prstGeom prst="rect">
            <a:avLst/>
          </a:prstGeom>
          <a:noFill/>
          <a:ln w="12700">
            <a:noFill/>
            <a:miter lim="800000"/>
            <a:headEnd type="none" w="sm" len="sm"/>
            <a:tailEnd type="none" w="sm" len="sm"/>
          </a:ln>
        </p:spPr>
        <p:txBody>
          <a:bodyPr wrap="none">
            <a:spAutoFit/>
          </a:bodyPr>
          <a:lstStyle/>
          <a:p>
            <a:pPr marL="342900" indent="-342900">
              <a:spcBef>
                <a:spcPct val="20000"/>
              </a:spcBef>
              <a:buClr>
                <a:srgbClr val="00CCCC"/>
              </a:buClr>
              <a:buSzPct val="75000"/>
              <a:defRPr/>
            </a:pPr>
            <a:r>
              <a:rPr lang="en-US" altLang="zh-TW" sz="2000" b="1" dirty="0">
                <a:solidFill>
                  <a:prstClr val="black"/>
                </a:solidFill>
                <a:latin typeface="Consolas" panose="020B0609020204030204" pitchFamily="49" charset="0"/>
                <a:ea typeface="新細明體" pitchFamily="18" charset="-120"/>
              </a:rPr>
              <a:t>int </a:t>
            </a:r>
            <a:r>
              <a:rPr lang="en-US" altLang="zh-TW" sz="2000" b="1" dirty="0">
                <a:solidFill>
                  <a:srgbClr val="C00000"/>
                </a:solidFill>
                <a:latin typeface="Consolas" panose="020B0609020204030204" pitchFamily="49" charset="0"/>
                <a:ea typeface="新細明體" pitchFamily="18" charset="-120"/>
              </a:rPr>
              <a:t>a</a:t>
            </a:r>
            <a:r>
              <a:rPr lang="en-US" altLang="zh-TW" sz="2000" b="1" dirty="0">
                <a:solidFill>
                  <a:prstClr val="black"/>
                </a:solidFill>
                <a:latin typeface="Consolas" panose="020B0609020204030204" pitchFamily="49" charset="0"/>
                <a:ea typeface="新細明體" pitchFamily="18" charset="-120"/>
              </a:rPr>
              <a:t> = 100;</a:t>
            </a:r>
          </a:p>
        </p:txBody>
      </p:sp>
      <p:sp>
        <p:nvSpPr>
          <p:cNvPr id="371772" name="Rectangle 60"/>
          <p:cNvSpPr>
            <a:spLocks noChangeArrowheads="1"/>
          </p:cNvSpPr>
          <p:nvPr/>
        </p:nvSpPr>
        <p:spPr bwMode="auto">
          <a:xfrm>
            <a:off x="1833623" y="3518425"/>
            <a:ext cx="1187450" cy="587375"/>
          </a:xfrm>
          <a:prstGeom prst="rect">
            <a:avLst/>
          </a:prstGeom>
          <a:solidFill>
            <a:srgbClr val="00CCFF"/>
          </a:solidFill>
          <a:ln w="38100" cmpd="dbl">
            <a:solidFill>
              <a:schemeClr val="accent2"/>
            </a:solidFill>
            <a:miter lim="800000"/>
            <a:headEnd/>
            <a:tailEnd/>
          </a:ln>
          <a:effectLst/>
        </p:spPr>
        <p:txBody>
          <a:bodyPr wrap="none" anchor="ctr"/>
          <a:lstStyle/>
          <a:p>
            <a:pPr algn="ctr" eaLnBrk="1" hangingPunct="1">
              <a:defRPr/>
            </a:pPr>
            <a:r>
              <a:rPr kumimoji="1" lang="en-US" altLang="zh-TW" sz="4800" b="1">
                <a:solidFill>
                  <a:srgbClr val="FFFFFF"/>
                </a:solidFill>
                <a:effectLst>
                  <a:outerShdw blurRad="38100" dist="38100" dir="2700000" algn="tl">
                    <a:srgbClr val="000000"/>
                  </a:outerShdw>
                </a:effectLst>
                <a:latin typeface="Arial" panose="020B0604020202020204" pitchFamily="34" charset="0"/>
                <a:ea typeface="新細明體" pitchFamily="18" charset="-120"/>
                <a:cs typeface="Arial" panose="020B0604020202020204" pitchFamily="34" charset="0"/>
              </a:rPr>
              <a:t>…</a:t>
            </a:r>
          </a:p>
        </p:txBody>
      </p:sp>
      <p:sp>
        <p:nvSpPr>
          <p:cNvPr id="7183" name="Text Box 61"/>
          <p:cNvSpPr txBox="1">
            <a:spLocks noChangeArrowheads="1"/>
          </p:cNvSpPr>
          <p:nvPr/>
        </p:nvSpPr>
        <p:spPr bwMode="auto">
          <a:xfrm>
            <a:off x="3118704" y="3154887"/>
            <a:ext cx="973138" cy="396875"/>
          </a:xfrm>
          <a:prstGeom prst="rect">
            <a:avLst/>
          </a:prstGeom>
          <a:noFill/>
          <a:ln w="12700">
            <a:noFill/>
            <a:miter lim="800000"/>
            <a:headEnd type="none" w="sm" len="sm"/>
            <a:tailEnd type="none" w="sm" len="sm"/>
          </a:ln>
        </p:spPr>
        <p:txBody>
          <a:bodyPr>
            <a:spAutoFit/>
          </a:bodyPr>
          <a:lstStyle/>
          <a:p>
            <a:pPr marL="342900" indent="-342900">
              <a:spcBef>
                <a:spcPct val="20000"/>
              </a:spcBef>
              <a:buClr>
                <a:srgbClr val="00CCCC"/>
              </a:buClr>
              <a:buSzPct val="75000"/>
              <a:defRPr/>
            </a:pPr>
            <a:r>
              <a:rPr lang="zh-TW" altLang="en-US" sz="2000" b="1" dirty="0">
                <a:solidFill>
                  <a:prstClr val="black"/>
                </a:solidFill>
                <a:latin typeface="Arial" charset="0"/>
                <a:ea typeface="新細明體" pitchFamily="18" charset="-120"/>
              </a:rPr>
              <a:t>1020</a:t>
            </a:r>
          </a:p>
        </p:txBody>
      </p:sp>
      <p:sp>
        <p:nvSpPr>
          <p:cNvPr id="7184" name="Text Box 62"/>
          <p:cNvSpPr txBox="1">
            <a:spLocks noChangeArrowheads="1"/>
          </p:cNvSpPr>
          <p:nvPr/>
        </p:nvSpPr>
        <p:spPr bwMode="auto">
          <a:xfrm>
            <a:off x="4571108" y="4083574"/>
            <a:ext cx="338554" cy="400110"/>
          </a:xfrm>
          <a:prstGeom prst="rect">
            <a:avLst/>
          </a:prstGeom>
          <a:noFill/>
          <a:ln w="31750">
            <a:noFill/>
            <a:miter lim="800000"/>
            <a:headEnd type="none" w="sm" len="sm"/>
            <a:tailEnd type="none" w="sm" len="sm"/>
          </a:ln>
        </p:spPr>
        <p:txBody>
          <a:bodyPr wrap="none">
            <a:spAutoFit/>
          </a:bodyPr>
          <a:lstStyle/>
          <a:p>
            <a:pPr marL="342900" indent="-342900">
              <a:spcBef>
                <a:spcPct val="20000"/>
              </a:spcBef>
              <a:buClr>
                <a:srgbClr val="00CCCC"/>
              </a:buClr>
              <a:buSzPct val="75000"/>
              <a:defRPr/>
            </a:pPr>
            <a:r>
              <a:rPr lang="en-US" altLang="zh-TW" sz="2000" b="1" dirty="0">
                <a:solidFill>
                  <a:srgbClr val="C00000"/>
                </a:solidFill>
                <a:latin typeface="Consolas" panose="020B0609020204030204" pitchFamily="49" charset="0"/>
                <a:ea typeface="新細明體" pitchFamily="18" charset="-120"/>
              </a:rPr>
              <a:t>a</a:t>
            </a:r>
          </a:p>
        </p:txBody>
      </p:sp>
      <p:pic>
        <p:nvPicPr>
          <p:cNvPr id="3" name="Picture 2">
            <a:extLst>
              <a:ext uri="{FF2B5EF4-FFF2-40B4-BE49-F238E27FC236}">
                <a16:creationId xmlns:a16="http://schemas.microsoft.com/office/drawing/2014/main" id="{AD185F53-C47F-2002-2FEF-C8133D4CF781}"/>
              </a:ext>
            </a:extLst>
          </p:cNvPr>
          <p:cNvPicPr>
            <a:picLocks noChangeAspect="1"/>
          </p:cNvPicPr>
          <p:nvPr/>
        </p:nvPicPr>
        <p:blipFill>
          <a:blip r:embed="rId2"/>
          <a:stretch>
            <a:fillRect/>
          </a:stretch>
        </p:blipFill>
        <p:spPr>
          <a:xfrm>
            <a:off x="9312033" y="2140939"/>
            <a:ext cx="2792433" cy="2792433"/>
          </a:xfrm>
          <a:prstGeom prst="rect">
            <a:avLst/>
          </a:prstGeom>
        </p:spPr>
      </p:pic>
    </p:spTree>
    <p:extLst>
      <p:ext uri="{BB962C8B-B14F-4D97-AF65-F5344CB8AC3E}">
        <p14:creationId xmlns:p14="http://schemas.microsoft.com/office/powerpoint/2010/main" val="2919034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Box 47">
            <a:extLst>
              <a:ext uri="{FF2B5EF4-FFF2-40B4-BE49-F238E27FC236}">
                <a16:creationId xmlns:a16="http://schemas.microsoft.com/office/drawing/2014/main" id="{2C63B7A2-09CC-4EA1-B71A-AD1BD49465C5}"/>
              </a:ext>
            </a:extLst>
          </p:cNvPr>
          <p:cNvSpPr txBox="1">
            <a:spLocks noChangeArrowheads="1"/>
          </p:cNvSpPr>
          <p:nvPr/>
        </p:nvSpPr>
        <p:spPr bwMode="auto">
          <a:xfrm>
            <a:off x="5584771" y="5266252"/>
            <a:ext cx="3990975" cy="762000"/>
          </a:xfrm>
          <a:prstGeom prst="rect">
            <a:avLst/>
          </a:prstGeom>
          <a:noFill/>
          <a:ln w="12700">
            <a:noFill/>
            <a:miter lim="800000"/>
            <a:headEnd type="none" w="sm" len="sm"/>
            <a:tailEnd type="none" w="sm" len="sm"/>
          </a:ln>
        </p:spPr>
        <p:txBody>
          <a:bodyPr wrap="none">
            <a:spAutoFit/>
          </a:bodyPr>
          <a:lstStyle/>
          <a:p>
            <a:pPr marL="342900" indent="-342900">
              <a:spcBef>
                <a:spcPct val="20000"/>
              </a:spcBef>
              <a:buClr>
                <a:srgbClr val="00CCCC"/>
              </a:buClr>
              <a:buSzPct val="75000"/>
              <a:defRPr/>
            </a:pPr>
            <a:r>
              <a:rPr lang="en-US" altLang="zh-TW" sz="2000" b="1" dirty="0">
                <a:solidFill>
                  <a:prstClr val="black"/>
                </a:solidFill>
                <a:latin typeface="Arial" charset="0"/>
                <a:ea typeface="新細明體" pitchFamily="18" charset="-120"/>
              </a:rPr>
              <a:t>Variable </a:t>
            </a:r>
            <a:r>
              <a:rPr lang="en-US" altLang="zh-TW" sz="2000" b="1" dirty="0">
                <a:solidFill>
                  <a:prstClr val="black"/>
                </a:solidFill>
                <a:latin typeface="Consolas" panose="020B0609020204030204" pitchFamily="49" charset="0"/>
                <a:ea typeface="新細明體" pitchFamily="18" charset="-120"/>
              </a:rPr>
              <a:t>a</a:t>
            </a:r>
            <a:r>
              <a:rPr lang="en-US" altLang="zh-TW" sz="2000" b="1" dirty="0">
                <a:solidFill>
                  <a:prstClr val="black"/>
                </a:solidFill>
                <a:latin typeface="Arial" charset="0"/>
                <a:ea typeface="新細明體" pitchFamily="18" charset="-120"/>
              </a:rPr>
              <a:t>’s value, i.e., 100, is </a:t>
            </a:r>
          </a:p>
          <a:p>
            <a:pPr marL="342900" indent="-342900">
              <a:spcBef>
                <a:spcPct val="20000"/>
              </a:spcBef>
              <a:buClr>
                <a:srgbClr val="00CCCC"/>
              </a:buClr>
              <a:buSzPct val="75000"/>
              <a:defRPr/>
            </a:pPr>
            <a:r>
              <a:rPr lang="en-US" altLang="zh-TW" sz="2000" b="1" dirty="0">
                <a:solidFill>
                  <a:prstClr val="black"/>
                </a:solidFill>
                <a:latin typeface="Arial" charset="0"/>
                <a:ea typeface="新細明體" pitchFamily="18" charset="-120"/>
              </a:rPr>
              <a:t>stored at memory location 1024</a:t>
            </a:r>
          </a:p>
        </p:txBody>
      </p:sp>
      <p:sp>
        <p:nvSpPr>
          <p:cNvPr id="33" name="Rectangle 50">
            <a:extLst>
              <a:ext uri="{FF2B5EF4-FFF2-40B4-BE49-F238E27FC236}">
                <a16:creationId xmlns:a16="http://schemas.microsoft.com/office/drawing/2014/main" id="{FC71959D-2046-4322-8F78-A43697976DF3}"/>
              </a:ext>
            </a:extLst>
          </p:cNvPr>
          <p:cNvSpPr>
            <a:spLocks noChangeArrowheads="1"/>
          </p:cNvSpPr>
          <p:nvPr/>
        </p:nvSpPr>
        <p:spPr bwMode="auto">
          <a:xfrm>
            <a:off x="4691284" y="4304228"/>
            <a:ext cx="1187450" cy="587375"/>
          </a:xfrm>
          <a:prstGeom prst="rect">
            <a:avLst/>
          </a:prstGeom>
          <a:solidFill>
            <a:srgbClr val="002060"/>
          </a:solidFill>
          <a:ln w="38100" cmpd="dbl">
            <a:solidFill>
              <a:schemeClr val="accent2"/>
            </a:solidFill>
            <a:miter lim="800000"/>
            <a:headEnd/>
            <a:tailEnd/>
          </a:ln>
          <a:effectLst/>
        </p:spPr>
        <p:txBody>
          <a:bodyPr wrap="none" anchor="ctr"/>
          <a:lstStyle/>
          <a:p>
            <a:pPr algn="ctr" eaLnBrk="1" hangingPunct="1">
              <a:defRPr/>
            </a:pPr>
            <a:r>
              <a:rPr kumimoji="1" lang="en-US" altLang="zh-TW" sz="2400" dirty="0">
                <a:solidFill>
                  <a:srgbClr val="FFFFFF"/>
                </a:solidFill>
                <a:effectLst>
                  <a:outerShdw blurRad="38100" dist="38100" dir="2700000" algn="tl">
                    <a:srgbClr val="000000"/>
                  </a:outerShdw>
                </a:effectLst>
                <a:latin typeface="Arial" panose="020B0604020202020204" pitchFamily="34" charset="0"/>
                <a:ea typeface="新細明體" pitchFamily="18" charset="-120"/>
                <a:cs typeface="Arial" panose="020B0604020202020204" pitchFamily="34" charset="0"/>
              </a:rPr>
              <a:t>100</a:t>
            </a:r>
          </a:p>
        </p:txBody>
      </p:sp>
      <p:sp>
        <p:nvSpPr>
          <p:cNvPr id="34" name="Rectangle 51">
            <a:extLst>
              <a:ext uri="{FF2B5EF4-FFF2-40B4-BE49-F238E27FC236}">
                <a16:creationId xmlns:a16="http://schemas.microsoft.com/office/drawing/2014/main" id="{3D2923AB-FAC3-4B55-AFC4-261A8C380E75}"/>
              </a:ext>
            </a:extLst>
          </p:cNvPr>
          <p:cNvSpPr>
            <a:spLocks noChangeArrowheads="1"/>
          </p:cNvSpPr>
          <p:nvPr/>
        </p:nvSpPr>
        <p:spPr bwMode="auto">
          <a:xfrm>
            <a:off x="3503834" y="4304228"/>
            <a:ext cx="1187450" cy="587375"/>
          </a:xfrm>
          <a:prstGeom prst="rect">
            <a:avLst/>
          </a:prstGeom>
          <a:solidFill>
            <a:srgbClr val="00CCFF"/>
          </a:solidFill>
          <a:ln w="38100" cmpd="dbl">
            <a:solidFill>
              <a:schemeClr val="accent2"/>
            </a:solidFill>
            <a:miter lim="800000"/>
            <a:headEnd/>
            <a:tailEnd/>
          </a:ln>
          <a:effectLst/>
        </p:spPr>
        <p:txBody>
          <a:bodyPr wrap="none" anchor="ctr"/>
          <a:lstStyle/>
          <a:p>
            <a:pPr algn="ctr" eaLnBrk="1" hangingPunct="1">
              <a:defRPr/>
            </a:pPr>
            <a:r>
              <a:rPr kumimoji="1" lang="en-US" altLang="zh-TW" sz="4800" b="1">
                <a:solidFill>
                  <a:srgbClr val="FFFFFF"/>
                </a:solidFill>
                <a:effectLst>
                  <a:outerShdw blurRad="38100" dist="38100" dir="2700000" algn="tl">
                    <a:srgbClr val="000000"/>
                  </a:outerShdw>
                </a:effectLst>
                <a:latin typeface="Arial" panose="020B0604020202020204" pitchFamily="34" charset="0"/>
                <a:ea typeface="新細明體" pitchFamily="18" charset="-120"/>
                <a:cs typeface="Arial" panose="020B0604020202020204" pitchFamily="34" charset="0"/>
              </a:rPr>
              <a:t>…</a:t>
            </a:r>
          </a:p>
        </p:txBody>
      </p:sp>
      <p:sp>
        <p:nvSpPr>
          <p:cNvPr id="35" name="Rectangle 52">
            <a:extLst>
              <a:ext uri="{FF2B5EF4-FFF2-40B4-BE49-F238E27FC236}">
                <a16:creationId xmlns:a16="http://schemas.microsoft.com/office/drawing/2014/main" id="{3A9DD715-FC5D-4C60-84EC-DEF80738729E}"/>
              </a:ext>
            </a:extLst>
          </p:cNvPr>
          <p:cNvSpPr>
            <a:spLocks noChangeArrowheads="1"/>
          </p:cNvSpPr>
          <p:nvPr/>
        </p:nvSpPr>
        <p:spPr bwMode="auto">
          <a:xfrm>
            <a:off x="5878734" y="4304228"/>
            <a:ext cx="1187450" cy="587375"/>
          </a:xfrm>
          <a:prstGeom prst="rect">
            <a:avLst/>
          </a:prstGeom>
          <a:solidFill>
            <a:srgbClr val="00CCFF"/>
          </a:solidFill>
          <a:ln w="38100" cmpd="dbl">
            <a:solidFill>
              <a:schemeClr val="accent2"/>
            </a:solidFill>
            <a:miter lim="800000"/>
            <a:headEnd/>
            <a:tailEnd/>
          </a:ln>
          <a:effectLst/>
        </p:spPr>
        <p:txBody>
          <a:bodyPr wrap="none" anchor="ctr"/>
          <a:lstStyle/>
          <a:p>
            <a:pPr algn="ctr" eaLnBrk="1" hangingPunct="1">
              <a:defRPr/>
            </a:pPr>
            <a:r>
              <a:rPr kumimoji="1" lang="en-US" altLang="zh-TW" sz="4800" b="1">
                <a:solidFill>
                  <a:srgbClr val="FFFFFF"/>
                </a:solidFill>
                <a:effectLst>
                  <a:outerShdw blurRad="38100" dist="38100" dir="2700000" algn="tl">
                    <a:srgbClr val="000000"/>
                  </a:outerShdw>
                </a:effectLst>
                <a:latin typeface="Arial" panose="020B0604020202020204" pitchFamily="34" charset="0"/>
                <a:ea typeface="新細明體" pitchFamily="18" charset="-120"/>
                <a:cs typeface="Arial" panose="020B0604020202020204" pitchFamily="34" charset="0"/>
              </a:rPr>
              <a:t>…</a:t>
            </a:r>
          </a:p>
        </p:txBody>
      </p:sp>
      <p:sp>
        <p:nvSpPr>
          <p:cNvPr id="36" name="Rectangle 53">
            <a:extLst>
              <a:ext uri="{FF2B5EF4-FFF2-40B4-BE49-F238E27FC236}">
                <a16:creationId xmlns:a16="http://schemas.microsoft.com/office/drawing/2014/main" id="{53B3F21C-0853-4D5A-BE06-1B892A7112A3}"/>
              </a:ext>
            </a:extLst>
          </p:cNvPr>
          <p:cNvSpPr>
            <a:spLocks noChangeArrowheads="1"/>
          </p:cNvSpPr>
          <p:nvPr/>
        </p:nvSpPr>
        <p:spPr bwMode="auto">
          <a:xfrm>
            <a:off x="7066184" y="4304228"/>
            <a:ext cx="1187450" cy="587375"/>
          </a:xfrm>
          <a:prstGeom prst="rect">
            <a:avLst/>
          </a:prstGeom>
          <a:solidFill>
            <a:srgbClr val="FFC000"/>
          </a:solidFill>
          <a:ln w="38100" cmpd="dbl">
            <a:solidFill>
              <a:schemeClr val="accent2"/>
            </a:solidFill>
            <a:miter lim="800000"/>
            <a:headEnd/>
            <a:tailEnd/>
          </a:ln>
          <a:effectLst/>
        </p:spPr>
        <p:txBody>
          <a:bodyPr wrap="none" anchor="ctr"/>
          <a:lstStyle/>
          <a:p>
            <a:pPr algn="ctr" eaLnBrk="1" hangingPunct="1">
              <a:defRPr/>
            </a:pPr>
            <a:r>
              <a:rPr kumimoji="1" lang="en-US" altLang="zh-TW" sz="2400" dirty="0">
                <a:solidFill>
                  <a:srgbClr val="FFFFFF"/>
                </a:solidFill>
                <a:effectLst>
                  <a:outerShdw blurRad="38100" dist="38100" dir="2700000" algn="tl">
                    <a:srgbClr val="000000"/>
                  </a:outerShdw>
                </a:effectLst>
                <a:latin typeface="Arial" panose="020B0604020202020204" pitchFamily="34" charset="0"/>
                <a:ea typeface="新細明體" pitchFamily="18" charset="-120"/>
                <a:cs typeface="Arial" panose="020B0604020202020204" pitchFamily="34" charset="0"/>
              </a:rPr>
              <a:t>1024</a:t>
            </a:r>
          </a:p>
        </p:txBody>
      </p:sp>
      <p:sp>
        <p:nvSpPr>
          <p:cNvPr id="37" name="Rectangle 54">
            <a:extLst>
              <a:ext uri="{FF2B5EF4-FFF2-40B4-BE49-F238E27FC236}">
                <a16:creationId xmlns:a16="http://schemas.microsoft.com/office/drawing/2014/main" id="{05377379-D5FE-43BA-B001-20262404EF31}"/>
              </a:ext>
            </a:extLst>
          </p:cNvPr>
          <p:cNvSpPr>
            <a:spLocks noChangeArrowheads="1"/>
          </p:cNvSpPr>
          <p:nvPr/>
        </p:nvSpPr>
        <p:spPr bwMode="auto">
          <a:xfrm>
            <a:off x="8253634" y="4304228"/>
            <a:ext cx="1187450" cy="587375"/>
          </a:xfrm>
          <a:prstGeom prst="rect">
            <a:avLst/>
          </a:prstGeom>
          <a:solidFill>
            <a:srgbClr val="00CCFF"/>
          </a:solidFill>
          <a:ln w="38100" cmpd="dbl">
            <a:solidFill>
              <a:schemeClr val="accent2"/>
            </a:solidFill>
            <a:miter lim="800000"/>
            <a:headEnd/>
            <a:tailEnd/>
          </a:ln>
          <a:effectLst/>
        </p:spPr>
        <p:txBody>
          <a:bodyPr wrap="none" anchor="ctr"/>
          <a:lstStyle/>
          <a:p>
            <a:pPr algn="ctr" eaLnBrk="1" hangingPunct="1">
              <a:defRPr/>
            </a:pPr>
            <a:r>
              <a:rPr kumimoji="1" lang="en-US" altLang="zh-TW" sz="4800" b="1">
                <a:solidFill>
                  <a:srgbClr val="FFFFFF"/>
                </a:solidFill>
                <a:effectLst>
                  <a:outerShdw blurRad="38100" dist="38100" dir="2700000" algn="tl">
                    <a:srgbClr val="000000"/>
                  </a:outerShdw>
                </a:effectLst>
                <a:latin typeface="Arial" panose="020B0604020202020204" pitchFamily="34" charset="0"/>
                <a:ea typeface="新細明體" pitchFamily="18" charset="-120"/>
                <a:cs typeface="Arial" panose="020B0604020202020204" pitchFamily="34" charset="0"/>
              </a:rPr>
              <a:t>…</a:t>
            </a:r>
          </a:p>
        </p:txBody>
      </p:sp>
      <p:sp>
        <p:nvSpPr>
          <p:cNvPr id="38" name="Text Box 55">
            <a:extLst>
              <a:ext uri="{FF2B5EF4-FFF2-40B4-BE49-F238E27FC236}">
                <a16:creationId xmlns:a16="http://schemas.microsoft.com/office/drawing/2014/main" id="{CF5E361B-72B6-4ED5-B0E3-6079F52FE906}"/>
              </a:ext>
            </a:extLst>
          </p:cNvPr>
          <p:cNvSpPr txBox="1">
            <a:spLocks noChangeArrowheads="1"/>
          </p:cNvSpPr>
          <p:nvPr/>
        </p:nvSpPr>
        <p:spPr bwMode="auto">
          <a:xfrm>
            <a:off x="1211484" y="3926084"/>
            <a:ext cx="2286000" cy="396875"/>
          </a:xfrm>
          <a:prstGeom prst="rect">
            <a:avLst/>
          </a:prstGeom>
          <a:noFill/>
          <a:ln w="12700">
            <a:noFill/>
            <a:miter lim="800000"/>
            <a:headEnd type="none" w="sm" len="sm"/>
            <a:tailEnd type="none" w="sm" len="sm"/>
          </a:ln>
        </p:spPr>
        <p:txBody>
          <a:bodyPr wrap="none">
            <a:spAutoFit/>
          </a:bodyPr>
          <a:lstStyle/>
          <a:p>
            <a:pPr marL="342900" indent="-342900">
              <a:spcBef>
                <a:spcPct val="20000"/>
              </a:spcBef>
              <a:buClr>
                <a:srgbClr val="00CCCC"/>
              </a:buClr>
              <a:buSzPct val="75000"/>
              <a:defRPr/>
            </a:pPr>
            <a:r>
              <a:rPr lang="en-US" altLang="zh-TW" sz="2000" b="1" dirty="0">
                <a:solidFill>
                  <a:prstClr val="black"/>
                </a:solidFill>
                <a:latin typeface="Arial" charset="0"/>
                <a:ea typeface="新細明體" pitchFamily="18" charset="-120"/>
              </a:rPr>
              <a:t>Memory address:</a:t>
            </a:r>
          </a:p>
        </p:txBody>
      </p:sp>
      <p:sp>
        <p:nvSpPr>
          <p:cNvPr id="39" name="Text Box 56">
            <a:extLst>
              <a:ext uri="{FF2B5EF4-FFF2-40B4-BE49-F238E27FC236}">
                <a16:creationId xmlns:a16="http://schemas.microsoft.com/office/drawing/2014/main" id="{0D17A001-A289-441F-B1BC-AD30CFB21476}"/>
              </a:ext>
            </a:extLst>
          </p:cNvPr>
          <p:cNvSpPr txBox="1">
            <a:spLocks noChangeArrowheads="1"/>
          </p:cNvSpPr>
          <p:nvPr/>
        </p:nvSpPr>
        <p:spPr bwMode="auto">
          <a:xfrm>
            <a:off x="4866862" y="3898095"/>
            <a:ext cx="973137" cy="396875"/>
          </a:xfrm>
          <a:prstGeom prst="rect">
            <a:avLst/>
          </a:prstGeom>
          <a:noFill/>
          <a:ln w="12700">
            <a:noFill/>
            <a:miter lim="800000"/>
            <a:headEnd type="none" w="sm" len="sm"/>
            <a:tailEnd type="none" w="sm" len="sm"/>
          </a:ln>
        </p:spPr>
        <p:txBody>
          <a:bodyPr>
            <a:spAutoFit/>
          </a:bodyPr>
          <a:lstStyle/>
          <a:p>
            <a:pPr marL="342900" indent="-342900">
              <a:spcBef>
                <a:spcPct val="20000"/>
              </a:spcBef>
              <a:buClr>
                <a:srgbClr val="00CCCC"/>
              </a:buClr>
              <a:buSzPct val="75000"/>
              <a:defRPr/>
            </a:pPr>
            <a:r>
              <a:rPr lang="zh-TW" altLang="en-US" sz="2000" b="1" dirty="0">
                <a:solidFill>
                  <a:srgbClr val="70AD47"/>
                </a:solidFill>
                <a:latin typeface="Arial" charset="0"/>
                <a:ea typeface="新細明體" pitchFamily="18" charset="-120"/>
              </a:rPr>
              <a:t>1024</a:t>
            </a:r>
          </a:p>
        </p:txBody>
      </p:sp>
      <p:sp>
        <p:nvSpPr>
          <p:cNvPr id="40" name="Text Box 57">
            <a:extLst>
              <a:ext uri="{FF2B5EF4-FFF2-40B4-BE49-F238E27FC236}">
                <a16:creationId xmlns:a16="http://schemas.microsoft.com/office/drawing/2014/main" id="{6DA818A6-F054-482D-957A-1AD053C4F9A0}"/>
              </a:ext>
            </a:extLst>
          </p:cNvPr>
          <p:cNvSpPr txBox="1">
            <a:spLocks noChangeArrowheads="1"/>
          </p:cNvSpPr>
          <p:nvPr/>
        </p:nvSpPr>
        <p:spPr bwMode="auto">
          <a:xfrm>
            <a:off x="7249064" y="3943071"/>
            <a:ext cx="749300" cy="396875"/>
          </a:xfrm>
          <a:prstGeom prst="rect">
            <a:avLst/>
          </a:prstGeom>
          <a:noFill/>
          <a:ln w="12700">
            <a:noFill/>
            <a:miter lim="800000"/>
            <a:headEnd type="none" w="sm" len="sm"/>
            <a:tailEnd type="none" w="sm" len="sm"/>
          </a:ln>
        </p:spPr>
        <p:txBody>
          <a:bodyPr wrap="none">
            <a:spAutoFit/>
          </a:bodyPr>
          <a:lstStyle/>
          <a:p>
            <a:pPr marL="342900" indent="-342900">
              <a:spcBef>
                <a:spcPct val="20000"/>
              </a:spcBef>
              <a:buClr>
                <a:srgbClr val="00CCCC"/>
              </a:buClr>
              <a:buSzPct val="75000"/>
              <a:defRPr/>
            </a:pPr>
            <a:r>
              <a:rPr lang="zh-TW" altLang="en-US" sz="2000" b="1" dirty="0">
                <a:solidFill>
                  <a:prstClr val="black"/>
                </a:solidFill>
                <a:latin typeface="Arial" charset="0"/>
                <a:ea typeface="新細明體" pitchFamily="18" charset="-120"/>
              </a:rPr>
              <a:t>1032</a:t>
            </a:r>
          </a:p>
        </p:txBody>
      </p:sp>
      <p:sp>
        <p:nvSpPr>
          <p:cNvPr id="41" name="Text Box 58">
            <a:extLst>
              <a:ext uri="{FF2B5EF4-FFF2-40B4-BE49-F238E27FC236}">
                <a16:creationId xmlns:a16="http://schemas.microsoft.com/office/drawing/2014/main" id="{35708D2B-A278-414B-8877-E66A88EDF3A6}"/>
              </a:ext>
            </a:extLst>
          </p:cNvPr>
          <p:cNvSpPr txBox="1">
            <a:spLocks noChangeArrowheads="1"/>
          </p:cNvSpPr>
          <p:nvPr/>
        </p:nvSpPr>
        <p:spPr bwMode="auto">
          <a:xfrm>
            <a:off x="2735485" y="5412302"/>
            <a:ext cx="1877437" cy="400110"/>
          </a:xfrm>
          <a:prstGeom prst="rect">
            <a:avLst/>
          </a:prstGeom>
          <a:noFill/>
          <a:ln w="12700">
            <a:noFill/>
            <a:miter lim="800000"/>
            <a:headEnd type="none" w="sm" len="sm"/>
            <a:tailEnd type="none" w="sm" len="sm"/>
          </a:ln>
        </p:spPr>
        <p:txBody>
          <a:bodyPr wrap="none">
            <a:spAutoFit/>
          </a:bodyPr>
          <a:lstStyle/>
          <a:p>
            <a:pPr marL="342900" indent="-342900">
              <a:spcBef>
                <a:spcPct val="20000"/>
              </a:spcBef>
              <a:buClr>
                <a:srgbClr val="00CCCC"/>
              </a:buClr>
              <a:buSzPct val="75000"/>
              <a:defRPr/>
            </a:pPr>
            <a:r>
              <a:rPr lang="en-US" altLang="zh-TW" sz="2000" b="1" dirty="0">
                <a:solidFill>
                  <a:prstClr val="black"/>
                </a:solidFill>
                <a:latin typeface="Consolas" panose="020B0609020204030204" pitchFamily="49" charset="0"/>
                <a:ea typeface="新細明體" pitchFamily="18" charset="-120"/>
              </a:rPr>
              <a:t>int </a:t>
            </a:r>
            <a:r>
              <a:rPr lang="en-US" altLang="zh-TW" sz="2000" b="1" dirty="0">
                <a:solidFill>
                  <a:srgbClr val="C00000"/>
                </a:solidFill>
                <a:latin typeface="Consolas" panose="020B0609020204030204" pitchFamily="49" charset="0"/>
                <a:ea typeface="新細明體" pitchFamily="18" charset="-120"/>
              </a:rPr>
              <a:t>a</a:t>
            </a:r>
            <a:r>
              <a:rPr lang="en-US" altLang="zh-TW" sz="2000" b="1" dirty="0">
                <a:solidFill>
                  <a:prstClr val="black"/>
                </a:solidFill>
                <a:latin typeface="Consolas" panose="020B0609020204030204" pitchFamily="49" charset="0"/>
                <a:ea typeface="新細明體" pitchFamily="18" charset="-120"/>
              </a:rPr>
              <a:t> = 100;</a:t>
            </a:r>
          </a:p>
        </p:txBody>
      </p:sp>
      <p:sp>
        <p:nvSpPr>
          <p:cNvPr id="42" name="Rectangle 60">
            <a:extLst>
              <a:ext uri="{FF2B5EF4-FFF2-40B4-BE49-F238E27FC236}">
                <a16:creationId xmlns:a16="http://schemas.microsoft.com/office/drawing/2014/main" id="{2299F39E-3046-4510-9D42-E0D2ECBE9A22}"/>
              </a:ext>
            </a:extLst>
          </p:cNvPr>
          <p:cNvSpPr>
            <a:spLocks noChangeArrowheads="1"/>
          </p:cNvSpPr>
          <p:nvPr/>
        </p:nvSpPr>
        <p:spPr bwMode="auto">
          <a:xfrm>
            <a:off x="2354484" y="4304228"/>
            <a:ext cx="1187450" cy="587375"/>
          </a:xfrm>
          <a:prstGeom prst="rect">
            <a:avLst/>
          </a:prstGeom>
          <a:solidFill>
            <a:srgbClr val="00CCFF"/>
          </a:solidFill>
          <a:ln w="38100" cmpd="dbl">
            <a:solidFill>
              <a:schemeClr val="accent2"/>
            </a:solidFill>
            <a:miter lim="800000"/>
            <a:headEnd/>
            <a:tailEnd/>
          </a:ln>
          <a:effectLst/>
        </p:spPr>
        <p:txBody>
          <a:bodyPr wrap="none" anchor="ctr"/>
          <a:lstStyle/>
          <a:p>
            <a:pPr algn="ctr" eaLnBrk="1" hangingPunct="1">
              <a:defRPr/>
            </a:pPr>
            <a:r>
              <a:rPr kumimoji="1" lang="en-US" altLang="zh-TW" sz="4800" b="1">
                <a:solidFill>
                  <a:srgbClr val="FFFFFF"/>
                </a:solidFill>
                <a:effectLst>
                  <a:outerShdw blurRad="38100" dist="38100" dir="2700000" algn="tl">
                    <a:srgbClr val="000000"/>
                  </a:outerShdw>
                </a:effectLst>
                <a:latin typeface="Arial" panose="020B0604020202020204" pitchFamily="34" charset="0"/>
                <a:ea typeface="新細明體" pitchFamily="18" charset="-120"/>
                <a:cs typeface="Arial" panose="020B0604020202020204" pitchFamily="34" charset="0"/>
              </a:rPr>
              <a:t>…</a:t>
            </a:r>
          </a:p>
        </p:txBody>
      </p:sp>
      <p:sp>
        <p:nvSpPr>
          <p:cNvPr id="43" name="Text Box 61">
            <a:extLst>
              <a:ext uri="{FF2B5EF4-FFF2-40B4-BE49-F238E27FC236}">
                <a16:creationId xmlns:a16="http://schemas.microsoft.com/office/drawing/2014/main" id="{A2DCEFD5-5392-4AAE-A66E-16006A40BB43}"/>
              </a:ext>
            </a:extLst>
          </p:cNvPr>
          <p:cNvSpPr txBox="1">
            <a:spLocks noChangeArrowheads="1"/>
          </p:cNvSpPr>
          <p:nvPr/>
        </p:nvSpPr>
        <p:spPr bwMode="auto">
          <a:xfrm>
            <a:off x="3629564" y="3943071"/>
            <a:ext cx="973138" cy="396875"/>
          </a:xfrm>
          <a:prstGeom prst="rect">
            <a:avLst/>
          </a:prstGeom>
          <a:noFill/>
          <a:ln w="12700">
            <a:noFill/>
            <a:miter lim="800000"/>
            <a:headEnd type="none" w="sm" len="sm"/>
            <a:tailEnd type="none" w="sm" len="sm"/>
          </a:ln>
        </p:spPr>
        <p:txBody>
          <a:bodyPr>
            <a:spAutoFit/>
          </a:bodyPr>
          <a:lstStyle/>
          <a:p>
            <a:pPr marL="342900" indent="-342900">
              <a:spcBef>
                <a:spcPct val="20000"/>
              </a:spcBef>
              <a:buClr>
                <a:srgbClr val="00CCCC"/>
              </a:buClr>
              <a:buSzPct val="75000"/>
              <a:defRPr/>
            </a:pPr>
            <a:r>
              <a:rPr lang="zh-TW" altLang="en-US" sz="2000" b="1" dirty="0">
                <a:solidFill>
                  <a:prstClr val="black"/>
                </a:solidFill>
                <a:latin typeface="Arial" charset="0"/>
                <a:ea typeface="新細明體" pitchFamily="18" charset="-120"/>
              </a:rPr>
              <a:t>1020</a:t>
            </a:r>
          </a:p>
        </p:txBody>
      </p:sp>
      <p:sp>
        <p:nvSpPr>
          <p:cNvPr id="44" name="Text Box 62">
            <a:extLst>
              <a:ext uri="{FF2B5EF4-FFF2-40B4-BE49-F238E27FC236}">
                <a16:creationId xmlns:a16="http://schemas.microsoft.com/office/drawing/2014/main" id="{B400BC4A-A66D-46AC-A3EA-75B8B746C6AE}"/>
              </a:ext>
            </a:extLst>
          </p:cNvPr>
          <p:cNvSpPr txBox="1">
            <a:spLocks noChangeArrowheads="1"/>
          </p:cNvSpPr>
          <p:nvPr/>
        </p:nvSpPr>
        <p:spPr bwMode="auto">
          <a:xfrm>
            <a:off x="4929409" y="4869377"/>
            <a:ext cx="338554" cy="400110"/>
          </a:xfrm>
          <a:prstGeom prst="rect">
            <a:avLst/>
          </a:prstGeom>
          <a:noFill/>
          <a:ln w="31750">
            <a:noFill/>
            <a:miter lim="800000"/>
            <a:headEnd type="none" w="sm" len="sm"/>
            <a:tailEnd type="none" w="sm" len="sm"/>
          </a:ln>
        </p:spPr>
        <p:txBody>
          <a:bodyPr wrap="none">
            <a:spAutoFit/>
          </a:bodyPr>
          <a:lstStyle/>
          <a:p>
            <a:pPr marL="342900" indent="-342900">
              <a:spcBef>
                <a:spcPct val="20000"/>
              </a:spcBef>
              <a:buClr>
                <a:srgbClr val="00CCCC"/>
              </a:buClr>
              <a:buSzPct val="75000"/>
              <a:defRPr/>
            </a:pPr>
            <a:r>
              <a:rPr lang="en-US" altLang="zh-TW" sz="2000" b="1" dirty="0">
                <a:solidFill>
                  <a:srgbClr val="C00000"/>
                </a:solidFill>
                <a:latin typeface="Consolas" panose="020B0609020204030204" pitchFamily="49" charset="0"/>
                <a:ea typeface="新細明體" pitchFamily="18" charset="-120"/>
              </a:rPr>
              <a:t>a</a:t>
            </a:r>
          </a:p>
        </p:txBody>
      </p:sp>
      <p:sp>
        <p:nvSpPr>
          <p:cNvPr id="2" name="Slide Number Placeholder 1"/>
          <p:cNvSpPr>
            <a:spLocks noGrp="1"/>
          </p:cNvSpPr>
          <p:nvPr>
            <p:ph type="sldNum" sz="quarter" idx="12"/>
          </p:nvPr>
        </p:nvSpPr>
        <p:spPr/>
        <p:txBody>
          <a:bodyPr/>
          <a:lstStyle/>
          <a:p>
            <a:fld id="{F1CD203C-4249-4C1D-A9FB-2DFFEC988227}" type="slidenum">
              <a:rPr lang="en-US" altLang="en-US" smtClean="0"/>
              <a:pPr/>
              <a:t>5</a:t>
            </a:fld>
            <a:endParaRPr lang="en-US" altLang="en-US" dirty="0"/>
          </a:p>
        </p:txBody>
      </p:sp>
      <p:sp>
        <p:nvSpPr>
          <p:cNvPr id="8194" name="Rectangle 2"/>
          <p:cNvSpPr>
            <a:spLocks noGrp="1" noChangeArrowheads="1"/>
          </p:cNvSpPr>
          <p:nvPr>
            <p:ph type="title" idx="4294967295"/>
          </p:nvPr>
        </p:nvSpPr>
        <p:spPr>
          <a:xfrm>
            <a:off x="446734" y="212725"/>
            <a:ext cx="11029950" cy="1014413"/>
          </a:xfrm>
        </p:spPr>
        <p:txBody>
          <a:bodyPr>
            <a:normAutofit/>
          </a:bodyPr>
          <a:lstStyle/>
          <a:p>
            <a:pPr marL="12700" algn="ctr">
              <a:lnSpc>
                <a:spcPct val="100000"/>
              </a:lnSpc>
              <a:spcBef>
                <a:spcPts val="100"/>
              </a:spcBef>
            </a:pPr>
            <a:r>
              <a:rPr lang="en-US" altLang="zh-TW" sz="4000" b="1" spc="-10" dirty="0">
                <a:solidFill>
                  <a:srgbClr val="0070C0"/>
                </a:solidFill>
                <a:latin typeface="Arial"/>
                <a:cs typeface="Arial"/>
              </a:rPr>
              <a:t>Pointers</a:t>
            </a:r>
          </a:p>
        </p:txBody>
      </p:sp>
      <p:sp>
        <p:nvSpPr>
          <p:cNvPr id="8195" name="Rectangle 3"/>
          <p:cNvSpPr>
            <a:spLocks noGrp="1" noChangeArrowheads="1"/>
          </p:cNvSpPr>
          <p:nvPr>
            <p:ph idx="4294967295"/>
          </p:nvPr>
        </p:nvSpPr>
        <p:spPr>
          <a:xfrm>
            <a:off x="526129" y="1026398"/>
            <a:ext cx="11029950" cy="1729425"/>
          </a:xfrm>
        </p:spPr>
        <p:txBody>
          <a:bodyPr>
            <a:normAutofit/>
          </a:bodyPr>
          <a:lstStyle/>
          <a:p>
            <a:r>
              <a:rPr lang="en-US" altLang="zh-TW" sz="2400" dirty="0">
                <a:ea typeface="新細明體" pitchFamily="18" charset="-120"/>
              </a:rPr>
              <a:t>A </a:t>
            </a:r>
            <a:r>
              <a:rPr lang="en-US" altLang="zh-TW" sz="2400" b="1" dirty="0">
                <a:solidFill>
                  <a:srgbClr val="C00000"/>
                </a:solidFill>
                <a:ea typeface="新細明體" pitchFamily="18" charset="-120"/>
              </a:rPr>
              <a:t>pointer</a:t>
            </a:r>
            <a:r>
              <a:rPr lang="en-US" altLang="zh-TW" sz="2400" dirty="0">
                <a:ea typeface="新細明體" pitchFamily="18" charset="-120"/>
              </a:rPr>
              <a:t> is a variable used to store the address of a memory cell. </a:t>
            </a:r>
          </a:p>
          <a:p>
            <a:r>
              <a:rPr lang="en-US" altLang="zh-TW" sz="2400" dirty="0">
                <a:ea typeface="新細明體" pitchFamily="18" charset="-120"/>
              </a:rPr>
              <a:t>We can use the pointer to </a:t>
            </a:r>
            <a:r>
              <a:rPr lang="en-US" altLang="zh-TW" sz="2400" b="1" dirty="0">
                <a:solidFill>
                  <a:srgbClr val="C00000"/>
                </a:solidFill>
                <a:ea typeface="新細明體" pitchFamily="18" charset="-120"/>
              </a:rPr>
              <a:t>reference </a:t>
            </a:r>
            <a:r>
              <a:rPr lang="en-US" altLang="zh-TW" sz="2400" dirty="0">
                <a:ea typeface="新細明體" pitchFamily="18" charset="-120"/>
              </a:rPr>
              <a:t>this memory cell.</a:t>
            </a:r>
          </a:p>
        </p:txBody>
      </p:sp>
      <p:sp>
        <p:nvSpPr>
          <p:cNvPr id="8210" name="AutoShape 19"/>
          <p:cNvSpPr>
            <a:spLocks noChangeArrowheads="1"/>
          </p:cNvSpPr>
          <p:nvPr/>
        </p:nvSpPr>
        <p:spPr bwMode="auto">
          <a:xfrm>
            <a:off x="8185309" y="3123921"/>
            <a:ext cx="1630700" cy="609599"/>
          </a:xfrm>
          <a:prstGeom prst="wedgeEllipseCallout">
            <a:avLst>
              <a:gd name="adj1" fmla="val -57429"/>
              <a:gd name="adj2" fmla="val 130517"/>
            </a:avLst>
          </a:prstGeom>
          <a:solidFill>
            <a:schemeClr val="accent4">
              <a:lumMod val="40000"/>
              <a:lumOff val="60000"/>
            </a:schemeClr>
          </a:solidFill>
          <a:ln w="31750">
            <a:solidFill>
              <a:schemeClr val="accent1"/>
            </a:solidFill>
            <a:miter lim="800000"/>
            <a:headEnd type="none" w="sm" len="sm"/>
            <a:tailEnd type="none" w="sm" len="sm"/>
          </a:ln>
        </p:spPr>
        <p:txBody>
          <a:bodyPr/>
          <a:lstStyle/>
          <a:p>
            <a:pPr marL="342900" indent="-342900" algn="ctr">
              <a:spcBef>
                <a:spcPts val="0"/>
              </a:spcBef>
              <a:buClr>
                <a:srgbClr val="00CCCC"/>
              </a:buClr>
              <a:buSzPct val="75000"/>
              <a:defRPr/>
            </a:pPr>
            <a:r>
              <a:rPr lang="en-US" altLang="zh-TW" sz="2000" b="1" dirty="0">
                <a:solidFill>
                  <a:prstClr val="black"/>
                </a:solidFill>
                <a:latin typeface="Arial" charset="0"/>
                <a:ea typeface="新細明體" pitchFamily="18" charset="-120"/>
              </a:rPr>
              <a:t>pointer</a:t>
            </a:r>
          </a:p>
        </p:txBody>
      </p:sp>
      <p:cxnSp>
        <p:nvCxnSpPr>
          <p:cNvPr id="3" name="Connector: Elbow 2">
            <a:extLst>
              <a:ext uri="{FF2B5EF4-FFF2-40B4-BE49-F238E27FC236}">
                <a16:creationId xmlns:a16="http://schemas.microsoft.com/office/drawing/2014/main" id="{01DEA5AC-0E22-48C0-BA1D-F1694E496186}"/>
              </a:ext>
            </a:extLst>
          </p:cNvPr>
          <p:cNvCxnSpPr>
            <a:stCxn id="36" idx="2"/>
            <a:endCxn id="33" idx="2"/>
          </p:cNvCxnSpPr>
          <p:nvPr/>
        </p:nvCxnSpPr>
        <p:spPr>
          <a:xfrm rot="5400000">
            <a:off x="6472459" y="3704152"/>
            <a:ext cx="12700" cy="2374900"/>
          </a:xfrm>
          <a:prstGeom prst="bentConnector3">
            <a:avLst>
              <a:gd name="adj1" fmla="val 2381811"/>
            </a:avLst>
          </a:prstGeom>
          <a:ln w="5715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4" name="AutoShape 19">
            <a:extLst>
              <a:ext uri="{FF2B5EF4-FFF2-40B4-BE49-F238E27FC236}">
                <a16:creationId xmlns:a16="http://schemas.microsoft.com/office/drawing/2014/main" id="{87438D5C-644A-473C-4675-D7AD9808D26B}"/>
              </a:ext>
            </a:extLst>
          </p:cNvPr>
          <p:cNvSpPr>
            <a:spLocks noChangeArrowheads="1"/>
          </p:cNvSpPr>
          <p:nvPr/>
        </p:nvSpPr>
        <p:spPr bwMode="auto">
          <a:xfrm>
            <a:off x="5728588" y="3172183"/>
            <a:ext cx="1630700" cy="609599"/>
          </a:xfrm>
          <a:prstGeom prst="wedgeEllipseCallout">
            <a:avLst>
              <a:gd name="adj1" fmla="val -57429"/>
              <a:gd name="adj2" fmla="val 130517"/>
            </a:avLst>
          </a:prstGeom>
          <a:solidFill>
            <a:schemeClr val="accent4">
              <a:lumMod val="40000"/>
              <a:lumOff val="60000"/>
            </a:schemeClr>
          </a:solidFill>
          <a:ln w="31750">
            <a:solidFill>
              <a:schemeClr val="accent1"/>
            </a:solidFill>
            <a:miter lim="800000"/>
            <a:headEnd type="none" w="sm" len="sm"/>
            <a:tailEnd type="none" w="sm" len="sm"/>
          </a:ln>
        </p:spPr>
        <p:txBody>
          <a:bodyPr/>
          <a:lstStyle/>
          <a:p>
            <a:pPr marL="342900" indent="-342900" algn="ctr">
              <a:spcBef>
                <a:spcPct val="20000"/>
              </a:spcBef>
              <a:buClr>
                <a:srgbClr val="00CCCC"/>
              </a:buClr>
              <a:buSzPct val="75000"/>
              <a:defRPr/>
            </a:pPr>
            <a:r>
              <a:rPr lang="en-US" altLang="zh-TW" sz="2000" b="1" dirty="0">
                <a:solidFill>
                  <a:prstClr val="black"/>
                </a:solidFill>
                <a:latin typeface="Arial" charset="0"/>
                <a:ea typeface="新細明體" pitchFamily="18" charset="-120"/>
              </a:rPr>
              <a:t>integer</a:t>
            </a:r>
          </a:p>
        </p:txBody>
      </p:sp>
    </p:spTree>
    <p:extLst>
      <p:ext uri="{BB962C8B-B14F-4D97-AF65-F5344CB8AC3E}">
        <p14:creationId xmlns:p14="http://schemas.microsoft.com/office/powerpoint/2010/main" val="106515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0"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2E1D1-856C-F08A-5B4F-68F4763692D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5D94E9-C87B-9FBA-A4A2-19F5F05A2D1B}"/>
              </a:ext>
            </a:extLst>
          </p:cNvPr>
          <p:cNvSpPr>
            <a:spLocks noGrp="1"/>
          </p:cNvSpPr>
          <p:nvPr>
            <p:ph type="sldNum" sz="quarter" idx="12"/>
          </p:nvPr>
        </p:nvSpPr>
        <p:spPr/>
        <p:txBody>
          <a:bodyPr/>
          <a:lstStyle/>
          <a:p>
            <a:fld id="{F1CD203C-4249-4C1D-A9FB-2DFFEC988227}" type="slidenum">
              <a:rPr lang="en-US" altLang="en-US" smtClean="0"/>
              <a:pPr/>
              <a:t>6</a:t>
            </a:fld>
            <a:endParaRPr lang="en-US" altLang="en-US" dirty="0"/>
          </a:p>
        </p:txBody>
      </p:sp>
      <p:sp>
        <p:nvSpPr>
          <p:cNvPr id="8194" name="Rectangle 2">
            <a:extLst>
              <a:ext uri="{FF2B5EF4-FFF2-40B4-BE49-F238E27FC236}">
                <a16:creationId xmlns:a16="http://schemas.microsoft.com/office/drawing/2014/main" id="{3061C95B-AE3C-F084-F10F-14DE0596326A}"/>
              </a:ext>
            </a:extLst>
          </p:cNvPr>
          <p:cNvSpPr>
            <a:spLocks noGrp="1" noChangeArrowheads="1"/>
          </p:cNvSpPr>
          <p:nvPr>
            <p:ph type="title" idx="4294967295"/>
          </p:nvPr>
        </p:nvSpPr>
        <p:spPr>
          <a:xfrm>
            <a:off x="446734" y="212725"/>
            <a:ext cx="11029950" cy="1014413"/>
          </a:xfrm>
        </p:spPr>
        <p:txBody>
          <a:bodyPr>
            <a:normAutofit/>
          </a:bodyPr>
          <a:lstStyle/>
          <a:p>
            <a:pPr marL="12700" algn="ctr">
              <a:lnSpc>
                <a:spcPct val="100000"/>
              </a:lnSpc>
              <a:spcBef>
                <a:spcPts val="100"/>
              </a:spcBef>
            </a:pPr>
            <a:r>
              <a:rPr lang="en-US" altLang="zh-TW" sz="4000" b="1" spc="-10" dirty="0">
                <a:solidFill>
                  <a:srgbClr val="0070C0"/>
                </a:solidFill>
                <a:latin typeface="Arial"/>
                <a:cs typeface="Arial"/>
              </a:rPr>
              <a:t>Create Pointer</a:t>
            </a:r>
          </a:p>
        </p:txBody>
      </p:sp>
      <p:sp>
        <p:nvSpPr>
          <p:cNvPr id="11" name="TextBox 10">
            <a:extLst>
              <a:ext uri="{FF2B5EF4-FFF2-40B4-BE49-F238E27FC236}">
                <a16:creationId xmlns:a16="http://schemas.microsoft.com/office/drawing/2014/main" id="{CF49B8CF-9D35-064C-8979-26E0D879FE6F}"/>
              </a:ext>
            </a:extLst>
          </p:cNvPr>
          <p:cNvSpPr txBox="1"/>
          <p:nvPr/>
        </p:nvSpPr>
        <p:spPr>
          <a:xfrm>
            <a:off x="446734" y="1138259"/>
            <a:ext cx="10626246" cy="5401479"/>
          </a:xfrm>
          <a:prstGeom prst="rect">
            <a:avLst/>
          </a:prstGeom>
          <a:noFill/>
        </p:spPr>
        <p:txBody>
          <a:bodyPr wrap="square">
            <a:spAutoFit/>
          </a:bodyPr>
          <a:lstStyle/>
          <a:p>
            <a:pPr marL="342900" indent="-342900">
              <a:buClr>
                <a:srgbClr val="0070C0"/>
              </a:buClr>
              <a:buFont typeface="Wingdings" panose="05000000000000000000" pitchFamily="2" charset="2"/>
              <a:buChar char="§"/>
            </a:pPr>
            <a:r>
              <a:rPr lang="en-US" sz="2400" dirty="0"/>
              <a:t>A </a:t>
            </a:r>
            <a:r>
              <a:rPr lang="en-US" sz="2400" b="1" i="1" dirty="0">
                <a:solidFill>
                  <a:srgbClr val="C00000"/>
                </a:solidFill>
              </a:rPr>
              <a:t>pointer</a:t>
            </a:r>
            <a:r>
              <a:rPr lang="en-US" sz="2400" dirty="0"/>
              <a:t> can be declared in the same way as any other variable but with an </a:t>
            </a:r>
            <a:r>
              <a:rPr lang="en-US" sz="2400" b="1" i="1" dirty="0">
                <a:solidFill>
                  <a:srgbClr val="C00000"/>
                </a:solidFill>
              </a:rPr>
              <a:t>asterisk symbol (*) </a:t>
            </a:r>
            <a:r>
              <a:rPr lang="en-US" sz="2400" dirty="0"/>
              <a:t>as shown:</a:t>
            </a:r>
          </a:p>
          <a:p>
            <a:endParaRPr lang="en-US" sz="1600" dirty="0"/>
          </a:p>
          <a:p>
            <a:pPr algn="ctr"/>
            <a:r>
              <a:rPr lang="en-US" sz="2800" b="1" dirty="0" err="1">
                <a:solidFill>
                  <a:srgbClr val="0070C0"/>
                </a:solidFill>
              </a:rPr>
              <a:t>data_type</a:t>
            </a:r>
            <a:r>
              <a:rPr lang="en-US" sz="2800" b="1" dirty="0"/>
              <a:t>* </a:t>
            </a:r>
            <a:r>
              <a:rPr lang="en-US" sz="2800" b="1" dirty="0">
                <a:solidFill>
                  <a:srgbClr val="C00000"/>
                </a:solidFill>
              </a:rPr>
              <a:t>name</a:t>
            </a:r>
            <a:endParaRPr lang="en-US" sz="2400" b="1" dirty="0">
              <a:solidFill>
                <a:srgbClr val="C00000"/>
              </a:solidFill>
            </a:endParaRPr>
          </a:p>
          <a:p>
            <a:endParaRPr lang="en-US" sz="2400" dirty="0"/>
          </a:p>
          <a:p>
            <a:pPr marL="342900" indent="-342900">
              <a:buClr>
                <a:srgbClr val="C00000"/>
              </a:buClr>
              <a:buFont typeface="Courier New" panose="02070309020205020404" pitchFamily="49" charset="0"/>
              <a:buChar char="o"/>
            </a:pPr>
            <a:r>
              <a:rPr lang="en-US" sz="2400" dirty="0"/>
              <a:t>The</a:t>
            </a:r>
            <a:r>
              <a:rPr lang="en-US" sz="2400" b="1" dirty="0">
                <a:solidFill>
                  <a:srgbClr val="0070C0"/>
                </a:solidFill>
              </a:rPr>
              <a:t> </a:t>
            </a:r>
            <a:r>
              <a:rPr lang="en-US" sz="2400" b="1" dirty="0" err="1">
                <a:solidFill>
                  <a:srgbClr val="0070C0"/>
                </a:solidFill>
              </a:rPr>
              <a:t>data_type</a:t>
            </a:r>
            <a:r>
              <a:rPr lang="en-US" sz="2400" b="1" dirty="0">
                <a:solidFill>
                  <a:srgbClr val="0070C0"/>
                </a:solidFill>
              </a:rPr>
              <a:t> </a:t>
            </a:r>
            <a:r>
              <a:rPr lang="en-US" sz="2400" dirty="0"/>
              <a:t>is the type of data that the pointer is pointing to.</a:t>
            </a:r>
          </a:p>
          <a:p>
            <a:pPr marL="342900" indent="-342900">
              <a:buClr>
                <a:srgbClr val="C00000"/>
              </a:buClr>
              <a:buFont typeface="Courier New" panose="02070309020205020404" pitchFamily="49" charset="0"/>
              <a:buChar char="o"/>
            </a:pPr>
            <a:r>
              <a:rPr lang="en-US" sz="2400" dirty="0"/>
              <a:t>The</a:t>
            </a:r>
            <a:r>
              <a:rPr lang="en-US" sz="2400" b="1" dirty="0">
                <a:solidFill>
                  <a:srgbClr val="C00000"/>
                </a:solidFill>
              </a:rPr>
              <a:t> name</a:t>
            </a:r>
            <a:r>
              <a:rPr lang="en-US" sz="2400" dirty="0"/>
              <a:t> is the name assigned to the pointer. </a:t>
            </a:r>
          </a:p>
          <a:p>
            <a:pPr marL="342900" indent="-342900">
              <a:buClr>
                <a:srgbClr val="C00000"/>
              </a:buClr>
              <a:buFont typeface="Courier New" panose="02070309020205020404" pitchFamily="49" charset="0"/>
              <a:buChar char="o"/>
            </a:pPr>
            <a:r>
              <a:rPr lang="en-US" sz="2400" dirty="0"/>
              <a:t>The </a:t>
            </a:r>
            <a:r>
              <a:rPr lang="en-US" sz="2400" b="1" dirty="0">
                <a:solidFill>
                  <a:srgbClr val="C00000"/>
                </a:solidFill>
              </a:rPr>
              <a:t>*</a:t>
            </a:r>
            <a:r>
              <a:rPr lang="en-US" sz="2400" dirty="0"/>
              <a:t> symbol is also called dereference operator.</a:t>
            </a:r>
          </a:p>
          <a:p>
            <a:endParaRPr lang="en-US" sz="2400" dirty="0"/>
          </a:p>
          <a:p>
            <a:r>
              <a:rPr lang="en-US" sz="2400" b="1" u="sng" dirty="0">
                <a:solidFill>
                  <a:srgbClr val="C00000"/>
                </a:solidFill>
                <a:ea typeface="新細明體" pitchFamily="18" charset="-120"/>
              </a:rPr>
              <a:t>Example:</a:t>
            </a:r>
          </a:p>
          <a:p>
            <a:endParaRPr lang="en-US" sz="800" dirty="0"/>
          </a:p>
          <a:p>
            <a:pPr algn="ctr"/>
            <a:r>
              <a:rPr lang="en-US" sz="2800" b="1" dirty="0">
                <a:solidFill>
                  <a:srgbClr val="0070C0"/>
                </a:solidFill>
              </a:rPr>
              <a:t>int </a:t>
            </a:r>
            <a:r>
              <a:rPr lang="en-US" sz="2800" b="1" dirty="0">
                <a:solidFill>
                  <a:srgbClr val="C00000"/>
                </a:solidFill>
              </a:rPr>
              <a:t>* </a:t>
            </a:r>
            <a:r>
              <a:rPr lang="en-US" sz="2800" b="1" dirty="0" err="1">
                <a:solidFill>
                  <a:srgbClr val="C00000"/>
                </a:solidFill>
              </a:rPr>
              <a:t>ptr</a:t>
            </a:r>
            <a:r>
              <a:rPr lang="en-US" sz="2800" b="1" dirty="0">
                <a:solidFill>
                  <a:srgbClr val="C00000"/>
                </a:solidFill>
              </a:rPr>
              <a:t>;</a:t>
            </a:r>
          </a:p>
          <a:p>
            <a:pPr algn="ctr"/>
            <a:endParaRPr lang="en-US" sz="2400" b="1" dirty="0">
              <a:solidFill>
                <a:srgbClr val="C00000"/>
              </a:solidFill>
            </a:endParaRPr>
          </a:p>
          <a:p>
            <a:r>
              <a:rPr lang="en-US" sz="2400" dirty="0"/>
              <a:t>In the above statement, we create a pointer </a:t>
            </a:r>
            <a:r>
              <a:rPr lang="en-US" sz="2400" b="1" i="1" dirty="0" err="1">
                <a:solidFill>
                  <a:srgbClr val="C00000"/>
                </a:solidFill>
              </a:rPr>
              <a:t>ptr</a:t>
            </a:r>
            <a:r>
              <a:rPr lang="en-US" sz="2400" dirty="0"/>
              <a:t> that can store the address of an </a:t>
            </a:r>
            <a:r>
              <a:rPr lang="en-US" sz="2400" b="1" i="1" dirty="0">
                <a:solidFill>
                  <a:srgbClr val="0070C0"/>
                </a:solidFill>
              </a:rPr>
              <a:t>integer data</a:t>
            </a:r>
            <a:r>
              <a:rPr lang="en-US" sz="2400" dirty="0"/>
              <a:t>.</a:t>
            </a:r>
          </a:p>
        </p:txBody>
      </p:sp>
      <p:pic>
        <p:nvPicPr>
          <p:cNvPr id="3" name="Picture 2">
            <a:extLst>
              <a:ext uri="{FF2B5EF4-FFF2-40B4-BE49-F238E27FC236}">
                <a16:creationId xmlns:a16="http://schemas.microsoft.com/office/drawing/2014/main" id="{4066D5B6-E399-7A46-DD5A-81FE34B3E51B}"/>
              </a:ext>
            </a:extLst>
          </p:cNvPr>
          <p:cNvPicPr>
            <a:picLocks noChangeAspect="1"/>
          </p:cNvPicPr>
          <p:nvPr/>
        </p:nvPicPr>
        <p:blipFill>
          <a:blip r:embed="rId2"/>
          <a:stretch>
            <a:fillRect/>
          </a:stretch>
        </p:blipFill>
        <p:spPr>
          <a:xfrm>
            <a:off x="8778554" y="3541853"/>
            <a:ext cx="2842429" cy="1806024"/>
          </a:xfrm>
          <a:prstGeom prst="rect">
            <a:avLst/>
          </a:prstGeom>
        </p:spPr>
      </p:pic>
    </p:spTree>
    <p:extLst>
      <p:ext uri="{BB962C8B-B14F-4D97-AF65-F5344CB8AC3E}">
        <p14:creationId xmlns:p14="http://schemas.microsoft.com/office/powerpoint/2010/main" val="3480947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36575-963C-495A-6F9B-93DA3EE05E2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BD2739-9B90-B07D-DD64-2E5F00EC65DE}"/>
              </a:ext>
            </a:extLst>
          </p:cNvPr>
          <p:cNvSpPr>
            <a:spLocks noGrp="1"/>
          </p:cNvSpPr>
          <p:nvPr>
            <p:ph type="sldNum" sz="quarter" idx="12"/>
          </p:nvPr>
        </p:nvSpPr>
        <p:spPr/>
        <p:txBody>
          <a:bodyPr/>
          <a:lstStyle/>
          <a:p>
            <a:fld id="{F1CD203C-4249-4C1D-A9FB-2DFFEC988227}" type="slidenum">
              <a:rPr lang="en-US" altLang="en-US" smtClean="0"/>
              <a:pPr/>
              <a:t>7</a:t>
            </a:fld>
            <a:endParaRPr lang="en-US" altLang="en-US" dirty="0"/>
          </a:p>
        </p:txBody>
      </p:sp>
      <p:sp>
        <p:nvSpPr>
          <p:cNvPr id="8194" name="Rectangle 2">
            <a:extLst>
              <a:ext uri="{FF2B5EF4-FFF2-40B4-BE49-F238E27FC236}">
                <a16:creationId xmlns:a16="http://schemas.microsoft.com/office/drawing/2014/main" id="{A4D9FFFC-BB6E-889A-4A24-13FD8E271758}"/>
              </a:ext>
            </a:extLst>
          </p:cNvPr>
          <p:cNvSpPr>
            <a:spLocks noGrp="1" noChangeArrowheads="1"/>
          </p:cNvSpPr>
          <p:nvPr>
            <p:ph type="title" idx="4294967295"/>
          </p:nvPr>
        </p:nvSpPr>
        <p:spPr>
          <a:xfrm>
            <a:off x="446734" y="212725"/>
            <a:ext cx="11029950" cy="1014413"/>
          </a:xfrm>
        </p:spPr>
        <p:txBody>
          <a:bodyPr>
            <a:normAutofit/>
          </a:bodyPr>
          <a:lstStyle/>
          <a:p>
            <a:pPr marL="12700" algn="ctr">
              <a:lnSpc>
                <a:spcPct val="100000"/>
              </a:lnSpc>
              <a:spcBef>
                <a:spcPts val="100"/>
              </a:spcBef>
            </a:pPr>
            <a:r>
              <a:rPr lang="en-US" altLang="zh-TW" sz="4000" b="1" spc="-10" dirty="0">
                <a:solidFill>
                  <a:srgbClr val="0070C0"/>
                </a:solidFill>
                <a:latin typeface="Arial"/>
                <a:cs typeface="Arial"/>
              </a:rPr>
              <a:t>Assign Address</a:t>
            </a:r>
          </a:p>
        </p:txBody>
      </p:sp>
      <p:sp>
        <p:nvSpPr>
          <p:cNvPr id="11" name="TextBox 10">
            <a:extLst>
              <a:ext uri="{FF2B5EF4-FFF2-40B4-BE49-F238E27FC236}">
                <a16:creationId xmlns:a16="http://schemas.microsoft.com/office/drawing/2014/main" id="{D6E553A4-B155-0431-BD76-A730C2349698}"/>
              </a:ext>
            </a:extLst>
          </p:cNvPr>
          <p:cNvSpPr txBox="1"/>
          <p:nvPr/>
        </p:nvSpPr>
        <p:spPr>
          <a:xfrm>
            <a:off x="446734" y="1481781"/>
            <a:ext cx="11278420" cy="4459234"/>
          </a:xfrm>
          <a:prstGeom prst="rect">
            <a:avLst/>
          </a:prstGeom>
          <a:noFill/>
        </p:spPr>
        <p:txBody>
          <a:bodyPr wrap="square">
            <a:spAutoFit/>
          </a:bodyPr>
          <a:lstStyle/>
          <a:p>
            <a:pPr marL="342900" indent="-342900">
              <a:lnSpc>
                <a:spcPct val="150000"/>
              </a:lnSpc>
              <a:buClr>
                <a:srgbClr val="0070C0"/>
              </a:buClr>
              <a:buFont typeface="Wingdings" panose="05000000000000000000" pitchFamily="2" charset="2"/>
              <a:buChar char="§"/>
            </a:pPr>
            <a:r>
              <a:rPr lang="en-US" sz="2400" dirty="0"/>
              <a:t>The </a:t>
            </a:r>
            <a:r>
              <a:rPr lang="en-US" sz="2400" b="1" i="1" dirty="0">
                <a:solidFill>
                  <a:srgbClr val="C00000"/>
                </a:solidFill>
              </a:rPr>
              <a:t>address of operator (&amp;)</a:t>
            </a:r>
            <a:r>
              <a:rPr lang="en-US" sz="2400" dirty="0"/>
              <a:t> determines the address of </a:t>
            </a:r>
            <a:r>
              <a:rPr lang="en-US" sz="2400" b="1" i="1" dirty="0">
                <a:solidFill>
                  <a:srgbClr val="C00000"/>
                </a:solidFill>
              </a:rPr>
              <a:t>any variable </a:t>
            </a:r>
            <a:r>
              <a:rPr lang="en-US" sz="2400" dirty="0"/>
              <a:t>in C++.</a:t>
            </a:r>
          </a:p>
          <a:p>
            <a:pPr marL="342900" indent="-342900">
              <a:lnSpc>
                <a:spcPct val="150000"/>
              </a:lnSpc>
              <a:buClr>
                <a:srgbClr val="0070C0"/>
              </a:buClr>
              <a:buFont typeface="Wingdings" panose="05000000000000000000" pitchFamily="2" charset="2"/>
              <a:buChar char="§"/>
            </a:pPr>
            <a:r>
              <a:rPr lang="en-US" sz="2400" dirty="0"/>
              <a:t>This address can be assigned to the pointer variable to initialize it.</a:t>
            </a:r>
          </a:p>
          <a:p>
            <a:pPr>
              <a:lnSpc>
                <a:spcPct val="150000"/>
              </a:lnSpc>
            </a:pPr>
            <a:r>
              <a:rPr lang="en-US" sz="2400" b="1" u="sng" dirty="0">
                <a:solidFill>
                  <a:srgbClr val="C00000"/>
                </a:solidFill>
                <a:ea typeface="新細明體" pitchFamily="18" charset="-120"/>
              </a:rPr>
              <a:t>Example:</a:t>
            </a:r>
          </a:p>
          <a:p>
            <a:pPr algn="ctr">
              <a:lnSpc>
                <a:spcPct val="150000"/>
              </a:lnSpc>
            </a:pPr>
            <a:r>
              <a:rPr lang="en-US" sz="2400" b="1" dirty="0">
                <a:solidFill>
                  <a:srgbClr val="0070C0"/>
                </a:solidFill>
              </a:rPr>
              <a:t>int </a:t>
            </a:r>
            <a:r>
              <a:rPr lang="en-US" sz="2400" b="1" dirty="0" err="1">
                <a:solidFill>
                  <a:srgbClr val="0070C0"/>
                </a:solidFill>
              </a:rPr>
              <a:t>val</a:t>
            </a:r>
            <a:r>
              <a:rPr lang="en-US" sz="2400" b="1" dirty="0">
                <a:solidFill>
                  <a:srgbClr val="0070C0"/>
                </a:solidFill>
              </a:rPr>
              <a:t> = 22;</a:t>
            </a:r>
          </a:p>
          <a:p>
            <a:pPr algn="ctr">
              <a:lnSpc>
                <a:spcPct val="150000"/>
              </a:lnSpc>
            </a:pPr>
            <a:r>
              <a:rPr lang="en-US" sz="2400" b="1" dirty="0">
                <a:solidFill>
                  <a:srgbClr val="0070C0"/>
                </a:solidFill>
              </a:rPr>
              <a:t>int* </a:t>
            </a:r>
            <a:r>
              <a:rPr lang="en-US" sz="2400" b="1" dirty="0" err="1">
                <a:solidFill>
                  <a:srgbClr val="0070C0"/>
                </a:solidFill>
              </a:rPr>
              <a:t>ptr</a:t>
            </a:r>
            <a:r>
              <a:rPr lang="en-US" sz="2400" b="1" dirty="0">
                <a:solidFill>
                  <a:srgbClr val="0070C0"/>
                </a:solidFill>
              </a:rPr>
              <a:t> = </a:t>
            </a:r>
            <a:r>
              <a:rPr lang="en-US" sz="2400" b="1" dirty="0">
                <a:solidFill>
                  <a:srgbClr val="C00000"/>
                </a:solidFill>
              </a:rPr>
              <a:t>&amp; </a:t>
            </a:r>
            <a:r>
              <a:rPr lang="en-US" sz="2400" b="1" dirty="0" err="1">
                <a:solidFill>
                  <a:srgbClr val="0070C0"/>
                </a:solidFill>
              </a:rPr>
              <a:t>val</a:t>
            </a:r>
            <a:r>
              <a:rPr lang="en-US" sz="2400" b="1" dirty="0">
                <a:solidFill>
                  <a:srgbClr val="0070C0"/>
                </a:solidFill>
              </a:rPr>
              <a:t>;</a:t>
            </a:r>
          </a:p>
          <a:p>
            <a:pPr marL="342900" indent="-342900">
              <a:lnSpc>
                <a:spcPct val="150000"/>
              </a:lnSpc>
              <a:buFont typeface="Wingdings" panose="05000000000000000000" pitchFamily="2" charset="2"/>
              <a:buChar char="Ø"/>
            </a:pPr>
            <a:r>
              <a:rPr lang="en-US" sz="2400" dirty="0"/>
              <a:t>pointer </a:t>
            </a:r>
            <a:r>
              <a:rPr lang="en-US" sz="2400" b="1" i="1" dirty="0" err="1">
                <a:solidFill>
                  <a:srgbClr val="0070C0"/>
                </a:solidFill>
              </a:rPr>
              <a:t>ptr</a:t>
            </a:r>
            <a:r>
              <a:rPr lang="en-US" sz="2400" dirty="0"/>
              <a:t> store the </a:t>
            </a:r>
            <a:r>
              <a:rPr lang="en-US" sz="2400" b="1" i="1" dirty="0">
                <a:solidFill>
                  <a:srgbClr val="C00000"/>
                </a:solidFill>
              </a:rPr>
              <a:t>address of variable </a:t>
            </a:r>
            <a:r>
              <a:rPr lang="en-US" sz="2400" b="1" i="1" dirty="0" err="1">
                <a:solidFill>
                  <a:srgbClr val="0070C0"/>
                </a:solidFill>
              </a:rPr>
              <a:t>val</a:t>
            </a:r>
            <a:r>
              <a:rPr lang="en-US" sz="2400" b="1" i="1" dirty="0">
                <a:solidFill>
                  <a:srgbClr val="0070C0"/>
                </a:solidFill>
              </a:rPr>
              <a:t> </a:t>
            </a:r>
            <a:r>
              <a:rPr lang="en-US" sz="2400" dirty="0"/>
              <a:t>using address-of operator (</a:t>
            </a:r>
            <a:r>
              <a:rPr lang="en-US" sz="2400" b="1" i="1" dirty="0">
                <a:solidFill>
                  <a:srgbClr val="C00000"/>
                </a:solidFill>
              </a:rPr>
              <a:t>&amp;</a:t>
            </a:r>
            <a:r>
              <a:rPr lang="en-US" sz="2400" dirty="0"/>
              <a:t>). </a:t>
            </a:r>
          </a:p>
          <a:p>
            <a:pPr marL="342900" indent="-342900">
              <a:lnSpc>
                <a:spcPct val="150000"/>
              </a:lnSpc>
              <a:buFont typeface="Wingdings" panose="05000000000000000000" pitchFamily="2" charset="2"/>
              <a:buChar char="Ø"/>
            </a:pPr>
            <a:r>
              <a:rPr lang="en-US" sz="2400" dirty="0"/>
              <a:t>The </a:t>
            </a:r>
            <a:r>
              <a:rPr lang="en-US" sz="2400" b="1" i="1" dirty="0">
                <a:solidFill>
                  <a:srgbClr val="002060"/>
                </a:solidFill>
              </a:rPr>
              <a:t>pointer and the variable </a:t>
            </a:r>
            <a:r>
              <a:rPr lang="en-US" sz="2400" dirty="0"/>
              <a:t>should be of </a:t>
            </a:r>
            <a:r>
              <a:rPr lang="en-US" sz="2400" b="1" i="1" dirty="0">
                <a:solidFill>
                  <a:schemeClr val="accent5">
                    <a:lumMod val="75000"/>
                  </a:schemeClr>
                </a:solidFill>
              </a:rPr>
              <a:t>same type</a:t>
            </a:r>
            <a:r>
              <a:rPr lang="en-US" sz="2400" dirty="0"/>
              <a:t>, Otherwise type </a:t>
            </a:r>
            <a:r>
              <a:rPr lang="en-US" sz="2400" b="1" i="1" dirty="0">
                <a:solidFill>
                  <a:schemeClr val="accent5">
                    <a:lumMod val="75000"/>
                  </a:schemeClr>
                </a:solidFill>
              </a:rPr>
              <a:t>mismatch error </a:t>
            </a:r>
            <a:r>
              <a:rPr lang="en-US" sz="2400" dirty="0"/>
              <a:t>occurs.</a:t>
            </a:r>
          </a:p>
        </p:txBody>
      </p:sp>
    </p:spTree>
    <p:extLst>
      <p:ext uri="{BB962C8B-B14F-4D97-AF65-F5344CB8AC3E}">
        <p14:creationId xmlns:p14="http://schemas.microsoft.com/office/powerpoint/2010/main" val="1829076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4">
            <a:extLst>
              <a:ext uri="{FF2B5EF4-FFF2-40B4-BE49-F238E27FC236}">
                <a16:creationId xmlns:a16="http://schemas.microsoft.com/office/drawing/2014/main" id="{53FEF19D-2BCA-4F1A-871E-488EFB0688C0}"/>
              </a:ext>
            </a:extLst>
          </p:cNvPr>
          <p:cNvGraphicFramePr>
            <a:graphicFrameLocks noGrp="1"/>
          </p:cNvGraphicFramePr>
          <p:nvPr/>
        </p:nvGraphicFramePr>
        <p:xfrm>
          <a:off x="7090697" y="3259614"/>
          <a:ext cx="4353772" cy="1483360"/>
        </p:xfrm>
        <a:graphic>
          <a:graphicData uri="http://schemas.openxmlformats.org/drawingml/2006/table">
            <a:tbl>
              <a:tblPr firstRow="1" bandRow="1"/>
              <a:tblGrid>
                <a:gridCol w="2176886">
                  <a:extLst>
                    <a:ext uri="{9D8B030D-6E8A-4147-A177-3AD203B41FA5}">
                      <a16:colId xmlns:a16="http://schemas.microsoft.com/office/drawing/2014/main" val="1041494689"/>
                    </a:ext>
                  </a:extLst>
                </a:gridCol>
                <a:gridCol w="2176886">
                  <a:extLst>
                    <a:ext uri="{9D8B030D-6E8A-4147-A177-3AD203B41FA5}">
                      <a16:colId xmlns:a16="http://schemas.microsoft.com/office/drawing/2014/main" val="4072136675"/>
                    </a:ext>
                  </a:extLst>
                </a:gridCol>
              </a:tblGrid>
              <a:tr h="370840">
                <a:tc>
                  <a:txBody>
                    <a:bodyPr/>
                    <a:lstStyle/>
                    <a:p>
                      <a:pPr algn="r"/>
                      <a:r>
                        <a:rPr lang="en-US" dirty="0" err="1">
                          <a:solidFill>
                            <a:srgbClr val="000000"/>
                          </a:solidFill>
                          <a:highlight>
                            <a:srgbClr val="FFFF00"/>
                          </a:highlight>
                          <a:latin typeface="Consolas" panose="020B0609020204030204" pitchFamily="49" charset="0"/>
                        </a:rPr>
                        <a:t>pCount</a:t>
                      </a:r>
                      <a:endParaRPr lang="en-US" dirty="0">
                        <a:highlight>
                          <a:srgbClr val="FFFF00"/>
                        </a:highlight>
                        <a:latin typeface="Consolas" panose="020B0609020204030204" pitchFamily="49" charset="0"/>
                      </a:endParaRPr>
                    </a:p>
                  </a:txBody>
                  <a:tcPr/>
                </a:tc>
                <a:tc>
                  <a:txBody>
                    <a:bodyPr/>
                    <a:lstStyle/>
                    <a:p>
                      <a:pPr algn="l"/>
                      <a:endParaRPr lang="en-US" dirty="0">
                        <a:highlight>
                          <a:srgbClr val="C0C0C0"/>
                        </a:highlight>
                        <a:latin typeface="Consolas" panose="020B0609020204030204" pitchFamily="49" charset="0"/>
                      </a:endParaRPr>
                    </a:p>
                  </a:txBody>
                  <a:tcPr/>
                </a:tc>
                <a:extLst>
                  <a:ext uri="{0D108BD9-81ED-4DB2-BD59-A6C34878D82A}">
                    <a16:rowId xmlns:a16="http://schemas.microsoft.com/office/drawing/2014/main" val="2540268274"/>
                  </a:ext>
                </a:extLst>
              </a:tr>
              <a:tr h="370840">
                <a:tc>
                  <a:txBody>
                    <a:bodyPr/>
                    <a:lstStyle/>
                    <a:p>
                      <a:pPr algn="r"/>
                      <a:r>
                        <a:rPr lang="en-US" dirty="0" err="1">
                          <a:solidFill>
                            <a:srgbClr val="000000"/>
                          </a:solidFill>
                          <a:highlight>
                            <a:srgbClr val="FFFF00"/>
                          </a:highlight>
                          <a:latin typeface="Consolas" panose="020B0609020204030204" pitchFamily="49" charset="0"/>
                        </a:rPr>
                        <a:t>pStatus</a:t>
                      </a:r>
                      <a:endParaRPr lang="en-US" sz="1800" kern="1200" dirty="0">
                        <a:solidFill>
                          <a:schemeClr val="tx1"/>
                        </a:solidFill>
                        <a:highlight>
                          <a:srgbClr val="FFFF00"/>
                        </a:highlight>
                        <a:latin typeface="Consolas" panose="020B0609020204030204" pitchFamily="49" charset="0"/>
                        <a:ea typeface="+mn-ea"/>
                        <a:cs typeface="+mn-cs"/>
                      </a:endParaRPr>
                    </a:p>
                  </a:txBody>
                  <a:tcPr/>
                </a:tc>
                <a:tc>
                  <a:txBody>
                    <a:bodyPr/>
                    <a:lstStyle/>
                    <a:p>
                      <a:pPr algn="l"/>
                      <a:endParaRPr lang="en-US" sz="1800" kern="1200" dirty="0">
                        <a:solidFill>
                          <a:schemeClr val="tx1"/>
                        </a:solidFill>
                        <a:highlight>
                          <a:srgbClr val="C0C0C0"/>
                        </a:highlight>
                        <a:latin typeface="Consolas" panose="020B0609020204030204" pitchFamily="49" charset="0"/>
                        <a:ea typeface="+mn-ea"/>
                        <a:cs typeface="+mn-cs"/>
                      </a:endParaRPr>
                    </a:p>
                  </a:txBody>
                  <a:tcPr/>
                </a:tc>
                <a:extLst>
                  <a:ext uri="{0D108BD9-81ED-4DB2-BD59-A6C34878D82A}">
                    <a16:rowId xmlns:a16="http://schemas.microsoft.com/office/drawing/2014/main" val="3215575504"/>
                  </a:ext>
                </a:extLst>
              </a:tr>
              <a:tr h="370840">
                <a:tc>
                  <a:txBody>
                    <a:bodyPr/>
                    <a:lstStyle/>
                    <a:p>
                      <a:pPr algn="r"/>
                      <a:r>
                        <a:rPr lang="en-US" dirty="0" err="1">
                          <a:solidFill>
                            <a:srgbClr val="000000"/>
                          </a:solidFill>
                          <a:highlight>
                            <a:srgbClr val="FFFF00"/>
                          </a:highlight>
                          <a:latin typeface="Consolas" panose="020B0609020204030204" pitchFamily="49" charset="0"/>
                        </a:rPr>
                        <a:t>pLetter</a:t>
                      </a:r>
                      <a:endParaRPr lang="en-US" sz="1800" kern="1200" dirty="0">
                        <a:solidFill>
                          <a:schemeClr val="tx1"/>
                        </a:solidFill>
                        <a:highlight>
                          <a:srgbClr val="FFFF00"/>
                        </a:highlight>
                        <a:latin typeface="Consolas" panose="020B0609020204030204" pitchFamily="49" charset="0"/>
                        <a:ea typeface="+mn-ea"/>
                        <a:cs typeface="+mn-cs"/>
                      </a:endParaRPr>
                    </a:p>
                  </a:txBody>
                  <a:tcPr/>
                </a:tc>
                <a:tc>
                  <a:txBody>
                    <a:bodyPr/>
                    <a:lstStyle/>
                    <a:p>
                      <a:pPr algn="l"/>
                      <a:endParaRPr lang="en-US" sz="1800" kern="1200" dirty="0">
                        <a:solidFill>
                          <a:schemeClr val="tx1"/>
                        </a:solidFill>
                        <a:highlight>
                          <a:srgbClr val="C0C0C0"/>
                        </a:highlight>
                        <a:latin typeface="Consolas" panose="020B0609020204030204" pitchFamily="49" charset="0"/>
                        <a:ea typeface="+mn-ea"/>
                        <a:cs typeface="+mn-cs"/>
                      </a:endParaRPr>
                    </a:p>
                  </a:txBody>
                  <a:tcPr/>
                </a:tc>
                <a:extLst>
                  <a:ext uri="{0D108BD9-81ED-4DB2-BD59-A6C34878D82A}">
                    <a16:rowId xmlns:a16="http://schemas.microsoft.com/office/drawing/2014/main" val="1849287521"/>
                  </a:ext>
                </a:extLst>
              </a:tr>
              <a:tr h="370840">
                <a:tc>
                  <a:txBody>
                    <a:bodyPr/>
                    <a:lstStyle/>
                    <a:p>
                      <a:pPr algn="r"/>
                      <a:r>
                        <a:rPr lang="en-US" dirty="0" err="1">
                          <a:solidFill>
                            <a:srgbClr val="000000"/>
                          </a:solidFill>
                          <a:highlight>
                            <a:srgbClr val="FFFF00"/>
                          </a:highlight>
                          <a:latin typeface="Consolas" panose="020B0609020204030204" pitchFamily="49" charset="0"/>
                        </a:rPr>
                        <a:t>pString</a:t>
                      </a:r>
                      <a:endParaRPr lang="en-US" sz="1800" kern="1200" dirty="0">
                        <a:solidFill>
                          <a:schemeClr val="tx1"/>
                        </a:solidFill>
                        <a:highlight>
                          <a:srgbClr val="FFFF00"/>
                        </a:highlight>
                        <a:latin typeface="Consolas" panose="020B0609020204030204" pitchFamily="49" charset="0"/>
                        <a:ea typeface="+mn-ea"/>
                        <a:cs typeface="+mn-cs"/>
                      </a:endParaRPr>
                    </a:p>
                  </a:txBody>
                  <a:tcPr/>
                </a:tc>
                <a:tc>
                  <a:txBody>
                    <a:bodyPr/>
                    <a:lstStyle/>
                    <a:p>
                      <a:pPr algn="l"/>
                      <a:endParaRPr lang="en-US" sz="1800" kern="1200" dirty="0">
                        <a:solidFill>
                          <a:schemeClr val="tx1"/>
                        </a:solidFill>
                        <a:highlight>
                          <a:srgbClr val="C0C0C0"/>
                        </a:highlight>
                        <a:latin typeface="Consolas" panose="020B0609020204030204" pitchFamily="49" charset="0"/>
                        <a:ea typeface="+mn-ea"/>
                        <a:cs typeface="+mn-cs"/>
                      </a:endParaRPr>
                    </a:p>
                  </a:txBody>
                  <a:tcPr/>
                </a:tc>
                <a:extLst>
                  <a:ext uri="{0D108BD9-81ED-4DB2-BD59-A6C34878D82A}">
                    <a16:rowId xmlns:a16="http://schemas.microsoft.com/office/drawing/2014/main" val="2062350260"/>
                  </a:ext>
                </a:extLst>
              </a:tr>
            </a:tbl>
          </a:graphicData>
        </a:graphic>
      </p:graphicFrame>
      <p:graphicFrame>
        <p:nvGraphicFramePr>
          <p:cNvPr id="7" name="Table 4">
            <a:extLst>
              <a:ext uri="{FF2B5EF4-FFF2-40B4-BE49-F238E27FC236}">
                <a16:creationId xmlns:a16="http://schemas.microsoft.com/office/drawing/2014/main" id="{EFFA4B9C-831D-4DB0-856B-CFBF5BDA554F}"/>
              </a:ext>
            </a:extLst>
          </p:cNvPr>
          <p:cNvGraphicFramePr>
            <a:graphicFrameLocks noGrp="1"/>
          </p:cNvGraphicFramePr>
          <p:nvPr/>
        </p:nvGraphicFramePr>
        <p:xfrm>
          <a:off x="7090697" y="3264694"/>
          <a:ext cx="4353772" cy="1478280"/>
        </p:xfrm>
        <a:graphic>
          <a:graphicData uri="http://schemas.openxmlformats.org/drawingml/2006/table">
            <a:tbl>
              <a:tblPr firstRow="1" bandRow="1"/>
              <a:tblGrid>
                <a:gridCol w="2176886">
                  <a:extLst>
                    <a:ext uri="{9D8B030D-6E8A-4147-A177-3AD203B41FA5}">
                      <a16:colId xmlns:a16="http://schemas.microsoft.com/office/drawing/2014/main" val="1041494689"/>
                    </a:ext>
                  </a:extLst>
                </a:gridCol>
                <a:gridCol w="2176886">
                  <a:extLst>
                    <a:ext uri="{9D8B030D-6E8A-4147-A177-3AD203B41FA5}">
                      <a16:colId xmlns:a16="http://schemas.microsoft.com/office/drawing/2014/main" val="4072136675"/>
                    </a:ext>
                  </a:extLst>
                </a:gridCol>
              </a:tblGrid>
              <a:tr h="124644">
                <a:tc>
                  <a:txBody>
                    <a:bodyPr/>
                    <a:lstStyle/>
                    <a:p>
                      <a:pPr algn="r"/>
                      <a:r>
                        <a:rPr lang="en-US" dirty="0" err="1">
                          <a:solidFill>
                            <a:srgbClr val="000000"/>
                          </a:solidFill>
                          <a:highlight>
                            <a:srgbClr val="FFFF00"/>
                          </a:highlight>
                          <a:latin typeface="Consolas" panose="020B0609020204030204" pitchFamily="49" charset="0"/>
                        </a:rPr>
                        <a:t>pCount</a:t>
                      </a:r>
                      <a:endParaRPr lang="en-US" dirty="0">
                        <a:highlight>
                          <a:srgbClr val="FFFF00"/>
                        </a:highlight>
                        <a:latin typeface="Consolas" panose="020B0609020204030204" pitchFamily="49" charset="0"/>
                      </a:endParaRPr>
                    </a:p>
                  </a:txBody>
                  <a:tcPr>
                    <a:solidFill>
                      <a:schemeClr val="bg1"/>
                    </a:solidFill>
                  </a:tcPr>
                </a:tc>
                <a:tc>
                  <a:txBody>
                    <a:bodyPr/>
                    <a:lstStyle/>
                    <a:p>
                      <a:pPr algn="l"/>
                      <a:r>
                        <a:rPr lang="en-US" dirty="0"/>
                        <a:t>Address of </a:t>
                      </a:r>
                      <a:r>
                        <a:rPr lang="en-US" dirty="0">
                          <a:highlight>
                            <a:srgbClr val="C0C0C0"/>
                          </a:highlight>
                          <a:latin typeface="Consolas" panose="020B0609020204030204" pitchFamily="49" charset="0"/>
                        </a:rPr>
                        <a:t>count</a:t>
                      </a:r>
                    </a:p>
                  </a:txBody>
                  <a:tcPr>
                    <a:solidFill>
                      <a:schemeClr val="bg1"/>
                    </a:solidFill>
                  </a:tcPr>
                </a:tc>
                <a:extLst>
                  <a:ext uri="{0D108BD9-81ED-4DB2-BD59-A6C34878D82A}">
                    <a16:rowId xmlns:a16="http://schemas.microsoft.com/office/drawing/2014/main" val="2540268274"/>
                  </a:ext>
                </a:extLst>
              </a:tr>
              <a:tr h="370840">
                <a:tc>
                  <a:txBody>
                    <a:bodyPr/>
                    <a:lstStyle/>
                    <a:p>
                      <a:pPr algn="r"/>
                      <a:r>
                        <a:rPr lang="en-US" dirty="0" err="1">
                          <a:solidFill>
                            <a:srgbClr val="000000"/>
                          </a:solidFill>
                          <a:highlight>
                            <a:srgbClr val="FFFF00"/>
                          </a:highlight>
                          <a:latin typeface="Consolas" panose="020B0609020204030204" pitchFamily="49" charset="0"/>
                        </a:rPr>
                        <a:t>pStatus</a:t>
                      </a:r>
                      <a:endParaRPr lang="en-US" sz="1800" kern="1200" dirty="0">
                        <a:solidFill>
                          <a:schemeClr val="tx1"/>
                        </a:solidFill>
                        <a:highlight>
                          <a:srgbClr val="FFFF00"/>
                        </a:highlight>
                        <a:latin typeface="Consolas" panose="020B0609020204030204" pitchFamily="49" charset="0"/>
                        <a:ea typeface="+mn-ea"/>
                        <a:cs typeface="+mn-cs"/>
                      </a:endParaRPr>
                    </a:p>
                  </a:txBody>
                  <a:tcPr>
                    <a:solidFill>
                      <a:schemeClr val="bg1"/>
                    </a:solidFill>
                  </a:tcPr>
                </a:tc>
                <a:tc>
                  <a:txBody>
                    <a:bodyPr/>
                    <a:lstStyle/>
                    <a:p>
                      <a:pPr algn="l"/>
                      <a:r>
                        <a:rPr lang="en-US" dirty="0"/>
                        <a:t>Address of </a:t>
                      </a:r>
                      <a:r>
                        <a:rPr lang="en-US" sz="1800" kern="1200" dirty="0">
                          <a:solidFill>
                            <a:schemeClr val="tx1"/>
                          </a:solidFill>
                          <a:highlight>
                            <a:srgbClr val="C0C0C0"/>
                          </a:highlight>
                          <a:latin typeface="Consolas" panose="020B0609020204030204" pitchFamily="49" charset="0"/>
                          <a:ea typeface="+mn-ea"/>
                          <a:cs typeface="+mn-cs"/>
                        </a:rPr>
                        <a:t>status</a:t>
                      </a:r>
                    </a:p>
                  </a:txBody>
                  <a:tcPr>
                    <a:solidFill>
                      <a:schemeClr val="bg1"/>
                    </a:solidFill>
                  </a:tcPr>
                </a:tc>
                <a:extLst>
                  <a:ext uri="{0D108BD9-81ED-4DB2-BD59-A6C34878D82A}">
                    <a16:rowId xmlns:a16="http://schemas.microsoft.com/office/drawing/2014/main" val="3215575504"/>
                  </a:ext>
                </a:extLst>
              </a:tr>
              <a:tr h="370840">
                <a:tc>
                  <a:txBody>
                    <a:bodyPr/>
                    <a:lstStyle/>
                    <a:p>
                      <a:pPr algn="r"/>
                      <a:r>
                        <a:rPr lang="en-US" dirty="0" err="1">
                          <a:solidFill>
                            <a:srgbClr val="000000"/>
                          </a:solidFill>
                          <a:highlight>
                            <a:srgbClr val="FFFF00"/>
                          </a:highlight>
                          <a:latin typeface="Consolas" panose="020B0609020204030204" pitchFamily="49" charset="0"/>
                        </a:rPr>
                        <a:t>pLetter</a:t>
                      </a:r>
                      <a:endParaRPr lang="en-US" sz="1800" kern="1200" dirty="0">
                        <a:solidFill>
                          <a:schemeClr val="tx1"/>
                        </a:solidFill>
                        <a:highlight>
                          <a:srgbClr val="FFFF00"/>
                        </a:highlight>
                        <a:latin typeface="Consolas" panose="020B0609020204030204" pitchFamily="49" charset="0"/>
                        <a:ea typeface="+mn-ea"/>
                        <a:cs typeface="+mn-cs"/>
                      </a:endParaRPr>
                    </a:p>
                  </a:txBody>
                  <a:tcPr>
                    <a:solidFill>
                      <a:schemeClr val="bg1"/>
                    </a:solidFill>
                  </a:tcPr>
                </a:tc>
                <a:tc>
                  <a:txBody>
                    <a:bodyPr/>
                    <a:lstStyle/>
                    <a:p>
                      <a:pPr algn="l"/>
                      <a:r>
                        <a:rPr lang="en-US" dirty="0"/>
                        <a:t>Address of </a:t>
                      </a:r>
                      <a:r>
                        <a:rPr lang="en-US" sz="1800" kern="1200" dirty="0">
                          <a:solidFill>
                            <a:schemeClr val="tx1"/>
                          </a:solidFill>
                          <a:highlight>
                            <a:srgbClr val="C0C0C0"/>
                          </a:highlight>
                          <a:latin typeface="Consolas" panose="020B0609020204030204" pitchFamily="49" charset="0"/>
                          <a:ea typeface="+mn-ea"/>
                          <a:cs typeface="+mn-cs"/>
                        </a:rPr>
                        <a:t>letter</a:t>
                      </a:r>
                    </a:p>
                  </a:txBody>
                  <a:tcPr>
                    <a:solidFill>
                      <a:schemeClr val="bg1"/>
                    </a:solidFill>
                  </a:tcPr>
                </a:tc>
                <a:extLst>
                  <a:ext uri="{0D108BD9-81ED-4DB2-BD59-A6C34878D82A}">
                    <a16:rowId xmlns:a16="http://schemas.microsoft.com/office/drawing/2014/main" val="1849287521"/>
                  </a:ext>
                </a:extLst>
              </a:tr>
              <a:tr h="370840">
                <a:tc>
                  <a:txBody>
                    <a:bodyPr/>
                    <a:lstStyle/>
                    <a:p>
                      <a:pPr algn="r"/>
                      <a:r>
                        <a:rPr lang="en-US" dirty="0" err="1">
                          <a:solidFill>
                            <a:srgbClr val="000000"/>
                          </a:solidFill>
                          <a:highlight>
                            <a:srgbClr val="FFFF00"/>
                          </a:highlight>
                          <a:latin typeface="Consolas" panose="020B0609020204030204" pitchFamily="49" charset="0"/>
                        </a:rPr>
                        <a:t>pString</a:t>
                      </a:r>
                      <a:endParaRPr lang="en-US" sz="1800" kern="1200" dirty="0">
                        <a:solidFill>
                          <a:schemeClr val="tx1"/>
                        </a:solidFill>
                        <a:highlight>
                          <a:srgbClr val="FFFF00"/>
                        </a:highlight>
                        <a:latin typeface="Consolas" panose="020B0609020204030204" pitchFamily="49" charset="0"/>
                        <a:ea typeface="+mn-ea"/>
                        <a:cs typeface="+mn-cs"/>
                      </a:endParaRPr>
                    </a:p>
                  </a:txBody>
                  <a:tcPr>
                    <a:solidFill>
                      <a:schemeClr val="bg1"/>
                    </a:solidFill>
                  </a:tcPr>
                </a:tc>
                <a:tc>
                  <a:txBody>
                    <a:bodyPr/>
                    <a:lstStyle/>
                    <a:p>
                      <a:pPr algn="l"/>
                      <a:r>
                        <a:rPr lang="en-US" dirty="0"/>
                        <a:t>Address of </a:t>
                      </a:r>
                      <a:r>
                        <a:rPr lang="en-US" sz="1800" kern="1200" dirty="0">
                          <a:solidFill>
                            <a:schemeClr val="tx1"/>
                          </a:solidFill>
                          <a:highlight>
                            <a:srgbClr val="C0C0C0"/>
                          </a:highlight>
                          <a:latin typeface="Consolas" panose="020B0609020204030204" pitchFamily="49" charset="0"/>
                          <a:ea typeface="+mn-ea"/>
                          <a:cs typeface="+mn-cs"/>
                        </a:rPr>
                        <a:t>s</a:t>
                      </a:r>
                    </a:p>
                  </a:txBody>
                  <a:tcPr>
                    <a:solidFill>
                      <a:schemeClr val="bg1"/>
                    </a:solidFill>
                  </a:tcPr>
                </a:tc>
                <a:extLst>
                  <a:ext uri="{0D108BD9-81ED-4DB2-BD59-A6C34878D82A}">
                    <a16:rowId xmlns:a16="http://schemas.microsoft.com/office/drawing/2014/main" val="2062350260"/>
                  </a:ext>
                </a:extLst>
              </a:tr>
            </a:tbl>
          </a:graphicData>
        </a:graphic>
      </p:graphicFrame>
      <p:sp>
        <p:nvSpPr>
          <p:cNvPr id="5" name="Slide Number Placeholder 4"/>
          <p:cNvSpPr>
            <a:spLocks noGrp="1"/>
          </p:cNvSpPr>
          <p:nvPr>
            <p:ph type="sldNum" sz="quarter" idx="12"/>
          </p:nvPr>
        </p:nvSpPr>
        <p:spPr/>
        <p:txBody>
          <a:bodyPr/>
          <a:lstStyle/>
          <a:p>
            <a:fld id="{F1CD203C-4249-4C1D-A9FB-2DFFEC988227}" type="slidenum">
              <a:rPr lang="en-US" altLang="en-US" smtClean="0"/>
              <a:pPr/>
              <a:t>8</a:t>
            </a:fld>
            <a:endParaRPr lang="en-US" altLang="en-US" dirty="0"/>
          </a:p>
        </p:txBody>
      </p:sp>
      <p:sp>
        <p:nvSpPr>
          <p:cNvPr id="2" name="Title 1">
            <a:extLst>
              <a:ext uri="{FF2B5EF4-FFF2-40B4-BE49-F238E27FC236}">
                <a16:creationId xmlns:a16="http://schemas.microsoft.com/office/drawing/2014/main" id="{0589E881-E188-4170-9F27-8B03786A5DF8}"/>
              </a:ext>
            </a:extLst>
          </p:cNvPr>
          <p:cNvSpPr>
            <a:spLocks noGrp="1"/>
          </p:cNvSpPr>
          <p:nvPr>
            <p:ph type="title" idx="4294967295"/>
          </p:nvPr>
        </p:nvSpPr>
        <p:spPr>
          <a:xfrm>
            <a:off x="2152650" y="-196522"/>
            <a:ext cx="7886700" cy="758825"/>
          </a:xfrm>
        </p:spPr>
        <p:txBody>
          <a:bodyPr>
            <a:normAutofit/>
          </a:bodyPr>
          <a:lstStyle/>
          <a:p>
            <a:pPr marL="12700" algn="ctr">
              <a:lnSpc>
                <a:spcPct val="100000"/>
              </a:lnSpc>
              <a:spcBef>
                <a:spcPts val="100"/>
              </a:spcBef>
            </a:pPr>
            <a:r>
              <a:rPr lang="en-US" sz="3600" b="1" spc="-10" dirty="0">
                <a:solidFill>
                  <a:srgbClr val="0070C0"/>
                </a:solidFill>
                <a:latin typeface="Arial"/>
                <a:cs typeface="Arial"/>
              </a:rPr>
              <a:t>Using pointers</a:t>
            </a:r>
          </a:p>
        </p:txBody>
      </p:sp>
      <p:sp>
        <p:nvSpPr>
          <p:cNvPr id="3" name="Content Placeholder 2">
            <a:extLst>
              <a:ext uri="{FF2B5EF4-FFF2-40B4-BE49-F238E27FC236}">
                <a16:creationId xmlns:a16="http://schemas.microsoft.com/office/drawing/2014/main" id="{D677C989-9847-4F73-B924-6C79BC318BA8}"/>
              </a:ext>
            </a:extLst>
          </p:cNvPr>
          <p:cNvSpPr>
            <a:spLocks noGrp="1"/>
          </p:cNvSpPr>
          <p:nvPr>
            <p:ph idx="4294967295"/>
          </p:nvPr>
        </p:nvSpPr>
        <p:spPr>
          <a:xfrm>
            <a:off x="548640" y="1053465"/>
            <a:ext cx="7886700" cy="5062538"/>
          </a:xfrm>
        </p:spPr>
        <p:txBody>
          <a:bodyPr>
            <a:noAutofit/>
          </a:bodyPr>
          <a:lstStyle/>
          <a:p>
            <a:pPr marL="0"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count = 5;</a:t>
            </a:r>
          </a:p>
          <a:p>
            <a:pPr marL="0" indent="0">
              <a:buNone/>
            </a:pPr>
            <a:r>
              <a:rPr lang="en-US" dirty="0">
                <a:solidFill>
                  <a:srgbClr val="0000FF"/>
                </a:solidFill>
                <a:latin typeface="Consolas" panose="020B0609020204030204" pitchFamily="49" charset="0"/>
              </a:rPr>
              <a:t>short</a:t>
            </a:r>
            <a:r>
              <a:rPr lang="en-US" dirty="0">
                <a:solidFill>
                  <a:srgbClr val="000000"/>
                </a:solidFill>
                <a:latin typeface="Consolas" panose="020B0609020204030204" pitchFamily="49" charset="0"/>
              </a:rPr>
              <a:t> status = 2;</a:t>
            </a:r>
          </a:p>
          <a:p>
            <a:pPr marL="0"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letter = </a:t>
            </a:r>
            <a:r>
              <a:rPr lang="en-US" dirty="0">
                <a:solidFill>
                  <a:srgbClr val="A31515"/>
                </a:solidFill>
                <a:latin typeface="Consolas" panose="020B0609020204030204" pitchFamily="49" charset="0"/>
              </a:rPr>
              <a:t>'A'</a:t>
            </a:r>
            <a:r>
              <a:rPr lang="en-US" dirty="0">
                <a:solidFill>
                  <a:srgbClr val="000000"/>
                </a:solidFill>
                <a:latin typeface="Consolas" panose="020B0609020204030204" pitchFamily="49" charset="0"/>
              </a:rPr>
              <a:t>;</a:t>
            </a:r>
          </a:p>
          <a:p>
            <a:pPr marL="0" indent="0">
              <a:buNone/>
            </a:pPr>
            <a:r>
              <a:rPr lang="en-US" dirty="0">
                <a:solidFill>
                  <a:srgbClr val="2B91AF"/>
                </a:solidFill>
                <a:latin typeface="Consolas" panose="020B0609020204030204" pitchFamily="49" charset="0"/>
              </a:rPr>
              <a:t>string</a:t>
            </a:r>
            <a:r>
              <a:rPr lang="en-US" dirty="0">
                <a:solidFill>
                  <a:srgbClr val="000000"/>
                </a:solidFill>
                <a:latin typeface="Consolas" panose="020B0609020204030204" pitchFamily="49" charset="0"/>
              </a:rPr>
              <a:t> s(</a:t>
            </a:r>
            <a:r>
              <a:rPr lang="en-US" dirty="0">
                <a:solidFill>
                  <a:srgbClr val="A31515"/>
                </a:solidFill>
                <a:latin typeface="Consolas" panose="020B0609020204030204" pitchFamily="49" charset="0"/>
              </a:rPr>
              <a:t>"ABC"</a:t>
            </a:r>
            <a:r>
              <a:rPr lang="en-US" dirty="0">
                <a:solidFill>
                  <a:srgbClr val="000000"/>
                </a:solidFill>
                <a:latin typeface="Consolas" panose="020B0609020204030204" pitchFamily="49" charset="0"/>
              </a:rPr>
              <a:t>);</a:t>
            </a:r>
          </a:p>
          <a:p>
            <a:pPr marL="0" indent="0">
              <a:buNone/>
            </a:pP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pCount</a:t>
            </a:r>
            <a:r>
              <a:rPr lang="en-US" dirty="0">
                <a:solidFill>
                  <a:srgbClr val="000000"/>
                </a:solidFill>
                <a:latin typeface="Consolas" panose="020B0609020204030204" pitchFamily="49" charset="0"/>
              </a:rPr>
              <a:t>;</a:t>
            </a:r>
          </a:p>
          <a:p>
            <a:pPr marL="0" indent="0">
              <a:buNone/>
            </a:pPr>
            <a:r>
              <a:rPr lang="en-US" dirty="0">
                <a:solidFill>
                  <a:srgbClr val="0000FF"/>
                </a:solidFill>
                <a:latin typeface="Consolas" panose="020B0609020204030204" pitchFamily="49" charset="0"/>
              </a:rPr>
              <a:t>short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pStatus</a:t>
            </a:r>
            <a:r>
              <a:rPr lang="en-US" dirty="0">
                <a:solidFill>
                  <a:srgbClr val="000000"/>
                </a:solidFill>
                <a:latin typeface="Consolas" panose="020B0609020204030204" pitchFamily="49" charset="0"/>
              </a:rPr>
              <a:t>;</a:t>
            </a:r>
          </a:p>
          <a:p>
            <a:pPr marL="0" indent="0">
              <a:buNone/>
            </a:pPr>
            <a:r>
              <a:rPr lang="en-US" dirty="0">
                <a:solidFill>
                  <a:srgbClr val="0000FF"/>
                </a:solidFill>
                <a:latin typeface="Consolas" panose="020B0609020204030204" pitchFamily="49" charset="0"/>
              </a:rPr>
              <a:t>char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pLetter</a:t>
            </a:r>
            <a:r>
              <a:rPr lang="en-US" dirty="0">
                <a:solidFill>
                  <a:srgbClr val="000000"/>
                </a:solidFill>
                <a:latin typeface="Consolas" panose="020B0609020204030204" pitchFamily="49" charset="0"/>
              </a:rPr>
              <a:t>;</a:t>
            </a:r>
          </a:p>
          <a:p>
            <a:pPr marL="0" indent="0">
              <a:buNone/>
            </a:pPr>
            <a:r>
              <a:rPr lang="en-US" dirty="0">
                <a:solidFill>
                  <a:srgbClr val="2B91A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pString</a:t>
            </a:r>
            <a:r>
              <a:rPr lang="en-US" dirty="0">
                <a:solidFill>
                  <a:srgbClr val="000000"/>
                </a:solidFill>
                <a:latin typeface="Consolas" panose="020B0609020204030204" pitchFamily="49" charset="0"/>
              </a:rPr>
              <a:t>;</a:t>
            </a:r>
          </a:p>
          <a:p>
            <a:pPr marL="0" indent="0">
              <a:buNone/>
            </a:pPr>
            <a:endParaRPr lang="en-US" dirty="0">
              <a:solidFill>
                <a:srgbClr val="000000"/>
              </a:solidFill>
              <a:latin typeface="Consolas" panose="020B0609020204030204" pitchFamily="49" charset="0"/>
            </a:endParaRPr>
          </a:p>
          <a:p>
            <a:pPr marL="0" indent="0">
              <a:buNone/>
            </a:pPr>
            <a:r>
              <a:rPr lang="en-US" dirty="0" err="1">
                <a:solidFill>
                  <a:srgbClr val="000000"/>
                </a:solidFill>
                <a:latin typeface="Consolas" panose="020B0609020204030204" pitchFamily="49" charset="0"/>
              </a:rPr>
              <a:t>pCount</a:t>
            </a:r>
            <a:r>
              <a:rPr lang="en-US" dirty="0">
                <a:solidFill>
                  <a:srgbClr val="000000"/>
                </a:solidFill>
                <a:latin typeface="Consolas" panose="020B0609020204030204" pitchFamily="49" charset="0"/>
              </a:rPr>
              <a:t>  = </a:t>
            </a:r>
            <a:r>
              <a:rPr lang="en-US" dirty="0">
                <a:solidFill>
                  <a:srgbClr val="000000"/>
                </a:solidFill>
                <a:highlight>
                  <a:srgbClr val="FFFF00"/>
                </a:highlight>
                <a:latin typeface="Consolas" panose="020B0609020204030204" pitchFamily="49" charset="0"/>
              </a:rPr>
              <a:t>&amp;</a:t>
            </a:r>
            <a:r>
              <a:rPr lang="en-US" dirty="0">
                <a:solidFill>
                  <a:srgbClr val="000000"/>
                </a:solidFill>
                <a:latin typeface="Consolas" panose="020B0609020204030204" pitchFamily="49" charset="0"/>
              </a:rPr>
              <a:t>count;</a:t>
            </a:r>
          </a:p>
          <a:p>
            <a:pPr marL="0" indent="0">
              <a:buNone/>
            </a:pPr>
            <a:r>
              <a:rPr lang="en-US" dirty="0" err="1">
                <a:solidFill>
                  <a:srgbClr val="000000"/>
                </a:solidFill>
                <a:latin typeface="Consolas" panose="020B0609020204030204" pitchFamily="49" charset="0"/>
              </a:rPr>
              <a:t>pStatus</a:t>
            </a:r>
            <a:r>
              <a:rPr lang="en-US" dirty="0">
                <a:solidFill>
                  <a:srgbClr val="000000"/>
                </a:solidFill>
                <a:latin typeface="Consolas" panose="020B0609020204030204" pitchFamily="49" charset="0"/>
              </a:rPr>
              <a:t> = &amp;status;</a:t>
            </a:r>
          </a:p>
          <a:p>
            <a:pPr marL="0" indent="0">
              <a:buNone/>
            </a:pPr>
            <a:r>
              <a:rPr lang="en-US" dirty="0" err="1">
                <a:solidFill>
                  <a:srgbClr val="000000"/>
                </a:solidFill>
                <a:latin typeface="Consolas" panose="020B0609020204030204" pitchFamily="49" charset="0"/>
              </a:rPr>
              <a:t>pLetter</a:t>
            </a:r>
            <a:r>
              <a:rPr lang="en-US" dirty="0">
                <a:solidFill>
                  <a:srgbClr val="000000"/>
                </a:solidFill>
                <a:latin typeface="Consolas" panose="020B0609020204030204" pitchFamily="49" charset="0"/>
              </a:rPr>
              <a:t> = &amp;letter;</a:t>
            </a:r>
          </a:p>
          <a:p>
            <a:pPr marL="0" indent="0">
              <a:buNone/>
            </a:pPr>
            <a:r>
              <a:rPr lang="en-US" dirty="0" err="1">
                <a:solidFill>
                  <a:srgbClr val="000000"/>
                </a:solidFill>
                <a:latin typeface="Consolas" panose="020B0609020204030204" pitchFamily="49" charset="0"/>
              </a:rPr>
              <a:t>pString</a:t>
            </a:r>
            <a:r>
              <a:rPr lang="en-US" dirty="0">
                <a:solidFill>
                  <a:srgbClr val="000000"/>
                </a:solidFill>
                <a:latin typeface="Consolas" panose="020B0609020204030204" pitchFamily="49" charset="0"/>
              </a:rPr>
              <a:t> = &amp;s;</a:t>
            </a:r>
            <a:endParaRPr lang="en-US" dirty="0"/>
          </a:p>
        </p:txBody>
      </p:sp>
      <p:graphicFrame>
        <p:nvGraphicFramePr>
          <p:cNvPr id="4" name="Table 4">
            <a:extLst>
              <a:ext uri="{FF2B5EF4-FFF2-40B4-BE49-F238E27FC236}">
                <a16:creationId xmlns:a16="http://schemas.microsoft.com/office/drawing/2014/main" id="{CD413BE6-518A-45CC-BD5C-520188E2B3CE}"/>
              </a:ext>
            </a:extLst>
          </p:cNvPr>
          <p:cNvGraphicFramePr>
            <a:graphicFrameLocks noGrp="1"/>
          </p:cNvGraphicFramePr>
          <p:nvPr/>
        </p:nvGraphicFramePr>
        <p:xfrm>
          <a:off x="7090697" y="1369565"/>
          <a:ext cx="4353772" cy="1483360"/>
        </p:xfrm>
        <a:graphic>
          <a:graphicData uri="http://schemas.openxmlformats.org/drawingml/2006/table">
            <a:tbl>
              <a:tblPr firstRow="1" bandRow="1"/>
              <a:tblGrid>
                <a:gridCol w="2176886">
                  <a:extLst>
                    <a:ext uri="{9D8B030D-6E8A-4147-A177-3AD203B41FA5}">
                      <a16:colId xmlns:a16="http://schemas.microsoft.com/office/drawing/2014/main" val="1041494689"/>
                    </a:ext>
                  </a:extLst>
                </a:gridCol>
                <a:gridCol w="2176886">
                  <a:extLst>
                    <a:ext uri="{9D8B030D-6E8A-4147-A177-3AD203B41FA5}">
                      <a16:colId xmlns:a16="http://schemas.microsoft.com/office/drawing/2014/main" val="4072136675"/>
                    </a:ext>
                  </a:extLst>
                </a:gridCol>
              </a:tblGrid>
              <a:tr h="370840">
                <a:tc>
                  <a:txBody>
                    <a:bodyPr/>
                    <a:lstStyle/>
                    <a:p>
                      <a:pPr algn="r"/>
                      <a:r>
                        <a:rPr lang="en-US" dirty="0">
                          <a:highlight>
                            <a:srgbClr val="C0C0C0"/>
                          </a:highlight>
                          <a:latin typeface="Consolas" panose="020B0609020204030204" pitchFamily="49" charset="0"/>
                        </a:rPr>
                        <a:t>count</a:t>
                      </a:r>
                    </a:p>
                  </a:txBody>
                  <a:tcPr/>
                </a:tc>
                <a:tc>
                  <a:txBody>
                    <a:bodyPr/>
                    <a:lstStyle/>
                    <a:p>
                      <a:pPr algn="l"/>
                      <a:r>
                        <a:rPr lang="en-US" dirty="0">
                          <a:solidFill>
                            <a:schemeClr val="tx1"/>
                          </a:solidFill>
                          <a:latin typeface="Consolas" panose="020B0609020204030204" pitchFamily="49" charset="0"/>
                        </a:rPr>
                        <a:t>5</a:t>
                      </a:r>
                    </a:p>
                  </a:txBody>
                  <a:tcPr/>
                </a:tc>
                <a:extLst>
                  <a:ext uri="{0D108BD9-81ED-4DB2-BD59-A6C34878D82A}">
                    <a16:rowId xmlns:a16="http://schemas.microsoft.com/office/drawing/2014/main" val="2540268274"/>
                  </a:ext>
                </a:extLst>
              </a:tr>
              <a:tr h="370840">
                <a:tc>
                  <a:txBody>
                    <a:bodyPr/>
                    <a:lstStyle/>
                    <a:p>
                      <a:pPr algn="r"/>
                      <a:r>
                        <a:rPr lang="en-US" sz="1800" kern="1200" dirty="0">
                          <a:solidFill>
                            <a:schemeClr val="tx1"/>
                          </a:solidFill>
                          <a:highlight>
                            <a:srgbClr val="C0C0C0"/>
                          </a:highlight>
                          <a:latin typeface="Consolas" panose="020B0609020204030204" pitchFamily="49" charset="0"/>
                          <a:ea typeface="+mn-ea"/>
                          <a:cs typeface="+mn-cs"/>
                        </a:rPr>
                        <a:t>status</a:t>
                      </a:r>
                    </a:p>
                  </a:txBody>
                  <a:tcPr/>
                </a:tc>
                <a:tc>
                  <a:txBody>
                    <a:bodyPr/>
                    <a:lstStyle/>
                    <a:p>
                      <a:pPr algn="l"/>
                      <a:r>
                        <a:rPr lang="en-US" dirty="0">
                          <a:solidFill>
                            <a:schemeClr val="tx1"/>
                          </a:solidFill>
                          <a:latin typeface="Consolas" panose="020B0609020204030204" pitchFamily="49" charset="0"/>
                        </a:rPr>
                        <a:t>2</a:t>
                      </a:r>
                    </a:p>
                  </a:txBody>
                  <a:tcPr/>
                </a:tc>
                <a:extLst>
                  <a:ext uri="{0D108BD9-81ED-4DB2-BD59-A6C34878D82A}">
                    <a16:rowId xmlns:a16="http://schemas.microsoft.com/office/drawing/2014/main" val="3215575504"/>
                  </a:ext>
                </a:extLst>
              </a:tr>
              <a:tr h="370840">
                <a:tc>
                  <a:txBody>
                    <a:bodyPr/>
                    <a:lstStyle/>
                    <a:p>
                      <a:pPr algn="r"/>
                      <a:r>
                        <a:rPr lang="en-US" sz="1800" kern="1200" dirty="0">
                          <a:solidFill>
                            <a:schemeClr val="tx1"/>
                          </a:solidFill>
                          <a:highlight>
                            <a:srgbClr val="C0C0C0"/>
                          </a:highlight>
                          <a:latin typeface="Consolas" panose="020B0609020204030204" pitchFamily="49" charset="0"/>
                          <a:ea typeface="+mn-ea"/>
                          <a:cs typeface="+mn-cs"/>
                        </a:rPr>
                        <a:t>letter</a:t>
                      </a:r>
                    </a:p>
                  </a:txBody>
                  <a:tcPr/>
                </a:tc>
                <a:tc>
                  <a:txBody>
                    <a:bodyPr/>
                    <a:lstStyle/>
                    <a:p>
                      <a:pPr algn="l"/>
                      <a:r>
                        <a:rPr lang="en-US" dirty="0">
                          <a:solidFill>
                            <a:schemeClr val="tx1"/>
                          </a:solidFill>
                          <a:latin typeface="Consolas" panose="020B0609020204030204" pitchFamily="49" charset="0"/>
                        </a:rPr>
                        <a:t>'A'</a:t>
                      </a:r>
                    </a:p>
                  </a:txBody>
                  <a:tcPr/>
                </a:tc>
                <a:extLst>
                  <a:ext uri="{0D108BD9-81ED-4DB2-BD59-A6C34878D82A}">
                    <a16:rowId xmlns:a16="http://schemas.microsoft.com/office/drawing/2014/main" val="1849287521"/>
                  </a:ext>
                </a:extLst>
              </a:tr>
              <a:tr h="370840">
                <a:tc>
                  <a:txBody>
                    <a:bodyPr/>
                    <a:lstStyle/>
                    <a:p>
                      <a:pPr algn="r"/>
                      <a:r>
                        <a:rPr lang="en-US" sz="1800" kern="1200" dirty="0">
                          <a:solidFill>
                            <a:schemeClr val="tx1"/>
                          </a:solidFill>
                          <a:highlight>
                            <a:srgbClr val="C0C0C0"/>
                          </a:highlight>
                          <a:latin typeface="Consolas" panose="020B0609020204030204" pitchFamily="49" charset="0"/>
                          <a:ea typeface="+mn-ea"/>
                          <a:cs typeface="+mn-cs"/>
                        </a:rPr>
                        <a:t>s</a:t>
                      </a:r>
                    </a:p>
                  </a:txBody>
                  <a:tcPr/>
                </a:tc>
                <a:tc>
                  <a:txBody>
                    <a:bodyPr/>
                    <a:lstStyle/>
                    <a:p>
                      <a:pPr algn="l"/>
                      <a:r>
                        <a:rPr lang="en-US" dirty="0">
                          <a:solidFill>
                            <a:schemeClr val="tx1"/>
                          </a:solidFill>
                          <a:latin typeface="Consolas" panose="020B0609020204030204" pitchFamily="49" charset="0"/>
                        </a:rPr>
                        <a:t>"ABC"</a:t>
                      </a:r>
                    </a:p>
                  </a:txBody>
                  <a:tcPr/>
                </a:tc>
                <a:extLst>
                  <a:ext uri="{0D108BD9-81ED-4DB2-BD59-A6C34878D82A}">
                    <a16:rowId xmlns:a16="http://schemas.microsoft.com/office/drawing/2014/main" val="2062350260"/>
                  </a:ext>
                </a:extLst>
              </a:tr>
            </a:tbl>
          </a:graphicData>
        </a:graphic>
      </p:graphicFrame>
      <p:sp>
        <p:nvSpPr>
          <p:cNvPr id="8" name="Speech Bubble: Oval 7">
            <a:extLst>
              <a:ext uri="{FF2B5EF4-FFF2-40B4-BE49-F238E27FC236}">
                <a16:creationId xmlns:a16="http://schemas.microsoft.com/office/drawing/2014/main" id="{8FC6C7D1-B79D-448D-BFE3-7F6A81472A90}"/>
              </a:ext>
            </a:extLst>
          </p:cNvPr>
          <p:cNvSpPr/>
          <p:nvPr/>
        </p:nvSpPr>
        <p:spPr>
          <a:xfrm>
            <a:off x="3446651" y="2315255"/>
            <a:ext cx="2189773" cy="1113745"/>
          </a:xfrm>
          <a:prstGeom prst="wedgeEllipseCallout">
            <a:avLst>
              <a:gd name="adj1" fmla="val -78338"/>
              <a:gd name="adj2" fmla="val 17717"/>
            </a:avLst>
          </a:prstGeom>
          <a:solidFill>
            <a:schemeClr val="accent4">
              <a:lumMod val="40000"/>
              <a:lumOff val="60000"/>
            </a:schemeClr>
          </a:solidFill>
          <a:ln w="31750">
            <a:solidFill>
              <a:schemeClr val="accent1"/>
            </a:solidFill>
            <a:miter lim="800000"/>
            <a:headEnd type="none" w="sm" len="sm"/>
            <a:tailEnd type="none" w="sm" len="sm"/>
          </a:ln>
        </p:spPr>
        <p:txBody>
          <a:bodyPr lIns="0" tIns="0" rIns="0" bIns="0" anchor="ctr" anchorCtr="1"/>
          <a:lstStyle/>
          <a:p>
            <a:pPr algn="ctr">
              <a:spcBef>
                <a:spcPct val="20000"/>
              </a:spcBef>
              <a:buClr>
                <a:srgbClr val="00CCCC"/>
              </a:buClr>
              <a:buSzPct val="75000"/>
              <a:defRPr/>
            </a:pPr>
            <a:r>
              <a:rPr lang="en-US" altLang="en-US" sz="1800" b="1" dirty="0">
                <a:solidFill>
                  <a:prstClr val="black"/>
                </a:solidFill>
                <a:latin typeface="Arial" charset="0"/>
                <a:ea typeface="新細明體" pitchFamily="18" charset="-120"/>
              </a:rPr>
              <a:t>Declare before use</a:t>
            </a:r>
            <a:endParaRPr lang="en-US" sz="1800" b="1" dirty="0">
              <a:solidFill>
                <a:prstClr val="black"/>
              </a:solidFill>
              <a:latin typeface="Arial" charset="0"/>
              <a:ea typeface="新細明體" pitchFamily="18" charset="-120"/>
            </a:endParaRPr>
          </a:p>
        </p:txBody>
      </p:sp>
      <p:sp>
        <p:nvSpPr>
          <p:cNvPr id="9" name="Speech Bubble: Oval 8">
            <a:extLst>
              <a:ext uri="{FF2B5EF4-FFF2-40B4-BE49-F238E27FC236}">
                <a16:creationId xmlns:a16="http://schemas.microsoft.com/office/drawing/2014/main" id="{F59B4059-9556-4AA9-BBE4-AE8A3E86B9B1}"/>
              </a:ext>
            </a:extLst>
          </p:cNvPr>
          <p:cNvSpPr/>
          <p:nvPr/>
        </p:nvSpPr>
        <p:spPr>
          <a:xfrm>
            <a:off x="4229725" y="4051880"/>
            <a:ext cx="2142199" cy="1113745"/>
          </a:xfrm>
          <a:prstGeom prst="wedgeEllipseCallout">
            <a:avLst>
              <a:gd name="adj1" fmla="val -102196"/>
              <a:gd name="adj2" fmla="val 37621"/>
            </a:avLst>
          </a:prstGeom>
          <a:solidFill>
            <a:schemeClr val="accent4">
              <a:lumMod val="40000"/>
              <a:lumOff val="60000"/>
            </a:schemeClr>
          </a:solidFill>
          <a:ln w="31750">
            <a:solidFill>
              <a:schemeClr val="accent1"/>
            </a:solidFill>
            <a:miter lim="800000"/>
            <a:headEnd type="none" w="sm" len="sm"/>
            <a:tailEnd type="none" w="sm" len="sm"/>
          </a:ln>
        </p:spPr>
        <p:txBody>
          <a:bodyPr lIns="0" tIns="0" rIns="0" bIns="0" anchor="ctr" anchorCtr="1"/>
          <a:lstStyle/>
          <a:p>
            <a:pPr algn="ctr">
              <a:spcBef>
                <a:spcPct val="20000"/>
              </a:spcBef>
              <a:buClr>
                <a:srgbClr val="00CCCC"/>
              </a:buClr>
              <a:buSzPct val="75000"/>
              <a:defRPr/>
            </a:pPr>
            <a:r>
              <a:rPr lang="en-US" altLang="en-US" sz="1800" b="1" dirty="0">
                <a:solidFill>
                  <a:prstClr val="black"/>
                </a:solidFill>
                <a:latin typeface="Arial" charset="0"/>
                <a:ea typeface="新細明體" pitchFamily="18" charset="-120"/>
              </a:rPr>
              <a:t>Address operator</a:t>
            </a:r>
            <a:endParaRPr lang="en-US" sz="1800" b="1" dirty="0">
              <a:solidFill>
                <a:prstClr val="black"/>
              </a:solidFill>
              <a:latin typeface="Arial" charset="0"/>
              <a:ea typeface="新細明體" pitchFamily="18" charset="-120"/>
            </a:endParaRPr>
          </a:p>
        </p:txBody>
      </p:sp>
      <p:sp>
        <p:nvSpPr>
          <p:cNvPr id="12" name="Rectangle 11">
            <a:extLst>
              <a:ext uri="{FF2B5EF4-FFF2-40B4-BE49-F238E27FC236}">
                <a16:creationId xmlns:a16="http://schemas.microsoft.com/office/drawing/2014/main" id="{8E2DA6D7-96FC-407B-8DD9-ECFC3931D477}"/>
              </a:ext>
            </a:extLst>
          </p:cNvPr>
          <p:cNvSpPr/>
          <p:nvPr/>
        </p:nvSpPr>
        <p:spPr>
          <a:xfrm>
            <a:off x="4229725" y="5349250"/>
            <a:ext cx="4980851" cy="400110"/>
          </a:xfrm>
          <a:prstGeom prst="rect">
            <a:avLst/>
          </a:prstGeom>
        </p:spPr>
        <p:txBody>
          <a:bodyPr wrap="none">
            <a:spAutoFit/>
          </a:bodyPr>
          <a:lstStyle/>
          <a:p>
            <a:pPr>
              <a:defRPr/>
            </a:pPr>
            <a:r>
              <a:rPr lang="en-US" sz="2000" dirty="0">
                <a:solidFill>
                  <a:srgbClr val="008000"/>
                </a:solidFill>
                <a:latin typeface="Consolas" panose="020B0609020204030204" pitchFamily="49" charset="0"/>
              </a:rPr>
              <a:t>// &amp;status means address of status</a:t>
            </a:r>
          </a:p>
        </p:txBody>
      </p:sp>
    </p:spTree>
    <p:extLst>
      <p:ext uri="{BB962C8B-B14F-4D97-AF65-F5344CB8AC3E}">
        <p14:creationId xmlns:p14="http://schemas.microsoft.com/office/powerpoint/2010/main" val="201980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1CD203C-4249-4C1D-A9FB-2DFFEC988227}" type="slidenum">
              <a:rPr lang="en-US" altLang="en-US" smtClean="0"/>
              <a:pPr/>
              <a:t>9</a:t>
            </a:fld>
            <a:endParaRPr lang="en-US" altLang="en-US" dirty="0"/>
          </a:p>
        </p:txBody>
      </p:sp>
      <p:sp>
        <p:nvSpPr>
          <p:cNvPr id="2" name="Title 1">
            <a:extLst>
              <a:ext uri="{FF2B5EF4-FFF2-40B4-BE49-F238E27FC236}">
                <a16:creationId xmlns:a16="http://schemas.microsoft.com/office/drawing/2014/main" id="{0589E881-E188-4170-9F27-8B03786A5DF8}"/>
              </a:ext>
            </a:extLst>
          </p:cNvPr>
          <p:cNvSpPr>
            <a:spLocks noGrp="1"/>
          </p:cNvSpPr>
          <p:nvPr>
            <p:ph type="title" idx="4294967295"/>
          </p:nvPr>
        </p:nvSpPr>
        <p:spPr>
          <a:xfrm>
            <a:off x="838200" y="-435819"/>
            <a:ext cx="10515600" cy="968374"/>
          </a:xfrm>
        </p:spPr>
        <p:txBody>
          <a:bodyPr>
            <a:normAutofit/>
          </a:bodyPr>
          <a:lstStyle/>
          <a:p>
            <a:pPr marL="12700" algn="ctr">
              <a:lnSpc>
                <a:spcPct val="100000"/>
              </a:lnSpc>
              <a:spcBef>
                <a:spcPts val="100"/>
              </a:spcBef>
            </a:pPr>
            <a:r>
              <a:rPr lang="en-US" sz="3600" b="1" spc="-10" dirty="0">
                <a:solidFill>
                  <a:srgbClr val="0070C0"/>
                </a:solidFill>
                <a:latin typeface="Arial"/>
                <a:cs typeface="Arial"/>
              </a:rPr>
              <a:t>Using pointers</a:t>
            </a:r>
          </a:p>
        </p:txBody>
      </p:sp>
      <p:sp>
        <p:nvSpPr>
          <p:cNvPr id="10" name="Content Placeholder 9">
            <a:extLst>
              <a:ext uri="{FF2B5EF4-FFF2-40B4-BE49-F238E27FC236}">
                <a16:creationId xmlns:a16="http://schemas.microsoft.com/office/drawing/2014/main" id="{05DDEE49-C88A-4A60-9FCD-E4CDF9A0FF9A}"/>
              </a:ext>
            </a:extLst>
          </p:cNvPr>
          <p:cNvSpPr>
            <a:spLocks noGrp="1"/>
          </p:cNvSpPr>
          <p:nvPr>
            <p:ph idx="4294967295"/>
          </p:nvPr>
        </p:nvSpPr>
        <p:spPr>
          <a:xfrm>
            <a:off x="721360" y="1287145"/>
            <a:ext cx="8515350" cy="4667250"/>
          </a:xfrm>
        </p:spPr>
        <p:txBody>
          <a:bodyPr>
            <a:normAutofit lnSpcReduction="10000"/>
          </a:bodyPr>
          <a:lstStyle/>
          <a:p>
            <a:pPr marL="0" indent="0">
              <a:buNone/>
            </a:pP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count = 5;</a:t>
            </a:r>
          </a:p>
          <a:p>
            <a:pPr marL="0" indent="0">
              <a:buNone/>
            </a:pP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pCount</a:t>
            </a:r>
            <a:r>
              <a:rPr lang="en-US" sz="2000" dirty="0">
                <a:solidFill>
                  <a:srgbClr val="000000"/>
                </a:solidFill>
                <a:latin typeface="Consolas" panose="020B0609020204030204" pitchFamily="49" charset="0"/>
              </a:rPr>
              <a:t> = &amp;count;</a:t>
            </a:r>
          </a:p>
          <a:p>
            <a:pPr marL="0" indent="0">
              <a:buNone/>
            </a:pPr>
            <a:endParaRPr lang="en-US" sz="2000" dirty="0">
              <a:solidFill>
                <a:srgbClr val="000000"/>
              </a:solidFill>
              <a:latin typeface="Consolas" panose="020B0609020204030204" pitchFamily="49" charset="0"/>
            </a:endParaRPr>
          </a:p>
          <a:p>
            <a:pPr marL="0" indent="0">
              <a:buNone/>
            </a:pP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"The value of count is "</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count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endl;</a:t>
            </a:r>
          </a:p>
          <a:p>
            <a:pPr marL="0" indent="0">
              <a:buNone/>
            </a:pP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"The address of count is "</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&amp;count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endl;</a:t>
            </a:r>
          </a:p>
          <a:p>
            <a:pPr marL="0" indent="0">
              <a:buNone/>
            </a:pP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"The address of count is "</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pCount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endl;</a:t>
            </a:r>
          </a:p>
          <a:p>
            <a:pPr marL="0" indent="0">
              <a:buNone/>
            </a:pP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"The value of count is "</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pCount</a:t>
            </a:r>
            <a:r>
              <a:rPr lang="en-US" sz="2000" dirty="0">
                <a:solidFill>
                  <a:srgbClr val="000000"/>
                </a:solidFill>
                <a:latin typeface="Consolas" panose="020B0609020204030204" pitchFamily="49" charset="0"/>
              </a:rPr>
              <a:t> </a:t>
            </a:r>
            <a:r>
              <a:rPr lang="en-US" sz="2000" dirty="0">
                <a:solidFill>
                  <a:srgbClr val="008080"/>
                </a:solidFill>
                <a:latin typeface="Consolas" panose="020B0609020204030204" pitchFamily="49" charset="0"/>
              </a:rPr>
              <a:t>&lt;&lt;</a:t>
            </a:r>
            <a:r>
              <a:rPr lang="en-US" sz="2000" dirty="0">
                <a:solidFill>
                  <a:srgbClr val="000000"/>
                </a:solidFill>
                <a:latin typeface="Consolas" panose="020B0609020204030204" pitchFamily="49" charset="0"/>
              </a:rPr>
              <a:t> endl;</a:t>
            </a:r>
          </a:p>
          <a:p>
            <a:pPr marL="0" indent="0">
              <a:buNone/>
            </a:pPr>
            <a:endParaRPr lang="en-US" sz="2000" dirty="0">
              <a:solidFill>
                <a:srgbClr val="000000"/>
              </a:solidFill>
              <a:latin typeface="Consolas" panose="020B0609020204030204" pitchFamily="49" charset="0"/>
            </a:endParaRPr>
          </a:p>
          <a:p>
            <a:pPr marL="0" indent="0">
              <a:buNone/>
            </a:pPr>
            <a:endParaRPr lang="en-US" sz="2000" dirty="0">
              <a:solidFill>
                <a:srgbClr val="000000"/>
              </a:solidFill>
              <a:latin typeface="Consolas" panose="020B0609020204030204" pitchFamily="49" charset="0"/>
            </a:endParaRPr>
          </a:p>
          <a:p>
            <a:pPr marL="0" indent="0">
              <a:buNone/>
            </a:pPr>
            <a:r>
              <a:rPr lang="en-US" sz="2000" dirty="0">
                <a:solidFill>
                  <a:srgbClr val="000000"/>
                </a:solidFill>
                <a:latin typeface="Consolas" panose="020B0609020204030204" pitchFamily="49" charset="0"/>
              </a:rPr>
              <a:t>count++;     </a:t>
            </a:r>
            <a:r>
              <a:rPr lang="en-US" sz="2000" dirty="0">
                <a:solidFill>
                  <a:srgbClr val="008000"/>
                </a:solidFill>
                <a:latin typeface="Consolas" panose="020B0609020204030204" pitchFamily="49" charset="0"/>
              </a:rPr>
              <a:t>// Direct reference to count</a:t>
            </a:r>
            <a:endParaRPr lang="en-US" sz="2000" dirty="0">
              <a:solidFill>
                <a:srgbClr val="000000"/>
              </a:solidFill>
              <a:latin typeface="Consolas" panose="020B0609020204030204" pitchFamily="49" charset="0"/>
            </a:endParaRPr>
          </a:p>
          <a:p>
            <a:pPr marL="0" indent="0">
              <a:buNone/>
            </a:pP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pCount</a:t>
            </a:r>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Indirect reference to count (Dereferencing)</a:t>
            </a:r>
            <a:endParaRPr lang="en-US" sz="2000" dirty="0"/>
          </a:p>
        </p:txBody>
      </p:sp>
      <p:sp>
        <p:nvSpPr>
          <p:cNvPr id="14" name="Rectangle 13">
            <a:extLst>
              <a:ext uri="{FF2B5EF4-FFF2-40B4-BE49-F238E27FC236}">
                <a16:creationId xmlns:a16="http://schemas.microsoft.com/office/drawing/2014/main" id="{63FFB8E9-B811-4011-A594-DF20563DAEF1}"/>
              </a:ext>
            </a:extLst>
          </p:cNvPr>
          <p:cNvSpPr/>
          <p:nvPr/>
        </p:nvSpPr>
        <p:spPr>
          <a:xfrm>
            <a:off x="7353073" y="1155250"/>
            <a:ext cx="4661175" cy="1323439"/>
          </a:xfrm>
          <a:prstGeom prst="rect">
            <a:avLst/>
          </a:prstGeom>
          <a:solidFill>
            <a:schemeClr val="tx1"/>
          </a:solidFill>
        </p:spPr>
        <p:txBody>
          <a:bodyPr wrap="square">
            <a:spAutoFit/>
          </a:bodyPr>
          <a:lstStyle/>
          <a:p>
            <a:pPr>
              <a:defRPr/>
            </a:pPr>
            <a:r>
              <a:rPr lang="en-US" sz="2000" dirty="0">
                <a:solidFill>
                  <a:srgbClr val="00EC00"/>
                </a:solidFill>
                <a:latin typeface="Consolas" panose="020B0609020204030204" pitchFamily="49" charset="0"/>
              </a:rPr>
              <a:t>The value of count is 5</a:t>
            </a:r>
          </a:p>
          <a:p>
            <a:pPr>
              <a:defRPr/>
            </a:pPr>
            <a:r>
              <a:rPr lang="en-US" sz="2000" dirty="0">
                <a:solidFill>
                  <a:srgbClr val="00EC00"/>
                </a:solidFill>
                <a:latin typeface="Consolas" panose="020B0609020204030204" pitchFamily="49" charset="0"/>
              </a:rPr>
              <a:t>The address of count is 010FFE98</a:t>
            </a:r>
          </a:p>
          <a:p>
            <a:pPr>
              <a:defRPr/>
            </a:pPr>
            <a:r>
              <a:rPr lang="en-US" sz="2000" dirty="0">
                <a:solidFill>
                  <a:srgbClr val="00EC00"/>
                </a:solidFill>
                <a:latin typeface="Consolas" panose="020B0609020204030204" pitchFamily="49" charset="0"/>
              </a:rPr>
              <a:t>The address of count is 010FFE98</a:t>
            </a:r>
          </a:p>
          <a:p>
            <a:pPr>
              <a:defRPr/>
            </a:pPr>
            <a:r>
              <a:rPr lang="en-US" sz="2000" dirty="0">
                <a:solidFill>
                  <a:srgbClr val="00EC00"/>
                </a:solidFill>
                <a:latin typeface="Consolas" panose="020B0609020204030204" pitchFamily="49" charset="0"/>
              </a:rPr>
              <a:t>The value of count is 5</a:t>
            </a:r>
          </a:p>
        </p:txBody>
      </p:sp>
      <p:sp>
        <p:nvSpPr>
          <p:cNvPr id="16" name="Speech Bubble: Oval 15">
            <a:extLst>
              <a:ext uri="{FF2B5EF4-FFF2-40B4-BE49-F238E27FC236}">
                <a16:creationId xmlns:a16="http://schemas.microsoft.com/office/drawing/2014/main" id="{3D30035F-B7DA-42A0-9086-9ECC12A21303}"/>
              </a:ext>
            </a:extLst>
          </p:cNvPr>
          <p:cNvSpPr/>
          <p:nvPr/>
        </p:nvSpPr>
        <p:spPr>
          <a:xfrm>
            <a:off x="6869104" y="4379311"/>
            <a:ext cx="3415599" cy="883315"/>
          </a:xfrm>
          <a:prstGeom prst="wedgeEllipseCallout">
            <a:avLst>
              <a:gd name="adj1" fmla="val -57645"/>
              <a:gd name="adj2" fmla="val -69253"/>
            </a:avLst>
          </a:prstGeom>
          <a:solidFill>
            <a:schemeClr val="accent4">
              <a:lumMod val="40000"/>
              <a:lumOff val="60000"/>
            </a:schemeClr>
          </a:solidFill>
          <a:ln w="31750">
            <a:solidFill>
              <a:schemeClr val="accent1"/>
            </a:solidFill>
            <a:miter lim="800000"/>
            <a:headEnd type="none" w="sm" len="sm"/>
            <a:tailEnd type="none" w="sm" len="sm"/>
          </a:ln>
        </p:spPr>
        <p:txBody>
          <a:bodyPr lIns="0" tIns="0" rIns="0" bIns="0" anchor="ctr" anchorCtr="1"/>
          <a:lstStyle/>
          <a:p>
            <a:pPr algn="ctr">
              <a:spcBef>
                <a:spcPct val="20000"/>
              </a:spcBef>
              <a:buClr>
                <a:srgbClr val="00CCCC"/>
              </a:buClr>
              <a:buSzPct val="75000"/>
              <a:defRPr/>
            </a:pPr>
            <a:r>
              <a:rPr lang="en-US" b="1" dirty="0">
                <a:solidFill>
                  <a:srgbClr val="C00000"/>
                </a:solidFill>
                <a:latin typeface="Consolas" panose="020B0609020204030204" pitchFamily="49" charset="0"/>
              </a:rPr>
              <a:t>*</a:t>
            </a:r>
            <a:r>
              <a:rPr lang="en-US" b="1" dirty="0" err="1">
                <a:solidFill>
                  <a:srgbClr val="C00000"/>
                </a:solidFill>
                <a:latin typeface="Consolas" panose="020B0609020204030204" pitchFamily="49" charset="0"/>
              </a:rPr>
              <a:t>pCount</a:t>
            </a:r>
            <a:r>
              <a:rPr lang="en-US" b="1" dirty="0">
                <a:solidFill>
                  <a:srgbClr val="C00000"/>
                </a:solidFill>
                <a:latin typeface="Consolas" panose="020B0609020204030204" pitchFamily="49" charset="0"/>
              </a:rPr>
              <a:t> </a:t>
            </a:r>
            <a:r>
              <a:rPr lang="en-US" altLang="en-US" dirty="0">
                <a:solidFill>
                  <a:prstClr val="black"/>
                </a:solidFill>
                <a:latin typeface="Arial" charset="0"/>
                <a:ea typeface="新細明體" pitchFamily="18" charset="-120"/>
              </a:rPr>
              <a:t>means the value pointed to by </a:t>
            </a:r>
            <a:r>
              <a:rPr lang="en-US" b="1" dirty="0" err="1">
                <a:solidFill>
                  <a:srgbClr val="C00000"/>
                </a:solidFill>
                <a:latin typeface="Consolas" panose="020B0609020204030204" pitchFamily="49" charset="0"/>
              </a:rPr>
              <a:t>pCount</a:t>
            </a:r>
            <a:endParaRPr lang="en-US" b="1" dirty="0">
              <a:solidFill>
                <a:srgbClr val="C00000"/>
              </a:solidFill>
              <a:latin typeface="Arial" charset="0"/>
              <a:ea typeface="新細明體" pitchFamily="18" charset="-120"/>
            </a:endParaRPr>
          </a:p>
        </p:txBody>
      </p:sp>
    </p:spTree>
    <p:extLst>
      <p:ext uri="{BB962C8B-B14F-4D97-AF65-F5344CB8AC3E}">
        <p14:creationId xmlns:p14="http://schemas.microsoft.com/office/powerpoint/2010/main" val="271194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animBg="1"/>
      <p:bldP spid="16" grpId="0" animBg="1"/>
    </p:bldLst>
  </p:timing>
</p:sld>
</file>

<file path=ppt/theme/theme1.xml><?xml version="1.0" encoding="utf-8"?>
<a:theme xmlns:a="http://schemas.openxmlformats.org/drawingml/2006/main" name="Dividend">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5C8BF1-B0E4-49A1-808F-40F2AD30E743}">
  <ds:schemaRefs>
    <ds:schemaRef ds:uri="http://schemas.microsoft.com/office/2006/metadata/properties"/>
    <ds:schemaRef ds:uri="http://purl.org/dc/elements/1.1/"/>
    <ds:schemaRef ds:uri="http://purl.org/dc/terms/"/>
    <ds:schemaRef ds:uri="http://schemas.microsoft.com/office/2006/documentManagement/types"/>
    <ds:schemaRef ds:uri="http://www.w3.org/XML/1998/namespace"/>
    <ds:schemaRef ds:uri="http://schemas.microsoft.com/office/infopath/2007/PartnerControls"/>
    <ds:schemaRef ds:uri="http://purl.org/dc/dcmitype/"/>
    <ds:schemaRef ds:uri="http://schemas.openxmlformats.org/package/2006/metadata/core-properties"/>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E3FC8A1C-A436-42C0-AC33-FAFFFAF219BC}">
  <ds:schemaRefs>
    <ds:schemaRef ds:uri="http://schemas.microsoft.com/sharepoint/v3/contenttype/forms"/>
  </ds:schemaRefs>
</ds:datastoreItem>
</file>

<file path=customXml/itemProps3.xml><?xml version="1.0" encoding="utf-8"?>
<ds:datastoreItem xmlns:ds="http://schemas.openxmlformats.org/officeDocument/2006/customXml" ds:itemID="{E3852F5D-AAE7-473B-9767-8875B60BC6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design</Template>
  <TotalTime>1720</TotalTime>
  <Words>2816</Words>
  <Application>Microsoft Office PowerPoint</Application>
  <PresentationFormat>Widescreen</PresentationFormat>
  <Paragraphs>684</Paragraphs>
  <Slides>34</Slides>
  <Notes>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34</vt:i4>
      </vt:variant>
    </vt:vector>
  </HeadingPairs>
  <TitlesOfParts>
    <vt:vector size="48" baseType="lpstr">
      <vt:lpstr>新細明體</vt:lpstr>
      <vt:lpstr>Arial</vt:lpstr>
      <vt:lpstr>Arial Rounded MT Bold</vt:lpstr>
      <vt:lpstr>Calibri</vt:lpstr>
      <vt:lpstr>Cambria Math</vt:lpstr>
      <vt:lpstr>Cascadia Mono</vt:lpstr>
      <vt:lpstr>Consolas</vt:lpstr>
      <vt:lpstr>Courier New</vt:lpstr>
      <vt:lpstr>Gill Sans MT</vt:lpstr>
      <vt:lpstr>Monotype Sorts</vt:lpstr>
      <vt:lpstr>Times New Roman</vt:lpstr>
      <vt:lpstr>Wingdings</vt:lpstr>
      <vt:lpstr>Wingdings 2</vt:lpstr>
      <vt:lpstr>Dividend</vt:lpstr>
      <vt:lpstr>Lectures 9  pointer                             Dynamic memory  </vt:lpstr>
      <vt:lpstr>Course Learning Objectives</vt:lpstr>
      <vt:lpstr>PowerPoint Presentation</vt:lpstr>
      <vt:lpstr>Computer Memory</vt:lpstr>
      <vt:lpstr>Pointers</vt:lpstr>
      <vt:lpstr>Create Pointer</vt:lpstr>
      <vt:lpstr>Assign Address</vt:lpstr>
      <vt:lpstr>Using pointers</vt:lpstr>
      <vt:lpstr>Using pointers</vt:lpstr>
      <vt:lpstr>Don’t get confused</vt:lpstr>
      <vt:lpstr>Pointer to Pointer</vt:lpstr>
      <vt:lpstr>Using pointers</vt:lpstr>
      <vt:lpstr>Using pointers</vt:lpstr>
      <vt:lpstr>What is the difference?</vt:lpstr>
      <vt:lpstr>PowerPoint Presentation</vt:lpstr>
      <vt:lpstr>Example</vt:lpstr>
      <vt:lpstr>PowerPoint Presentation</vt:lpstr>
      <vt:lpstr>PowerPoint Presentation</vt:lpstr>
      <vt:lpstr>Arrays and Pointers</vt:lpstr>
      <vt:lpstr>Arrays and Pointers</vt:lpstr>
      <vt:lpstr>Pointer to Array</vt:lpstr>
      <vt:lpstr>Using const with Pointers </vt:lpstr>
      <vt:lpstr>Using const with Pointers</vt:lpstr>
      <vt:lpstr>Using const with Pointers</vt:lpstr>
      <vt:lpstr>Dynamic memory </vt:lpstr>
      <vt:lpstr>Dynamic Memory</vt:lpstr>
      <vt:lpstr>Memory Segments</vt:lpstr>
      <vt:lpstr>Dynamic Memory Allocation / Deallocation</vt:lpstr>
      <vt:lpstr>Dynamic Memory Allocation / Deallocation</vt:lpstr>
      <vt:lpstr>Dynamic Memory Allocation / Deallocation</vt:lpstr>
      <vt:lpstr>Dynamic Memory Allocation/Deallocation</vt:lpstr>
      <vt:lpstr>PowerPoint Presentation</vt:lpstr>
      <vt:lpstr>Static vs. Dynamic Memory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DR-Yasser Elawady</dc:creator>
  <cp:lastModifiedBy>Yasser Hamed Ahmed El-Awady</cp:lastModifiedBy>
  <cp:revision>53</cp:revision>
  <dcterms:created xsi:type="dcterms:W3CDTF">2020-10-08T13:37:14Z</dcterms:created>
  <dcterms:modified xsi:type="dcterms:W3CDTF">2025-11-28T15:03:20Z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